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sldIdLst>
    <p:sldId id="332" r:id="rId5"/>
    <p:sldId id="256" r:id="rId6"/>
    <p:sldId id="267" r:id="rId7"/>
    <p:sldId id="339" r:id="rId8"/>
    <p:sldId id="314" r:id="rId9"/>
    <p:sldId id="307" r:id="rId10"/>
    <p:sldId id="319" r:id="rId11"/>
    <p:sldId id="297" r:id="rId12"/>
    <p:sldId id="304" r:id="rId13"/>
    <p:sldId id="286" r:id="rId14"/>
    <p:sldId id="289" r:id="rId15"/>
    <p:sldId id="311" r:id="rId16"/>
    <p:sldId id="320" r:id="rId17"/>
    <p:sldId id="309" r:id="rId18"/>
    <p:sldId id="285" r:id="rId19"/>
    <p:sldId id="322" r:id="rId20"/>
    <p:sldId id="331" r:id="rId21"/>
    <p:sldId id="338" r:id="rId22"/>
    <p:sldId id="321" r:id="rId23"/>
    <p:sldId id="324" r:id="rId24"/>
    <p:sldId id="334" r:id="rId25"/>
    <p:sldId id="329" r:id="rId26"/>
    <p:sldId id="327" r:id="rId27"/>
    <p:sldId id="336" r:id="rId28"/>
    <p:sldId id="337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4CD39"/>
    <a:srgbClr val="CDDF95"/>
    <a:srgbClr val="62BB46"/>
    <a:srgbClr val="4D4D4F"/>
    <a:srgbClr val="FF6600"/>
    <a:srgbClr val="9EC73D"/>
    <a:srgbClr val="E0EBBB"/>
    <a:srgbClr val="E9EFC6"/>
    <a:srgbClr val="AFCA0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9" autoAdjust="0"/>
    <p:restoredTop sz="94565" autoAdjust="0"/>
  </p:normalViewPr>
  <p:slideViewPr>
    <p:cSldViewPr snapToGrid="0" snapToObjects="1" showGuides="1">
      <p:cViewPr>
        <p:scale>
          <a:sx n="100" d="100"/>
          <a:sy n="100" d="100"/>
        </p:scale>
        <p:origin x="-109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144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3C054-345E-41F3-8161-C100C76AB91C}" type="datetimeFigureOut">
              <a:rPr lang="nl-NL" smtClean="0"/>
              <a:pPr/>
              <a:t>28-9-2023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CBF90-5CBE-43A4-803D-24A28D6A8D4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18102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BF90-5CBE-43A4-803D-24A28D6A8D49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2566801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rgbClr val="A4C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afbeelding 15">
            <a:extLst>
              <a:ext uri="{FF2B5EF4-FFF2-40B4-BE49-F238E27FC236}">
                <a16:creationId xmlns="" xmlns:a16="http://schemas.microsoft.com/office/drawing/2014/main" id="{2296E4FE-7DC4-4645-B38D-497B00BED6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1623033"/>
            <a:ext cx="12191999" cy="4691691"/>
          </a:xfrm>
          <a:custGeom>
            <a:avLst/>
            <a:gdLst>
              <a:gd name="connsiteX0" fmla="*/ 692304 w 12191999"/>
              <a:gd name="connsiteY0" fmla="*/ 4656401 h 4691691"/>
              <a:gd name="connsiteX1" fmla="*/ 105094 w 12191999"/>
              <a:gd name="connsiteY1" fmla="*/ 4691691 h 4691691"/>
              <a:gd name="connsiteX2" fmla="*/ 0 w 12191999"/>
              <a:gd name="connsiteY2" fmla="*/ 4691691 h 4691691"/>
              <a:gd name="connsiteX3" fmla="*/ 0 w 12191999"/>
              <a:gd name="connsiteY3" fmla="*/ 4691662 h 4691691"/>
              <a:gd name="connsiteX4" fmla="*/ 12191999 w 12191999"/>
              <a:gd name="connsiteY4" fmla="*/ 0 h 4691691"/>
              <a:gd name="connsiteX5" fmla="*/ 12191999 w 12191999"/>
              <a:gd name="connsiteY5" fmla="*/ 3525892 h 4691691"/>
              <a:gd name="connsiteX6" fmla="*/ 0 w 12191999"/>
              <a:gd name="connsiteY6" fmla="*/ 4662423 h 4691691"/>
              <a:gd name="connsiteX7" fmla="*/ 0 w 12191999"/>
              <a:gd name="connsiteY7" fmla="*/ 972719 h 46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691691">
                <a:moveTo>
                  <a:pt x="692304" y="4656401"/>
                </a:moveTo>
                <a:lnTo>
                  <a:pt x="105094" y="4691691"/>
                </a:lnTo>
                <a:lnTo>
                  <a:pt x="0" y="4691691"/>
                </a:lnTo>
                <a:lnTo>
                  <a:pt x="0" y="4691662"/>
                </a:lnTo>
                <a:close/>
                <a:moveTo>
                  <a:pt x="12191999" y="0"/>
                </a:moveTo>
                <a:lnTo>
                  <a:pt x="12191999" y="3525892"/>
                </a:lnTo>
                <a:lnTo>
                  <a:pt x="0" y="4662423"/>
                </a:lnTo>
                <a:lnTo>
                  <a:pt x="0" y="97271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Vrije vorm 16">
            <a:extLst>
              <a:ext uri="{FF2B5EF4-FFF2-40B4-BE49-F238E27FC236}">
                <a16:creationId xmlns="" xmlns:a16="http://schemas.microsoft.com/office/drawing/2014/main" id="{C7037525-0CDE-FE42-8654-0B2FC9420A4E}"/>
              </a:ext>
            </a:extLst>
          </p:cNvPr>
          <p:cNvSpPr/>
          <p:nvPr userDrawn="1"/>
        </p:nvSpPr>
        <p:spPr>
          <a:xfrm>
            <a:off x="-600" y="5588213"/>
            <a:ext cx="12194469" cy="1270125"/>
          </a:xfrm>
          <a:custGeom>
            <a:avLst/>
            <a:gdLst>
              <a:gd name="connsiteX0" fmla="*/ 0 w 12194469"/>
              <a:gd name="connsiteY0" fmla="*/ 732862 h 1270125"/>
              <a:gd name="connsiteX1" fmla="*/ 0 w 12194469"/>
              <a:gd name="connsiteY1" fmla="*/ 1270125 h 1270125"/>
              <a:gd name="connsiteX2" fmla="*/ 12194470 w 12194469"/>
              <a:gd name="connsiteY2" fmla="*/ 1270125 h 1270125"/>
              <a:gd name="connsiteX3" fmla="*/ 12194470 w 12194469"/>
              <a:gd name="connsiteY3" fmla="*/ 0 h 1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4469" h="1270125">
                <a:moveTo>
                  <a:pt x="0" y="732862"/>
                </a:moveTo>
                <a:lnTo>
                  <a:pt x="0" y="1270125"/>
                </a:lnTo>
                <a:lnTo>
                  <a:pt x="12194470" y="1270125"/>
                </a:lnTo>
                <a:lnTo>
                  <a:pt x="1219447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0E5F19D9-45F9-4140-9B6E-31C5E31B5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997" y="972524"/>
            <a:ext cx="9144000" cy="996723"/>
          </a:xfrm>
        </p:spPr>
        <p:txBody>
          <a:bodyPr t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3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F39EF572-3932-404B-AAFA-C10BD70AC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997" y="343840"/>
            <a:ext cx="9144000" cy="735579"/>
          </a:xfrm>
        </p:spPr>
        <p:txBody>
          <a:bodyPr wrap="none" anchor="t">
            <a:normAutofit/>
          </a:bodyPr>
          <a:lstStyle>
            <a:lvl1pPr algn="l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28" name="Afbeelding 27">
            <a:extLst>
              <a:ext uri="{FF2B5EF4-FFF2-40B4-BE49-F238E27FC236}">
                <a16:creationId xmlns="" xmlns:a16="http://schemas.microsoft.com/office/drawing/2014/main" id="{40B2519A-AE37-2746-8FA0-1BC61162F3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/>
        </p:blipFill>
        <p:spPr>
          <a:xfrm>
            <a:off x="10134600" y="6007100"/>
            <a:ext cx="2057400" cy="850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3688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="" xmlns:a16="http://schemas.microsoft.com/office/drawing/2014/main" id="{D384ED1C-7112-F94B-92CF-CA1B3A698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16" y="357697"/>
            <a:ext cx="10515600" cy="63518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="" xmlns:a16="http://schemas.microsoft.com/office/drawing/2014/main" id="{3D5525FD-BAD9-D547-BC4F-652DD86A16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437" y="1090800"/>
            <a:ext cx="5468938" cy="5715759"/>
          </a:xfrm>
          <a:custGeom>
            <a:avLst/>
            <a:gdLst>
              <a:gd name="connsiteX0" fmla="*/ 0 w 5468938"/>
              <a:gd name="connsiteY0" fmla="*/ 0 h 5715759"/>
              <a:gd name="connsiteX1" fmla="*/ 5468938 w 5468938"/>
              <a:gd name="connsiteY1" fmla="*/ 0 h 5715759"/>
              <a:gd name="connsiteX2" fmla="*/ 5468938 w 5468938"/>
              <a:gd name="connsiteY2" fmla="*/ 5181454 h 5715759"/>
              <a:gd name="connsiteX3" fmla="*/ 0 w 5468938"/>
              <a:gd name="connsiteY3" fmla="*/ 5715759 h 571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8938" h="5715759">
                <a:moveTo>
                  <a:pt x="0" y="0"/>
                </a:moveTo>
                <a:lnTo>
                  <a:pt x="5468938" y="0"/>
                </a:lnTo>
                <a:lnTo>
                  <a:pt x="5468938" y="5181454"/>
                </a:lnTo>
                <a:lnTo>
                  <a:pt x="0" y="571575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="" xmlns:a16="http://schemas.microsoft.com/office/drawing/2014/main" id="{FA353D0F-22EC-D949-A298-C994AD969B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0625" y="1089025"/>
            <a:ext cx="5468937" cy="5147333"/>
          </a:xfrm>
          <a:custGeom>
            <a:avLst/>
            <a:gdLst>
              <a:gd name="connsiteX0" fmla="*/ 0 w 5468937"/>
              <a:gd name="connsiteY0" fmla="*/ 0 h 5147333"/>
              <a:gd name="connsiteX1" fmla="*/ 5468937 w 5468937"/>
              <a:gd name="connsiteY1" fmla="*/ 0 h 5147333"/>
              <a:gd name="connsiteX2" fmla="*/ 5468937 w 5468937"/>
              <a:gd name="connsiteY2" fmla="*/ 4613028 h 5147333"/>
              <a:gd name="connsiteX3" fmla="*/ 0 w 5468937"/>
              <a:gd name="connsiteY3" fmla="*/ 5147333 h 514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8937" h="5147333">
                <a:moveTo>
                  <a:pt x="0" y="0"/>
                </a:moveTo>
                <a:lnTo>
                  <a:pt x="5468937" y="0"/>
                </a:lnTo>
                <a:lnTo>
                  <a:pt x="5468937" y="4613028"/>
                </a:lnTo>
                <a:lnTo>
                  <a:pt x="0" y="514733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="" xmlns:p14="http://schemas.microsoft.com/office/powerpoint/2010/main" val="145590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3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="" xmlns:a16="http://schemas.microsoft.com/office/drawing/2014/main" id="{818B41E9-3488-4545-84A8-D5C388AB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16" y="357697"/>
            <a:ext cx="10515600" cy="63518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0BD696F0-6CAF-DF49-A30E-D2D47B1783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438" y="1079500"/>
            <a:ext cx="3649662" cy="5725284"/>
          </a:xfrm>
          <a:custGeom>
            <a:avLst/>
            <a:gdLst>
              <a:gd name="connsiteX0" fmla="*/ 0 w 3649662"/>
              <a:gd name="connsiteY0" fmla="*/ 0 h 5725284"/>
              <a:gd name="connsiteX1" fmla="*/ 3649662 w 3649662"/>
              <a:gd name="connsiteY1" fmla="*/ 0 h 5725284"/>
              <a:gd name="connsiteX2" fmla="*/ 3649662 w 3649662"/>
              <a:gd name="connsiteY2" fmla="*/ 5368719 h 5725284"/>
              <a:gd name="connsiteX3" fmla="*/ 0 w 3649662"/>
              <a:gd name="connsiteY3" fmla="*/ 5725284 h 572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662" h="5725284">
                <a:moveTo>
                  <a:pt x="0" y="0"/>
                </a:moveTo>
                <a:lnTo>
                  <a:pt x="3649662" y="0"/>
                </a:lnTo>
                <a:lnTo>
                  <a:pt x="3649662" y="5368719"/>
                </a:lnTo>
                <a:lnTo>
                  <a:pt x="0" y="572528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="" xmlns:a16="http://schemas.microsoft.com/office/drawing/2014/main" id="{A44E12EB-A499-EB46-8DC8-5662A0DEB3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70536" y="1079501"/>
            <a:ext cx="3649661" cy="5352263"/>
          </a:xfrm>
          <a:custGeom>
            <a:avLst/>
            <a:gdLst>
              <a:gd name="connsiteX0" fmla="*/ 0 w 3649661"/>
              <a:gd name="connsiteY0" fmla="*/ 0 h 5352263"/>
              <a:gd name="connsiteX1" fmla="*/ 3649661 w 3649661"/>
              <a:gd name="connsiteY1" fmla="*/ 0 h 5352263"/>
              <a:gd name="connsiteX2" fmla="*/ 3649661 w 3649661"/>
              <a:gd name="connsiteY2" fmla="*/ 4995698 h 5352263"/>
              <a:gd name="connsiteX3" fmla="*/ 0 w 3649661"/>
              <a:gd name="connsiteY3" fmla="*/ 5352263 h 535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661" h="5352263">
                <a:moveTo>
                  <a:pt x="0" y="0"/>
                </a:moveTo>
                <a:lnTo>
                  <a:pt x="3649661" y="0"/>
                </a:lnTo>
                <a:lnTo>
                  <a:pt x="3649661" y="4995698"/>
                </a:lnTo>
                <a:lnTo>
                  <a:pt x="0" y="535226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="" xmlns:a16="http://schemas.microsoft.com/office/drawing/2014/main" id="{AB373DEB-B1AD-CF41-862D-9210ABDD38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89900" y="1079500"/>
            <a:ext cx="3649662" cy="4979118"/>
          </a:xfrm>
          <a:custGeom>
            <a:avLst/>
            <a:gdLst>
              <a:gd name="connsiteX0" fmla="*/ 0 w 3649662"/>
              <a:gd name="connsiteY0" fmla="*/ 0 h 4979118"/>
              <a:gd name="connsiteX1" fmla="*/ 3649662 w 3649662"/>
              <a:gd name="connsiteY1" fmla="*/ 0 h 4979118"/>
              <a:gd name="connsiteX2" fmla="*/ 3649662 w 3649662"/>
              <a:gd name="connsiteY2" fmla="*/ 4622553 h 4979118"/>
              <a:gd name="connsiteX3" fmla="*/ 0 w 3649662"/>
              <a:gd name="connsiteY3" fmla="*/ 4979118 h 497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662" h="4979118">
                <a:moveTo>
                  <a:pt x="0" y="0"/>
                </a:moveTo>
                <a:lnTo>
                  <a:pt x="3649662" y="0"/>
                </a:lnTo>
                <a:lnTo>
                  <a:pt x="3649662" y="4622553"/>
                </a:lnTo>
                <a:lnTo>
                  <a:pt x="0" y="49791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="" xmlns:p14="http://schemas.microsoft.com/office/powerpoint/2010/main" val="1286209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3 afbeeldingen 'galerij'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="" xmlns:a16="http://schemas.microsoft.com/office/drawing/2014/main" id="{41F27F01-AA9F-9049-AF04-E0690EE7C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16" y="357697"/>
            <a:ext cx="10515600" cy="63518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="" xmlns:a16="http://schemas.microsoft.com/office/drawing/2014/main" id="{261A86F2-45EF-B348-BF7C-7746F94419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963" y="1089025"/>
            <a:ext cx="5468937" cy="5714828"/>
          </a:xfrm>
          <a:custGeom>
            <a:avLst/>
            <a:gdLst>
              <a:gd name="connsiteX0" fmla="*/ 0 w 5468937"/>
              <a:gd name="connsiteY0" fmla="*/ 0 h 5714828"/>
              <a:gd name="connsiteX1" fmla="*/ 5468937 w 5468937"/>
              <a:gd name="connsiteY1" fmla="*/ 0 h 5714828"/>
              <a:gd name="connsiteX2" fmla="*/ 5468937 w 5468937"/>
              <a:gd name="connsiteY2" fmla="*/ 5180523 h 5714828"/>
              <a:gd name="connsiteX3" fmla="*/ 0 w 5468937"/>
              <a:gd name="connsiteY3" fmla="*/ 5714828 h 571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8937" h="5714828">
                <a:moveTo>
                  <a:pt x="0" y="0"/>
                </a:moveTo>
                <a:lnTo>
                  <a:pt x="5468937" y="0"/>
                </a:lnTo>
                <a:lnTo>
                  <a:pt x="5468937" y="5180523"/>
                </a:lnTo>
                <a:lnTo>
                  <a:pt x="0" y="571482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jdelijke aanduiding voor afbeelding 4">
            <a:extLst>
              <a:ext uri="{FF2B5EF4-FFF2-40B4-BE49-F238E27FC236}">
                <a16:creationId xmlns="" xmlns:a16="http://schemas.microsoft.com/office/drawing/2014/main" id="{1102E7EC-EB41-B64F-BBCF-6533E58DAB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61100" y="1089024"/>
            <a:ext cx="5468937" cy="2516325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="" xmlns:a16="http://schemas.microsoft.com/office/drawing/2014/main" id="{B0D9DAF4-EC25-C244-9264-4C2297F828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1099" y="3889161"/>
            <a:ext cx="5468937" cy="2348127"/>
          </a:xfrm>
          <a:custGeom>
            <a:avLst/>
            <a:gdLst>
              <a:gd name="connsiteX0" fmla="*/ 0 w 5468937"/>
              <a:gd name="connsiteY0" fmla="*/ 0 h 2348127"/>
              <a:gd name="connsiteX1" fmla="*/ 5468937 w 5468937"/>
              <a:gd name="connsiteY1" fmla="*/ 0 h 2348127"/>
              <a:gd name="connsiteX2" fmla="*/ 5468937 w 5468937"/>
              <a:gd name="connsiteY2" fmla="*/ 1813822 h 2348127"/>
              <a:gd name="connsiteX3" fmla="*/ 0 w 5468937"/>
              <a:gd name="connsiteY3" fmla="*/ 2348127 h 234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8937" h="2348127">
                <a:moveTo>
                  <a:pt x="0" y="0"/>
                </a:moveTo>
                <a:lnTo>
                  <a:pt x="5468937" y="0"/>
                </a:lnTo>
                <a:lnTo>
                  <a:pt x="5468937" y="1813822"/>
                </a:lnTo>
                <a:lnTo>
                  <a:pt x="0" y="234812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="" xmlns:p14="http://schemas.microsoft.com/office/powerpoint/2010/main" val="3462837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rond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="" xmlns:a16="http://schemas.microsoft.com/office/drawing/2014/main" id="{B6132506-0AE1-DF48-9007-819FE6E7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16" y="357697"/>
            <a:ext cx="5660818" cy="63518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4" name="Tijdelijke aanduiding voor afbeelding 33">
            <a:extLst>
              <a:ext uri="{FF2B5EF4-FFF2-40B4-BE49-F238E27FC236}">
                <a16:creationId xmlns="" xmlns:a16="http://schemas.microsoft.com/office/drawing/2014/main" id="{C178803B-7D74-3A4B-8C87-7C16B714B5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2667" y="322862"/>
            <a:ext cx="1080000" cy="1079999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5" name="Tijdelijke aanduiding voor afbeelding 34">
            <a:extLst>
              <a:ext uri="{FF2B5EF4-FFF2-40B4-BE49-F238E27FC236}">
                <a16:creationId xmlns="" xmlns:a16="http://schemas.microsoft.com/office/drawing/2014/main" id="{1948FDC2-85F9-EE41-8390-B30D69B82B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95391" y="773632"/>
            <a:ext cx="1512000" cy="1512000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6" name="Tijdelijke aanduiding voor afbeelding 35">
            <a:extLst>
              <a:ext uri="{FF2B5EF4-FFF2-40B4-BE49-F238E27FC236}">
                <a16:creationId xmlns="" xmlns:a16="http://schemas.microsoft.com/office/drawing/2014/main" id="{C4CEF5D5-9188-9249-95A8-17898EF9C5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59245" y="1413862"/>
            <a:ext cx="2268000" cy="2268000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="" xmlns:a16="http://schemas.microsoft.com/office/drawing/2014/main" id="{BF27EE9E-744F-0146-8207-ABB3172A1D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1282" y="3772486"/>
            <a:ext cx="1620000" cy="1620000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="" xmlns:a16="http://schemas.microsoft.com/office/drawing/2014/main" id="{2B1BA291-1D74-BE4B-BBCD-B8024C948C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76279" y="1517442"/>
            <a:ext cx="2088000" cy="2088000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9" name="Tijdelijke aanduiding voor afbeelding 38">
            <a:extLst>
              <a:ext uri="{FF2B5EF4-FFF2-40B4-BE49-F238E27FC236}">
                <a16:creationId xmlns="" xmlns:a16="http://schemas.microsoft.com/office/drawing/2014/main" id="{758B1C57-632A-F94D-B2A5-4543CFE064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74942" y="3777047"/>
            <a:ext cx="1512000" cy="1512000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0" name="Tijdelijke aanduiding voor afbeelding 39">
            <a:extLst>
              <a:ext uri="{FF2B5EF4-FFF2-40B4-BE49-F238E27FC236}">
                <a16:creationId xmlns="" xmlns:a16="http://schemas.microsoft.com/office/drawing/2014/main" id="{BED98F4A-29D8-4843-BCA1-026980377F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72028" y="4552587"/>
            <a:ext cx="1620000" cy="1620000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1" name="Tijdelijke aanduiding voor afbeelding 40">
            <a:extLst>
              <a:ext uri="{FF2B5EF4-FFF2-40B4-BE49-F238E27FC236}">
                <a16:creationId xmlns="" xmlns:a16="http://schemas.microsoft.com/office/drawing/2014/main" id="{7451F9AA-CE6A-F940-A997-7F50790BC7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9365" y="1688744"/>
            <a:ext cx="3492000" cy="3492000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  <a:solidFill>
            <a:srgbClr val="A4CD39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nl-NL" sz="2800" b="1">
                <a:solidFill>
                  <a:schemeClr val="bg1"/>
                </a:solidFill>
              </a:defRPr>
            </a:lvl1pPr>
          </a:lstStyle>
          <a:p>
            <a:pPr marL="228600" lvl="0" indent="-228600" algn="ctr">
              <a:lnSpc>
                <a:spcPct val="100000"/>
              </a:lnSpc>
            </a:pPr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3865447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ronde tekstvl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="" xmlns:a16="http://schemas.microsoft.com/office/drawing/2014/main" id="{B6132506-0AE1-DF48-9007-819FE6E7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16" y="357697"/>
            <a:ext cx="5660818" cy="63518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="" xmlns:a16="http://schemas.microsoft.com/office/drawing/2014/main" id="{557ECDE4-B060-E24A-B635-AD067D5415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5391" y="773632"/>
            <a:ext cx="1476000" cy="1475998"/>
          </a:xfrm>
          <a:custGeom>
            <a:avLst/>
            <a:gdLst>
              <a:gd name="connsiteX0" fmla="*/ 738000 w 1476000"/>
              <a:gd name="connsiteY0" fmla="*/ 0 h 1475998"/>
              <a:gd name="connsiteX1" fmla="*/ 1476000 w 1476000"/>
              <a:gd name="connsiteY1" fmla="*/ 738000 h 1475998"/>
              <a:gd name="connsiteX2" fmla="*/ 813456 w 1476000"/>
              <a:gd name="connsiteY2" fmla="*/ 1472190 h 1475998"/>
              <a:gd name="connsiteX3" fmla="*/ 738040 w 1476000"/>
              <a:gd name="connsiteY3" fmla="*/ 1475998 h 1475998"/>
              <a:gd name="connsiteX4" fmla="*/ 737961 w 1476000"/>
              <a:gd name="connsiteY4" fmla="*/ 1475998 h 1475998"/>
              <a:gd name="connsiteX5" fmla="*/ 662544 w 1476000"/>
              <a:gd name="connsiteY5" fmla="*/ 1472190 h 1475998"/>
              <a:gd name="connsiteX6" fmla="*/ 0 w 1476000"/>
              <a:gd name="connsiteY6" fmla="*/ 738000 h 1475998"/>
              <a:gd name="connsiteX7" fmla="*/ 738000 w 1476000"/>
              <a:gd name="connsiteY7" fmla="*/ 0 h 1475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6000" h="1475998">
                <a:moveTo>
                  <a:pt x="738000" y="0"/>
                </a:moveTo>
                <a:cubicBezTo>
                  <a:pt x="1145586" y="0"/>
                  <a:pt x="1476000" y="330414"/>
                  <a:pt x="1476000" y="738000"/>
                </a:cubicBezTo>
                <a:cubicBezTo>
                  <a:pt x="1476000" y="1120112"/>
                  <a:pt x="1185597" y="1434397"/>
                  <a:pt x="813456" y="1472190"/>
                </a:cubicBezTo>
                <a:lnTo>
                  <a:pt x="738040" y="1475998"/>
                </a:lnTo>
                <a:lnTo>
                  <a:pt x="737961" y="1475998"/>
                </a:lnTo>
                <a:lnTo>
                  <a:pt x="662544" y="1472190"/>
                </a:lnTo>
                <a:cubicBezTo>
                  <a:pt x="290403" y="1434397"/>
                  <a:pt x="0" y="1120112"/>
                  <a:pt x="0" y="738000"/>
                </a:cubicBezTo>
                <a:cubicBezTo>
                  <a:pt x="0" y="330414"/>
                  <a:pt x="330414" y="0"/>
                  <a:pt x="738000" y="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="" xmlns:a16="http://schemas.microsoft.com/office/drawing/2014/main" id="{D13CAD19-7248-7B4E-9F81-B0608174CF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2667" y="322862"/>
            <a:ext cx="1080000" cy="1079999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="" xmlns:a16="http://schemas.microsoft.com/office/drawing/2014/main" id="{7434E08C-5CCA-7C40-B9C8-E58219575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51415" y="1690172"/>
            <a:ext cx="3491999" cy="3484828"/>
          </a:xfrm>
          <a:custGeom>
            <a:avLst/>
            <a:gdLst>
              <a:gd name="connsiteX0" fmla="*/ 1603968 w 3491999"/>
              <a:gd name="connsiteY0" fmla="*/ 0 h 3484828"/>
              <a:gd name="connsiteX1" fmla="*/ 1888032 w 3491999"/>
              <a:gd name="connsiteY1" fmla="*/ 0 h 3484828"/>
              <a:gd name="connsiteX2" fmla="*/ 1924519 w 3491999"/>
              <a:gd name="connsiteY2" fmla="*/ 1843 h 3484828"/>
              <a:gd name="connsiteX3" fmla="*/ 3482986 w 3491999"/>
              <a:gd name="connsiteY3" fmla="*/ 1560310 h 3484828"/>
              <a:gd name="connsiteX4" fmla="*/ 3491999 w 3491999"/>
              <a:gd name="connsiteY4" fmla="*/ 1738807 h 3484828"/>
              <a:gd name="connsiteX5" fmla="*/ 3491999 w 3491999"/>
              <a:gd name="connsiteY5" fmla="*/ 1738849 h 3484828"/>
              <a:gd name="connsiteX6" fmla="*/ 3482986 w 3491999"/>
              <a:gd name="connsiteY6" fmla="*/ 1917346 h 3484828"/>
              <a:gd name="connsiteX7" fmla="*/ 1746000 w 3491999"/>
              <a:gd name="connsiteY7" fmla="*/ 3484828 h 3484828"/>
              <a:gd name="connsiteX8" fmla="*/ 0 w 3491999"/>
              <a:gd name="connsiteY8" fmla="*/ 1738828 h 3484828"/>
              <a:gd name="connsiteX9" fmla="*/ 1567482 w 3491999"/>
              <a:gd name="connsiteY9" fmla="*/ 1843 h 348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91999" h="3484828">
                <a:moveTo>
                  <a:pt x="1603968" y="0"/>
                </a:moveTo>
                <a:lnTo>
                  <a:pt x="1888032" y="0"/>
                </a:lnTo>
                <a:lnTo>
                  <a:pt x="1924519" y="1843"/>
                </a:lnTo>
                <a:cubicBezTo>
                  <a:pt x="2746254" y="85294"/>
                  <a:pt x="3399534" y="738574"/>
                  <a:pt x="3482986" y="1560310"/>
                </a:cubicBezTo>
                <a:lnTo>
                  <a:pt x="3491999" y="1738807"/>
                </a:lnTo>
                <a:lnTo>
                  <a:pt x="3491999" y="1738849"/>
                </a:lnTo>
                <a:lnTo>
                  <a:pt x="3482986" y="1917346"/>
                </a:lnTo>
                <a:cubicBezTo>
                  <a:pt x="3393573" y="2797778"/>
                  <a:pt x="2650021" y="3484828"/>
                  <a:pt x="1746000" y="3484828"/>
                </a:cubicBezTo>
                <a:cubicBezTo>
                  <a:pt x="781711" y="3484828"/>
                  <a:pt x="0" y="2703117"/>
                  <a:pt x="0" y="1738828"/>
                </a:cubicBezTo>
                <a:cubicBezTo>
                  <a:pt x="0" y="834807"/>
                  <a:pt x="687051" y="91255"/>
                  <a:pt x="1567482" y="1843"/>
                </a:cubicBezTo>
                <a:close/>
              </a:path>
            </a:pathLst>
          </a:custGeom>
          <a:solidFill>
            <a:srgbClr val="A4CD39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nl-NL" sz="44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>
              <a:lnSpc>
                <a:spcPct val="100000"/>
              </a:lnSpc>
            </a:pPr>
            <a:r>
              <a:rPr lang="nl-NL"/>
              <a:t>Klik om de modelstijlen te bewerken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="" xmlns:a16="http://schemas.microsoft.com/office/drawing/2014/main" id="{B735B2C1-7134-2E43-A2EA-A26708679E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61295" y="1413862"/>
            <a:ext cx="2268000" cy="2268000"/>
          </a:xfrm>
          <a:custGeom>
            <a:avLst/>
            <a:gdLst>
              <a:gd name="connsiteX0" fmla="*/ 1134000 w 2268000"/>
              <a:gd name="connsiteY0" fmla="*/ 0 h 2268000"/>
              <a:gd name="connsiteX1" fmla="*/ 2268000 w 2268000"/>
              <a:gd name="connsiteY1" fmla="*/ 1134000 h 2268000"/>
              <a:gd name="connsiteX2" fmla="*/ 1134000 w 2268000"/>
              <a:gd name="connsiteY2" fmla="*/ 2268000 h 2268000"/>
              <a:gd name="connsiteX3" fmla="*/ 0 w 2268000"/>
              <a:gd name="connsiteY3" fmla="*/ 1134000 h 2268000"/>
              <a:gd name="connsiteX4" fmla="*/ 1134000 w 2268000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8000" h="2268000">
                <a:moveTo>
                  <a:pt x="1134000" y="0"/>
                </a:moveTo>
                <a:cubicBezTo>
                  <a:pt x="1760291" y="0"/>
                  <a:pt x="2268000" y="507709"/>
                  <a:pt x="2268000" y="1134000"/>
                </a:cubicBezTo>
                <a:cubicBezTo>
                  <a:pt x="2268000" y="1760291"/>
                  <a:pt x="1760291" y="2268000"/>
                  <a:pt x="1134000" y="2268000"/>
                </a:cubicBezTo>
                <a:cubicBezTo>
                  <a:pt x="507709" y="2268000"/>
                  <a:pt x="0" y="1760291"/>
                  <a:pt x="0" y="1134000"/>
                </a:cubicBezTo>
                <a:cubicBezTo>
                  <a:pt x="0" y="507709"/>
                  <a:pt x="507709" y="0"/>
                  <a:pt x="1134000" y="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="" xmlns:a16="http://schemas.microsoft.com/office/drawing/2014/main" id="{675564F1-343C-9A43-862D-304ACE365F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81282" y="3782859"/>
            <a:ext cx="1620000" cy="1609627"/>
          </a:xfrm>
          <a:custGeom>
            <a:avLst/>
            <a:gdLst>
              <a:gd name="connsiteX0" fmla="*/ 686616 w 1620000"/>
              <a:gd name="connsiteY0" fmla="*/ 0 h 1609627"/>
              <a:gd name="connsiteX1" fmla="*/ 933384 w 1620000"/>
              <a:gd name="connsiteY1" fmla="*/ 0 h 1609627"/>
              <a:gd name="connsiteX2" fmla="*/ 973243 w 1620000"/>
              <a:gd name="connsiteY2" fmla="*/ 6083 h 1609627"/>
              <a:gd name="connsiteX3" fmla="*/ 1620000 w 1620000"/>
              <a:gd name="connsiteY3" fmla="*/ 799627 h 1609627"/>
              <a:gd name="connsiteX4" fmla="*/ 810000 w 1620000"/>
              <a:gd name="connsiteY4" fmla="*/ 1609627 h 1609627"/>
              <a:gd name="connsiteX5" fmla="*/ 0 w 1620000"/>
              <a:gd name="connsiteY5" fmla="*/ 799627 h 1609627"/>
              <a:gd name="connsiteX6" fmla="*/ 646757 w 1620000"/>
              <a:gd name="connsiteY6" fmla="*/ 6083 h 16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0000" h="1609627">
                <a:moveTo>
                  <a:pt x="686616" y="0"/>
                </a:moveTo>
                <a:lnTo>
                  <a:pt x="933384" y="0"/>
                </a:lnTo>
                <a:lnTo>
                  <a:pt x="973243" y="6083"/>
                </a:lnTo>
                <a:cubicBezTo>
                  <a:pt x="1342347" y="81613"/>
                  <a:pt x="1620000" y="408195"/>
                  <a:pt x="1620000" y="799627"/>
                </a:cubicBezTo>
                <a:cubicBezTo>
                  <a:pt x="1620000" y="1246978"/>
                  <a:pt x="1257351" y="1609627"/>
                  <a:pt x="810000" y="1609627"/>
                </a:cubicBezTo>
                <a:cubicBezTo>
                  <a:pt x="362649" y="1609627"/>
                  <a:pt x="0" y="1246978"/>
                  <a:pt x="0" y="799627"/>
                </a:cubicBezTo>
                <a:cubicBezTo>
                  <a:pt x="0" y="408195"/>
                  <a:pt x="277653" y="81613"/>
                  <a:pt x="646757" y="6083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="" xmlns:a16="http://schemas.microsoft.com/office/drawing/2014/main" id="{5D75D9AA-F518-A646-B1AA-6FFC37B7ED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6280" y="1517442"/>
            <a:ext cx="2087999" cy="2082188"/>
          </a:xfrm>
          <a:custGeom>
            <a:avLst/>
            <a:gdLst>
              <a:gd name="connsiteX0" fmla="*/ 1044000 w 2087999"/>
              <a:gd name="connsiteY0" fmla="*/ 0 h 2082188"/>
              <a:gd name="connsiteX1" fmla="*/ 2082610 w 2087999"/>
              <a:gd name="connsiteY1" fmla="*/ 937257 h 2082188"/>
              <a:gd name="connsiteX2" fmla="*/ 2087999 w 2087999"/>
              <a:gd name="connsiteY2" fmla="*/ 1043980 h 2082188"/>
              <a:gd name="connsiteX3" fmla="*/ 2087999 w 2087999"/>
              <a:gd name="connsiteY3" fmla="*/ 1044020 h 2082188"/>
              <a:gd name="connsiteX4" fmla="*/ 2082610 w 2087999"/>
              <a:gd name="connsiteY4" fmla="*/ 1150743 h 2082188"/>
              <a:gd name="connsiteX5" fmla="*/ 1254402 w 2087999"/>
              <a:gd name="connsiteY5" fmla="*/ 2066790 h 2082188"/>
              <a:gd name="connsiteX6" fmla="*/ 1153508 w 2087999"/>
              <a:gd name="connsiteY6" fmla="*/ 2082188 h 2082188"/>
              <a:gd name="connsiteX7" fmla="*/ 934492 w 2087999"/>
              <a:gd name="connsiteY7" fmla="*/ 2082188 h 2082188"/>
              <a:gd name="connsiteX8" fmla="*/ 833598 w 2087999"/>
              <a:gd name="connsiteY8" fmla="*/ 2066790 h 2082188"/>
              <a:gd name="connsiteX9" fmla="*/ 0 w 2087999"/>
              <a:gd name="connsiteY9" fmla="*/ 1044000 h 2082188"/>
              <a:gd name="connsiteX10" fmla="*/ 1044000 w 2087999"/>
              <a:gd name="connsiteY10" fmla="*/ 0 h 208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7999" h="2082188">
                <a:moveTo>
                  <a:pt x="1044000" y="0"/>
                </a:moveTo>
                <a:cubicBezTo>
                  <a:pt x="1584549" y="0"/>
                  <a:pt x="2029147" y="410814"/>
                  <a:pt x="2082610" y="937257"/>
                </a:cubicBezTo>
                <a:lnTo>
                  <a:pt x="2087999" y="1043980"/>
                </a:lnTo>
                <a:lnTo>
                  <a:pt x="2087999" y="1044020"/>
                </a:lnTo>
                <a:lnTo>
                  <a:pt x="2082610" y="1150743"/>
                </a:lnTo>
                <a:cubicBezTo>
                  <a:pt x="2036275" y="1606994"/>
                  <a:pt x="1696155" y="1976394"/>
                  <a:pt x="1254402" y="2066790"/>
                </a:cubicBezTo>
                <a:lnTo>
                  <a:pt x="1153508" y="2082188"/>
                </a:lnTo>
                <a:lnTo>
                  <a:pt x="934492" y="2082188"/>
                </a:lnTo>
                <a:lnTo>
                  <a:pt x="833598" y="2066790"/>
                </a:lnTo>
                <a:cubicBezTo>
                  <a:pt x="357865" y="1969441"/>
                  <a:pt x="0" y="1548512"/>
                  <a:pt x="0" y="1044000"/>
                </a:cubicBezTo>
                <a:cubicBezTo>
                  <a:pt x="0" y="467415"/>
                  <a:pt x="467415" y="0"/>
                  <a:pt x="1044000" y="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="" xmlns:a16="http://schemas.microsoft.com/office/drawing/2014/main" id="{F7E7E026-AE26-D54C-A08C-CC315C164E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4942" y="3782859"/>
            <a:ext cx="1512000" cy="1506188"/>
          </a:xfrm>
          <a:custGeom>
            <a:avLst/>
            <a:gdLst>
              <a:gd name="connsiteX0" fmla="*/ 666196 w 1512000"/>
              <a:gd name="connsiteY0" fmla="*/ 0 h 1506188"/>
              <a:gd name="connsiteX1" fmla="*/ 845804 w 1512000"/>
              <a:gd name="connsiteY1" fmla="*/ 0 h 1506188"/>
              <a:gd name="connsiteX2" fmla="*/ 908360 w 1512000"/>
              <a:gd name="connsiteY2" fmla="*/ 9547 h 1506188"/>
              <a:gd name="connsiteX3" fmla="*/ 1512000 w 1512000"/>
              <a:gd name="connsiteY3" fmla="*/ 750188 h 1506188"/>
              <a:gd name="connsiteX4" fmla="*/ 756000 w 1512000"/>
              <a:gd name="connsiteY4" fmla="*/ 1506188 h 1506188"/>
              <a:gd name="connsiteX5" fmla="*/ 0 w 1512000"/>
              <a:gd name="connsiteY5" fmla="*/ 750188 h 1506188"/>
              <a:gd name="connsiteX6" fmla="*/ 603640 w 1512000"/>
              <a:gd name="connsiteY6" fmla="*/ 9547 h 150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2000" h="1506188">
                <a:moveTo>
                  <a:pt x="666196" y="0"/>
                </a:moveTo>
                <a:lnTo>
                  <a:pt x="845804" y="0"/>
                </a:lnTo>
                <a:lnTo>
                  <a:pt x="908360" y="9547"/>
                </a:lnTo>
                <a:cubicBezTo>
                  <a:pt x="1252857" y="80042"/>
                  <a:pt x="1512000" y="384852"/>
                  <a:pt x="1512000" y="750188"/>
                </a:cubicBezTo>
                <a:cubicBezTo>
                  <a:pt x="1512000" y="1167715"/>
                  <a:pt x="1173527" y="1506188"/>
                  <a:pt x="756000" y="1506188"/>
                </a:cubicBezTo>
                <a:cubicBezTo>
                  <a:pt x="338473" y="1506188"/>
                  <a:pt x="0" y="1167715"/>
                  <a:pt x="0" y="750188"/>
                </a:cubicBezTo>
                <a:cubicBezTo>
                  <a:pt x="0" y="384852"/>
                  <a:pt x="259143" y="80042"/>
                  <a:pt x="603640" y="9547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6" name="Tijdelijke aanduiding voor tekst 35">
            <a:extLst>
              <a:ext uri="{FF2B5EF4-FFF2-40B4-BE49-F238E27FC236}">
                <a16:creationId xmlns="" xmlns:a16="http://schemas.microsoft.com/office/drawing/2014/main" id="{9C1DE1F6-BC4F-3E4A-B30F-FD30087E38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72029" y="4552587"/>
            <a:ext cx="1619999" cy="1614187"/>
          </a:xfrm>
          <a:custGeom>
            <a:avLst/>
            <a:gdLst>
              <a:gd name="connsiteX0" fmla="*/ 810000 w 1619999"/>
              <a:gd name="connsiteY0" fmla="*/ 0 h 1614187"/>
              <a:gd name="connsiteX1" fmla="*/ 1615818 w 1619999"/>
              <a:gd name="connsiteY1" fmla="*/ 727182 h 1614187"/>
              <a:gd name="connsiteX2" fmla="*/ 1619999 w 1619999"/>
              <a:gd name="connsiteY2" fmla="*/ 809981 h 1614187"/>
              <a:gd name="connsiteX3" fmla="*/ 1619999 w 1619999"/>
              <a:gd name="connsiteY3" fmla="*/ 810020 h 1614187"/>
              <a:gd name="connsiteX4" fmla="*/ 1615818 w 1619999"/>
              <a:gd name="connsiteY4" fmla="*/ 892818 h 1614187"/>
              <a:gd name="connsiteX5" fmla="*/ 973243 w 1619999"/>
              <a:gd name="connsiteY5" fmla="*/ 1603544 h 1614187"/>
              <a:gd name="connsiteX6" fmla="*/ 903505 w 1619999"/>
              <a:gd name="connsiteY6" fmla="*/ 1614187 h 1614187"/>
              <a:gd name="connsiteX7" fmla="*/ 716495 w 1619999"/>
              <a:gd name="connsiteY7" fmla="*/ 1614187 h 1614187"/>
              <a:gd name="connsiteX8" fmla="*/ 646757 w 1619999"/>
              <a:gd name="connsiteY8" fmla="*/ 1603544 h 1614187"/>
              <a:gd name="connsiteX9" fmla="*/ 0 w 1619999"/>
              <a:gd name="connsiteY9" fmla="*/ 810000 h 1614187"/>
              <a:gd name="connsiteX10" fmla="*/ 810000 w 1619999"/>
              <a:gd name="connsiteY10" fmla="*/ 0 h 161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19999" h="1614187">
                <a:moveTo>
                  <a:pt x="810000" y="0"/>
                </a:moveTo>
                <a:cubicBezTo>
                  <a:pt x="1229392" y="0"/>
                  <a:pt x="1574338" y="318735"/>
                  <a:pt x="1615818" y="727182"/>
                </a:cubicBezTo>
                <a:lnTo>
                  <a:pt x="1619999" y="809981"/>
                </a:lnTo>
                <a:lnTo>
                  <a:pt x="1619999" y="810020"/>
                </a:lnTo>
                <a:lnTo>
                  <a:pt x="1615818" y="892818"/>
                </a:lnTo>
                <a:cubicBezTo>
                  <a:pt x="1579869" y="1246806"/>
                  <a:pt x="1315982" y="1533409"/>
                  <a:pt x="973243" y="1603544"/>
                </a:cubicBezTo>
                <a:lnTo>
                  <a:pt x="903505" y="1614187"/>
                </a:lnTo>
                <a:lnTo>
                  <a:pt x="716495" y="1614187"/>
                </a:lnTo>
                <a:lnTo>
                  <a:pt x="646757" y="1603544"/>
                </a:lnTo>
                <a:cubicBezTo>
                  <a:pt x="277653" y="1528015"/>
                  <a:pt x="0" y="1201432"/>
                  <a:pt x="0" y="810000"/>
                </a:cubicBezTo>
                <a:cubicBezTo>
                  <a:pt x="0" y="362649"/>
                  <a:pt x="362649" y="0"/>
                  <a:pt x="810000" y="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val="3422025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contact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rije vorm 12">
            <a:extLst>
              <a:ext uri="{FF2B5EF4-FFF2-40B4-BE49-F238E27FC236}">
                <a16:creationId xmlns="" xmlns:a16="http://schemas.microsoft.com/office/drawing/2014/main" id="{F60CD5C9-574B-2045-8D21-6E188B312477}"/>
              </a:ext>
            </a:extLst>
          </p:cNvPr>
          <p:cNvSpPr/>
          <p:nvPr userDrawn="1"/>
        </p:nvSpPr>
        <p:spPr>
          <a:xfrm flipH="1">
            <a:off x="1" y="3366976"/>
            <a:ext cx="12191999" cy="3491024"/>
          </a:xfrm>
          <a:custGeom>
            <a:avLst/>
            <a:gdLst>
              <a:gd name="connsiteX0" fmla="*/ 0 w 12191999"/>
              <a:gd name="connsiteY0" fmla="*/ 0 h 3491024"/>
              <a:gd name="connsiteX1" fmla="*/ 0 w 12191999"/>
              <a:gd name="connsiteY1" fmla="*/ 3491024 h 3491024"/>
              <a:gd name="connsiteX2" fmla="*/ 12191999 w 12191999"/>
              <a:gd name="connsiteY2" fmla="*/ 3491024 h 3491024"/>
              <a:gd name="connsiteX3" fmla="*/ 12191999 w 12191999"/>
              <a:gd name="connsiteY3" fmla="*/ 3231734 h 349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491024">
                <a:moveTo>
                  <a:pt x="0" y="0"/>
                </a:moveTo>
                <a:lnTo>
                  <a:pt x="0" y="3491024"/>
                </a:lnTo>
                <a:lnTo>
                  <a:pt x="12191999" y="3491024"/>
                </a:lnTo>
                <a:lnTo>
                  <a:pt x="12191999" y="3231734"/>
                </a:lnTo>
                <a:close/>
              </a:path>
            </a:pathLst>
          </a:custGeom>
          <a:solidFill>
            <a:srgbClr val="E0E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4" name="Vrije vorm 13">
            <a:extLst>
              <a:ext uri="{FF2B5EF4-FFF2-40B4-BE49-F238E27FC236}">
                <a16:creationId xmlns="" xmlns:a16="http://schemas.microsoft.com/office/drawing/2014/main" id="{3355EE1A-0282-B74D-B3AD-81C3EA83E85F}"/>
              </a:ext>
            </a:extLst>
          </p:cNvPr>
          <p:cNvSpPr/>
          <p:nvPr userDrawn="1"/>
        </p:nvSpPr>
        <p:spPr>
          <a:xfrm>
            <a:off x="-1269" y="5657850"/>
            <a:ext cx="12193269" cy="1200150"/>
          </a:xfrm>
          <a:custGeom>
            <a:avLst/>
            <a:gdLst>
              <a:gd name="connsiteX0" fmla="*/ 0 w 12193269"/>
              <a:gd name="connsiteY0" fmla="*/ 1191260 h 1200150"/>
              <a:gd name="connsiteX1" fmla="*/ 0 w 12193269"/>
              <a:gd name="connsiteY1" fmla="*/ 1200150 h 1200150"/>
              <a:gd name="connsiteX2" fmla="*/ 12193270 w 12193269"/>
              <a:gd name="connsiteY2" fmla="*/ 1200150 h 1200150"/>
              <a:gd name="connsiteX3" fmla="*/ 12193270 w 12193269"/>
              <a:gd name="connsiteY3" fmla="*/ 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69" h="1200150">
                <a:moveTo>
                  <a:pt x="0" y="1191260"/>
                </a:moveTo>
                <a:lnTo>
                  <a:pt x="0" y="1200150"/>
                </a:lnTo>
                <a:lnTo>
                  <a:pt x="12193270" y="1200150"/>
                </a:lnTo>
                <a:lnTo>
                  <a:pt x="12193270" y="0"/>
                </a:lnTo>
                <a:close/>
              </a:path>
            </a:pathLst>
          </a:custGeom>
          <a:solidFill>
            <a:srgbClr val="A4CD39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6" name="Titel 3">
            <a:extLst>
              <a:ext uri="{FF2B5EF4-FFF2-40B4-BE49-F238E27FC236}">
                <a16:creationId xmlns="" xmlns:a16="http://schemas.microsoft.com/office/drawing/2014/main" id="{DD095E76-9137-544E-931D-6288EE626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16" y="357697"/>
            <a:ext cx="10515600" cy="63518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7B375DC4-0D57-3B44-A5BC-2E5C063E05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1075" y="1680933"/>
            <a:ext cx="6680013" cy="7574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5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500"/>
            </a:lvl2pPr>
            <a:lvl3pPr marL="914400" indent="0">
              <a:lnSpc>
                <a:spcPct val="100000"/>
              </a:lnSpc>
              <a:buNone/>
              <a:defRPr sz="2500"/>
            </a:lvl3pPr>
            <a:lvl4pPr marL="1371600" indent="0">
              <a:lnSpc>
                <a:spcPct val="100000"/>
              </a:lnSpc>
              <a:buNone/>
              <a:defRPr sz="2500"/>
            </a:lvl4pPr>
            <a:lvl5pPr marL="1828800" indent="0">
              <a:lnSpc>
                <a:spcPct val="100000"/>
              </a:lnSpc>
              <a:buNone/>
              <a:defRPr sz="25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tekst 4">
            <a:extLst>
              <a:ext uri="{FF2B5EF4-FFF2-40B4-BE49-F238E27FC236}">
                <a16:creationId xmlns="" xmlns:a16="http://schemas.microsoft.com/office/drawing/2014/main" id="{8E3F9AAA-0370-6747-981D-5BCEDC7679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1073" y="4055023"/>
            <a:ext cx="6680013" cy="7574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5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500"/>
            </a:lvl2pPr>
            <a:lvl3pPr marL="914400" indent="0">
              <a:lnSpc>
                <a:spcPct val="100000"/>
              </a:lnSpc>
              <a:buNone/>
              <a:defRPr sz="2500"/>
            </a:lvl3pPr>
            <a:lvl4pPr marL="1371600" indent="0">
              <a:lnSpc>
                <a:spcPct val="100000"/>
              </a:lnSpc>
              <a:buNone/>
              <a:defRPr sz="2500"/>
            </a:lvl4pPr>
            <a:lvl5pPr marL="1828800" indent="0">
              <a:lnSpc>
                <a:spcPct val="100000"/>
              </a:lnSpc>
              <a:buNone/>
              <a:defRPr sz="25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tekst 4">
            <a:extLst>
              <a:ext uri="{FF2B5EF4-FFF2-40B4-BE49-F238E27FC236}">
                <a16:creationId xmlns="" xmlns:a16="http://schemas.microsoft.com/office/drawing/2014/main" id="{F6FA3566-2A4D-9746-9157-BA9073B54D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51074" y="2870678"/>
            <a:ext cx="6680013" cy="7574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5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500"/>
            </a:lvl2pPr>
            <a:lvl3pPr marL="914400" indent="0">
              <a:lnSpc>
                <a:spcPct val="100000"/>
              </a:lnSpc>
              <a:buNone/>
              <a:defRPr sz="2500"/>
            </a:lvl3pPr>
            <a:lvl4pPr marL="1371600" indent="0">
              <a:lnSpc>
                <a:spcPct val="100000"/>
              </a:lnSpc>
              <a:buNone/>
              <a:defRPr sz="2500"/>
            </a:lvl4pPr>
            <a:lvl5pPr marL="1828800" indent="0">
              <a:lnSpc>
                <a:spcPct val="100000"/>
              </a:lnSpc>
              <a:buNone/>
              <a:defRPr sz="25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="" xmlns:a16="http://schemas.microsoft.com/office/drawing/2014/main" id="{214D95A5-C4B6-0B4E-B018-2EB911726B4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293393" y="1586461"/>
            <a:ext cx="936000" cy="9360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afbeelding 3">
            <a:extLst>
              <a:ext uri="{FF2B5EF4-FFF2-40B4-BE49-F238E27FC236}">
                <a16:creationId xmlns="" xmlns:a16="http://schemas.microsoft.com/office/drawing/2014/main" id="{4FC31E31-FB8B-9A49-93CF-464E5E3137F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293393" y="2774524"/>
            <a:ext cx="936000" cy="9360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2" name="Tijdelijke aanduiding voor afbeelding 3">
            <a:extLst>
              <a:ext uri="{FF2B5EF4-FFF2-40B4-BE49-F238E27FC236}">
                <a16:creationId xmlns="" xmlns:a16="http://schemas.microsoft.com/office/drawing/2014/main" id="{2F30D5BB-4F5F-C345-BA8D-1F56F4F060C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293393" y="3965756"/>
            <a:ext cx="936000" cy="9360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219457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socials-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 16">
            <a:extLst>
              <a:ext uri="{FF2B5EF4-FFF2-40B4-BE49-F238E27FC236}">
                <a16:creationId xmlns="" xmlns:a16="http://schemas.microsoft.com/office/drawing/2014/main" id="{7723E4EF-DDA7-1B46-83DF-EB945C7B536B}"/>
              </a:ext>
            </a:extLst>
          </p:cNvPr>
          <p:cNvSpPr/>
          <p:nvPr userDrawn="1"/>
        </p:nvSpPr>
        <p:spPr>
          <a:xfrm flipH="1">
            <a:off x="1" y="3366976"/>
            <a:ext cx="12191999" cy="3491024"/>
          </a:xfrm>
          <a:custGeom>
            <a:avLst/>
            <a:gdLst>
              <a:gd name="connsiteX0" fmla="*/ 0 w 12191999"/>
              <a:gd name="connsiteY0" fmla="*/ 0 h 3491024"/>
              <a:gd name="connsiteX1" fmla="*/ 0 w 12191999"/>
              <a:gd name="connsiteY1" fmla="*/ 3491024 h 3491024"/>
              <a:gd name="connsiteX2" fmla="*/ 12191999 w 12191999"/>
              <a:gd name="connsiteY2" fmla="*/ 3491024 h 3491024"/>
              <a:gd name="connsiteX3" fmla="*/ 12191999 w 12191999"/>
              <a:gd name="connsiteY3" fmla="*/ 3231734 h 349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491024">
                <a:moveTo>
                  <a:pt x="0" y="0"/>
                </a:moveTo>
                <a:lnTo>
                  <a:pt x="0" y="3491024"/>
                </a:lnTo>
                <a:lnTo>
                  <a:pt x="12191999" y="3491024"/>
                </a:lnTo>
                <a:lnTo>
                  <a:pt x="12191999" y="3231734"/>
                </a:lnTo>
                <a:close/>
              </a:path>
            </a:pathLst>
          </a:custGeom>
          <a:solidFill>
            <a:srgbClr val="E0E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18" name="Vrije vorm 17">
            <a:extLst>
              <a:ext uri="{FF2B5EF4-FFF2-40B4-BE49-F238E27FC236}">
                <a16:creationId xmlns="" xmlns:a16="http://schemas.microsoft.com/office/drawing/2014/main" id="{0EAA1B93-B95D-EC4D-BA9C-3CEC36228118}"/>
              </a:ext>
            </a:extLst>
          </p:cNvPr>
          <p:cNvSpPr/>
          <p:nvPr userDrawn="1"/>
        </p:nvSpPr>
        <p:spPr>
          <a:xfrm>
            <a:off x="-1269" y="5657850"/>
            <a:ext cx="12193269" cy="1200150"/>
          </a:xfrm>
          <a:custGeom>
            <a:avLst/>
            <a:gdLst>
              <a:gd name="connsiteX0" fmla="*/ 0 w 12193269"/>
              <a:gd name="connsiteY0" fmla="*/ 1191260 h 1200150"/>
              <a:gd name="connsiteX1" fmla="*/ 0 w 12193269"/>
              <a:gd name="connsiteY1" fmla="*/ 1200150 h 1200150"/>
              <a:gd name="connsiteX2" fmla="*/ 12193270 w 12193269"/>
              <a:gd name="connsiteY2" fmla="*/ 1200150 h 1200150"/>
              <a:gd name="connsiteX3" fmla="*/ 12193270 w 12193269"/>
              <a:gd name="connsiteY3" fmla="*/ 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69" h="1200150">
                <a:moveTo>
                  <a:pt x="0" y="1191260"/>
                </a:moveTo>
                <a:lnTo>
                  <a:pt x="0" y="1200150"/>
                </a:lnTo>
                <a:lnTo>
                  <a:pt x="12193270" y="1200150"/>
                </a:lnTo>
                <a:lnTo>
                  <a:pt x="12193270" y="0"/>
                </a:lnTo>
                <a:close/>
              </a:path>
            </a:pathLst>
          </a:custGeom>
          <a:solidFill>
            <a:srgbClr val="A4CD39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6" name="Titel 3">
            <a:extLst>
              <a:ext uri="{FF2B5EF4-FFF2-40B4-BE49-F238E27FC236}">
                <a16:creationId xmlns="" xmlns:a16="http://schemas.microsoft.com/office/drawing/2014/main" id="{DD095E76-9137-544E-931D-6288EE626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16" y="357697"/>
            <a:ext cx="10515600" cy="63518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7B375DC4-0D57-3B44-A5BC-2E5C063E05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1075" y="1675728"/>
            <a:ext cx="6680013" cy="7574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5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500"/>
            </a:lvl2pPr>
            <a:lvl3pPr marL="914400" indent="0">
              <a:lnSpc>
                <a:spcPct val="100000"/>
              </a:lnSpc>
              <a:buNone/>
              <a:defRPr sz="2500"/>
            </a:lvl3pPr>
            <a:lvl4pPr marL="1371600" indent="0">
              <a:lnSpc>
                <a:spcPct val="100000"/>
              </a:lnSpc>
              <a:buNone/>
              <a:defRPr sz="2500"/>
            </a:lvl4pPr>
            <a:lvl5pPr marL="1828800" indent="0">
              <a:lnSpc>
                <a:spcPct val="100000"/>
              </a:lnSpc>
              <a:buNone/>
              <a:defRPr sz="25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tekst 4">
            <a:extLst>
              <a:ext uri="{FF2B5EF4-FFF2-40B4-BE49-F238E27FC236}">
                <a16:creationId xmlns="" xmlns:a16="http://schemas.microsoft.com/office/drawing/2014/main" id="{8E3F9AAA-0370-6747-981D-5BCEDC7679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1073" y="3803520"/>
            <a:ext cx="6680013" cy="7574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5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500"/>
            </a:lvl2pPr>
            <a:lvl3pPr marL="914400" indent="0">
              <a:lnSpc>
                <a:spcPct val="100000"/>
              </a:lnSpc>
              <a:buNone/>
              <a:defRPr sz="2500"/>
            </a:lvl3pPr>
            <a:lvl4pPr marL="1371600" indent="0">
              <a:lnSpc>
                <a:spcPct val="100000"/>
              </a:lnSpc>
              <a:buNone/>
              <a:defRPr sz="2500"/>
            </a:lvl4pPr>
            <a:lvl5pPr marL="1828800" indent="0">
              <a:lnSpc>
                <a:spcPct val="100000"/>
              </a:lnSpc>
              <a:buNone/>
              <a:defRPr sz="25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tekst 4">
            <a:extLst>
              <a:ext uri="{FF2B5EF4-FFF2-40B4-BE49-F238E27FC236}">
                <a16:creationId xmlns="" xmlns:a16="http://schemas.microsoft.com/office/drawing/2014/main" id="{F6FA3566-2A4D-9746-9157-BA9073B54D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51074" y="2739624"/>
            <a:ext cx="6680013" cy="7574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5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500"/>
            </a:lvl2pPr>
            <a:lvl3pPr marL="914400" indent="0">
              <a:lnSpc>
                <a:spcPct val="100000"/>
              </a:lnSpc>
              <a:buNone/>
              <a:defRPr sz="2500"/>
            </a:lvl3pPr>
            <a:lvl4pPr marL="1371600" indent="0">
              <a:lnSpc>
                <a:spcPct val="100000"/>
              </a:lnSpc>
              <a:buNone/>
              <a:defRPr sz="2500"/>
            </a:lvl4pPr>
            <a:lvl5pPr marL="1828800" indent="0">
              <a:lnSpc>
                <a:spcPct val="100000"/>
              </a:lnSpc>
              <a:buNone/>
              <a:defRPr sz="25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="" xmlns:a16="http://schemas.microsoft.com/office/drawing/2014/main" id="{214D95A5-C4B6-0B4E-B018-2EB911726B4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293393" y="1586461"/>
            <a:ext cx="936000" cy="9360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afbeelding 3">
            <a:extLst>
              <a:ext uri="{FF2B5EF4-FFF2-40B4-BE49-F238E27FC236}">
                <a16:creationId xmlns="" xmlns:a16="http://schemas.microsoft.com/office/drawing/2014/main" id="{4FC31E31-FB8B-9A49-93CF-464E5E3137F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293393" y="2650357"/>
            <a:ext cx="936000" cy="9360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2" name="Tijdelijke aanduiding voor afbeelding 3">
            <a:extLst>
              <a:ext uri="{FF2B5EF4-FFF2-40B4-BE49-F238E27FC236}">
                <a16:creationId xmlns="" xmlns:a16="http://schemas.microsoft.com/office/drawing/2014/main" id="{2F30D5BB-4F5F-C345-BA8D-1F56F4F060C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293393" y="3714253"/>
            <a:ext cx="936000" cy="9360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3" name="Tijdelijke aanduiding voor tekst 4">
            <a:extLst>
              <a:ext uri="{FF2B5EF4-FFF2-40B4-BE49-F238E27FC236}">
                <a16:creationId xmlns="" xmlns:a16="http://schemas.microsoft.com/office/drawing/2014/main" id="{FFFD0F3A-9238-044C-84AF-658384F5BE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51073" y="4867417"/>
            <a:ext cx="6680013" cy="7574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5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500"/>
            </a:lvl2pPr>
            <a:lvl3pPr marL="914400" indent="0">
              <a:lnSpc>
                <a:spcPct val="100000"/>
              </a:lnSpc>
              <a:buNone/>
              <a:defRPr sz="2500"/>
            </a:lvl3pPr>
            <a:lvl4pPr marL="1371600" indent="0">
              <a:lnSpc>
                <a:spcPct val="100000"/>
              </a:lnSpc>
              <a:buNone/>
              <a:defRPr sz="2500"/>
            </a:lvl4pPr>
            <a:lvl5pPr marL="1828800" indent="0">
              <a:lnSpc>
                <a:spcPct val="100000"/>
              </a:lnSpc>
              <a:buNone/>
              <a:defRPr sz="25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afbeelding 3">
            <a:extLst>
              <a:ext uri="{FF2B5EF4-FFF2-40B4-BE49-F238E27FC236}">
                <a16:creationId xmlns="" xmlns:a16="http://schemas.microsoft.com/office/drawing/2014/main" id="{D5F316C5-FE98-0545-8738-9C74DD5E3834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293393" y="4778150"/>
            <a:ext cx="936000" cy="9360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3675209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end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rije vorm 7">
            <a:extLst>
              <a:ext uri="{FF2B5EF4-FFF2-40B4-BE49-F238E27FC236}">
                <a16:creationId xmlns="" xmlns:a16="http://schemas.microsoft.com/office/drawing/2014/main" id="{EC355CA8-C5C9-1A42-AD4D-3605CCC05CFF}"/>
              </a:ext>
            </a:extLst>
          </p:cNvPr>
          <p:cNvSpPr/>
          <p:nvPr userDrawn="1"/>
        </p:nvSpPr>
        <p:spPr>
          <a:xfrm>
            <a:off x="-1" y="494030"/>
            <a:ext cx="12193270" cy="5548629"/>
          </a:xfrm>
          <a:custGeom>
            <a:avLst/>
            <a:gdLst>
              <a:gd name="connsiteX0" fmla="*/ 12193270 w 12193270"/>
              <a:gd name="connsiteY0" fmla="*/ 0 h 5548629"/>
              <a:gd name="connsiteX1" fmla="*/ 12193270 w 12193270"/>
              <a:gd name="connsiteY1" fmla="*/ 4381499 h 5548629"/>
              <a:gd name="connsiteX2" fmla="*/ 12193270 w 12193270"/>
              <a:gd name="connsiteY2" fmla="*/ 4716780 h 5548629"/>
              <a:gd name="connsiteX3" fmla="*/ 12193270 w 12193270"/>
              <a:gd name="connsiteY3" fmla="*/ 4927599 h 5548629"/>
              <a:gd name="connsiteX4" fmla="*/ 0 w 12193270"/>
              <a:gd name="connsiteY4" fmla="*/ 5548629 h 5548629"/>
              <a:gd name="connsiteX5" fmla="*/ 0 w 12193270"/>
              <a:gd name="connsiteY5" fmla="*/ 5527040 h 5548629"/>
              <a:gd name="connsiteX6" fmla="*/ 0 w 12193270"/>
              <a:gd name="connsiteY6" fmla="*/ 5519419 h 5548629"/>
              <a:gd name="connsiteX7" fmla="*/ 0 w 12193270"/>
              <a:gd name="connsiteY7" fmla="*/ 881380 h 554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70" h="5548629">
                <a:moveTo>
                  <a:pt x="12193270" y="0"/>
                </a:moveTo>
                <a:lnTo>
                  <a:pt x="12193270" y="4381499"/>
                </a:lnTo>
                <a:lnTo>
                  <a:pt x="12193270" y="4716780"/>
                </a:lnTo>
                <a:lnTo>
                  <a:pt x="12193270" y="4927599"/>
                </a:lnTo>
                <a:lnTo>
                  <a:pt x="0" y="5548629"/>
                </a:lnTo>
                <a:lnTo>
                  <a:pt x="0" y="5527040"/>
                </a:lnTo>
                <a:lnTo>
                  <a:pt x="0" y="5519419"/>
                </a:lnTo>
                <a:lnTo>
                  <a:pt x="0" y="881380"/>
                </a:lnTo>
                <a:close/>
              </a:path>
            </a:pathLst>
          </a:custGeom>
          <a:solidFill>
            <a:srgbClr val="A4CD39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="" xmlns:a16="http://schemas.microsoft.com/office/drawing/2014/main" id="{3683744F-205C-A34E-902D-3B49768770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/>
        </p:blipFill>
        <p:spPr>
          <a:xfrm>
            <a:off x="10134600" y="6007100"/>
            <a:ext cx="2057400" cy="8509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5680A24D-DAD3-854D-9AFA-1B165BA8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l="22671" t="40295" r="23913" b="41467"/>
          <a:stretch/>
        </p:blipFill>
        <p:spPr>
          <a:xfrm>
            <a:off x="2764140" y="2764140"/>
            <a:ext cx="6512483" cy="1249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3711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0C370D0-B795-67C4-EF31-86F011445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1BEFA4AC-45B0-FCFC-3C50-36EE0A6B7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1B0266AD-4032-D2F6-DC94-E2D1048EB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75733-146E-4B65-8319-A48224D50951}" type="datetimeFigureOut">
              <a:rPr lang="nl-NL" smtClean="0"/>
              <a:pPr/>
              <a:t>28-9-2023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EE067551-EB98-EC2B-CEE2-E4D2563E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C61D694-AC32-7C42-4375-1BAE252E3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55B4-4FB8-4E79-B665-A16954F1BFE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139519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="" xmlns:a16="http://schemas.microsoft.com/office/drawing/2014/main" id="{6C75408F-A11B-D7CF-9555-FECC1A10F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75733-146E-4B65-8319-A48224D50951}" type="datetimeFigureOut">
              <a:rPr lang="nl-NL" smtClean="0"/>
              <a:pPr/>
              <a:t>28-9-2023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="" xmlns:a16="http://schemas.microsoft.com/office/drawing/2014/main" id="{D79ED005-3D97-9359-23A3-D470785F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D03488E8-79D4-349A-2328-D2A29CFE7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55B4-4FB8-4E79-B665-A16954F1BFE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720154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D44BDF8-9114-CE4D-83BD-8CCBEDDF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1A1E8AE8-47CF-D44A-B219-2EFFC190E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4D89B300-F9ED-1D48-A0F8-ECA52FC9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ED8728-4E3F-7544-AA5A-52B1986B428B}" type="datetimeFigureOut">
              <a:rPr lang="nl-NL" smtClean="0"/>
              <a:pPr/>
              <a:t>28-9-2023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842C5E61-3190-F346-B712-5C6A80A8E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47502715-545D-2C4F-B391-3EF4E2635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66D457-BC47-004C-8640-7D34D5ADE13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86303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en 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88B051E-FC71-0740-9399-BA2E5899D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B2ACA4B0-9237-564B-B541-0967A54CF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200" y="1090800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C9532F7C-B4F1-6B4E-8D39-ADE218481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01200" y="1090800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CF518989-861B-F549-B4F6-EA3FD4399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ED8728-4E3F-7544-AA5A-52B1986B428B}" type="datetimeFigureOut">
              <a:rPr lang="nl-NL" smtClean="0"/>
              <a:pPr/>
              <a:t>28-9-2023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172411A2-18F4-7544-8877-2F34EBC7B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9C50FDC2-C62A-C14D-AA3E-84F6A035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66D457-BC47-004C-8640-7D34D5ADE13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76371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1524357-24EB-2B41-BB8C-27E6D05DC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00" y="356399"/>
            <a:ext cx="10515600" cy="734401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3A35DCE1-8CA3-1D4F-8C3A-E75CE8AE2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200" y="10908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23ADB193-E80C-7242-AE77-F99A09819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7200" y="1881281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BAC1CCB7-F286-5F49-93DB-EED8854E3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99612" y="10908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1F649EDF-DBD9-3342-8AD9-E895C34CA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99612" y="1914712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="" xmlns:a16="http://schemas.microsoft.com/office/drawing/2014/main" id="{854629B9-FD89-6C4C-884B-1A9D2CF7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ED8728-4E3F-7544-AA5A-52B1986B428B}" type="datetimeFigureOut">
              <a:rPr lang="nl-NL" smtClean="0"/>
              <a:pPr/>
              <a:t>28-9-2023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="" xmlns:a16="http://schemas.microsoft.com/office/drawing/2014/main" id="{F0A4EE43-910A-9A4D-BD68-4E99766E6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="" xmlns:a16="http://schemas.microsoft.com/office/drawing/2014/main" id="{520508D2-4E7D-BF43-9450-C3FC2B36F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66D457-BC47-004C-8640-7D34D5ADE13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60614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hexagonal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="" xmlns:a16="http://schemas.microsoft.com/office/drawing/2014/main" id="{10579DAF-23A2-EC4B-9DC0-74D8CD654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2177" y="1307212"/>
            <a:ext cx="2004440" cy="1735962"/>
          </a:xfrm>
          <a:custGeom>
            <a:avLst/>
            <a:gdLst>
              <a:gd name="connsiteX0" fmla="*/ 501141 w 2004440"/>
              <a:gd name="connsiteY0" fmla="*/ 0 h 1735962"/>
              <a:gd name="connsiteX1" fmla="*/ 1503299 w 2004440"/>
              <a:gd name="connsiteY1" fmla="*/ 0 h 1735962"/>
              <a:gd name="connsiteX2" fmla="*/ 2004440 w 2004440"/>
              <a:gd name="connsiteY2" fmla="*/ 868044 h 1735962"/>
              <a:gd name="connsiteX3" fmla="*/ 1503298 w 2004440"/>
              <a:gd name="connsiteY3" fmla="*/ 1735962 h 1735962"/>
              <a:gd name="connsiteX4" fmla="*/ 501141 w 2004440"/>
              <a:gd name="connsiteY4" fmla="*/ 1735962 h 1735962"/>
              <a:gd name="connsiteX5" fmla="*/ 0 w 2004440"/>
              <a:gd name="connsiteY5" fmla="*/ 868046 h 1735962"/>
              <a:gd name="connsiteX6" fmla="*/ 0 w 2004440"/>
              <a:gd name="connsiteY6" fmla="*/ 868042 h 173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440" h="1735962">
                <a:moveTo>
                  <a:pt x="501141" y="0"/>
                </a:moveTo>
                <a:lnTo>
                  <a:pt x="1503299" y="0"/>
                </a:lnTo>
                <a:lnTo>
                  <a:pt x="2004440" y="868044"/>
                </a:lnTo>
                <a:lnTo>
                  <a:pt x="1503298" y="1735962"/>
                </a:lnTo>
                <a:lnTo>
                  <a:pt x="501141" y="1735962"/>
                </a:lnTo>
                <a:lnTo>
                  <a:pt x="0" y="868046"/>
                </a:lnTo>
                <a:lnTo>
                  <a:pt x="0" y="86804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="" xmlns:a16="http://schemas.microsoft.com/office/drawing/2014/main" id="{8230C3C5-4DE3-9345-9029-A8ACD0E3344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2894" y="3144520"/>
            <a:ext cx="3177920" cy="2752214"/>
          </a:xfrm>
          <a:custGeom>
            <a:avLst/>
            <a:gdLst>
              <a:gd name="connsiteX0" fmla="*/ 794512 w 3177920"/>
              <a:gd name="connsiteY0" fmla="*/ 0 h 2752214"/>
              <a:gd name="connsiteX1" fmla="*/ 2383536 w 3177920"/>
              <a:gd name="connsiteY1" fmla="*/ 0 h 2752214"/>
              <a:gd name="connsiteX2" fmla="*/ 3177920 w 3177920"/>
              <a:gd name="connsiteY2" fmla="*/ 1376044 h 2752214"/>
              <a:gd name="connsiteX3" fmla="*/ 3177920 w 3177920"/>
              <a:gd name="connsiteY3" fmla="*/ 1376047 h 2752214"/>
              <a:gd name="connsiteX4" fmla="*/ 2383538 w 3177920"/>
              <a:gd name="connsiteY4" fmla="*/ 2752214 h 2752214"/>
              <a:gd name="connsiteX5" fmla="*/ 794510 w 3177920"/>
              <a:gd name="connsiteY5" fmla="*/ 2752214 h 2752214"/>
              <a:gd name="connsiteX6" fmla="*/ 0 w 3177920"/>
              <a:gd name="connsiteY6" fmla="*/ 1376045 h 275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7920" h="2752214">
                <a:moveTo>
                  <a:pt x="794512" y="0"/>
                </a:moveTo>
                <a:lnTo>
                  <a:pt x="2383536" y="0"/>
                </a:lnTo>
                <a:lnTo>
                  <a:pt x="3177920" y="1376044"/>
                </a:lnTo>
                <a:lnTo>
                  <a:pt x="3177920" y="1376047"/>
                </a:lnTo>
                <a:lnTo>
                  <a:pt x="2383538" y="2752214"/>
                </a:lnTo>
                <a:lnTo>
                  <a:pt x="794510" y="2752214"/>
                </a:lnTo>
                <a:lnTo>
                  <a:pt x="0" y="137604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BD4BDAF0-6CB2-374F-888E-1693CDDA35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91966" y="1231138"/>
            <a:ext cx="4264151" cy="3692905"/>
          </a:xfrm>
          <a:custGeom>
            <a:avLst/>
            <a:gdLst>
              <a:gd name="connsiteX0" fmla="*/ 1066038 w 4264151"/>
              <a:gd name="connsiteY0" fmla="*/ 0 h 3692905"/>
              <a:gd name="connsiteX1" fmla="*/ 3198114 w 4264151"/>
              <a:gd name="connsiteY1" fmla="*/ 0 h 3692905"/>
              <a:gd name="connsiteX2" fmla="*/ 4264151 w 4264151"/>
              <a:gd name="connsiteY2" fmla="*/ 1846451 h 3692905"/>
              <a:gd name="connsiteX3" fmla="*/ 4264151 w 4264151"/>
              <a:gd name="connsiteY3" fmla="*/ 1846455 h 3692905"/>
              <a:gd name="connsiteX4" fmla="*/ 3198115 w 4264151"/>
              <a:gd name="connsiteY4" fmla="*/ 3692905 h 3692905"/>
              <a:gd name="connsiteX5" fmla="*/ 1066038 w 4264151"/>
              <a:gd name="connsiteY5" fmla="*/ 3692905 h 3692905"/>
              <a:gd name="connsiteX6" fmla="*/ 0 w 4264151"/>
              <a:gd name="connsiteY6" fmla="*/ 1846453 h 36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64151" h="3692905">
                <a:moveTo>
                  <a:pt x="1066038" y="0"/>
                </a:moveTo>
                <a:lnTo>
                  <a:pt x="3198114" y="0"/>
                </a:lnTo>
                <a:lnTo>
                  <a:pt x="4264151" y="1846451"/>
                </a:lnTo>
                <a:lnTo>
                  <a:pt x="4264151" y="1846455"/>
                </a:lnTo>
                <a:lnTo>
                  <a:pt x="3198115" y="3692905"/>
                </a:lnTo>
                <a:lnTo>
                  <a:pt x="1066038" y="3692905"/>
                </a:lnTo>
                <a:lnTo>
                  <a:pt x="0" y="184645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="" xmlns:a16="http://schemas.microsoft.com/office/drawing/2014/main" id="{83A2D744-B1DA-1546-9A20-0D93C812CD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33438" y="454151"/>
            <a:ext cx="2916808" cy="2526030"/>
          </a:xfrm>
          <a:custGeom>
            <a:avLst/>
            <a:gdLst>
              <a:gd name="connsiteX0" fmla="*/ 729234 w 2916808"/>
              <a:gd name="connsiteY0" fmla="*/ 0 h 2526030"/>
              <a:gd name="connsiteX1" fmla="*/ 2187575 w 2916808"/>
              <a:gd name="connsiteY1" fmla="*/ 0 h 2526030"/>
              <a:gd name="connsiteX2" fmla="*/ 2916808 w 2916808"/>
              <a:gd name="connsiteY2" fmla="*/ 1263013 h 2526030"/>
              <a:gd name="connsiteX3" fmla="*/ 2916808 w 2916808"/>
              <a:gd name="connsiteY3" fmla="*/ 1263017 h 2526030"/>
              <a:gd name="connsiteX4" fmla="*/ 2187575 w 2916808"/>
              <a:gd name="connsiteY4" fmla="*/ 2526030 h 2526030"/>
              <a:gd name="connsiteX5" fmla="*/ 729234 w 2916808"/>
              <a:gd name="connsiteY5" fmla="*/ 2526030 h 2526030"/>
              <a:gd name="connsiteX6" fmla="*/ 0 w 2916808"/>
              <a:gd name="connsiteY6" fmla="*/ 1263015 h 252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6808" h="2526030">
                <a:moveTo>
                  <a:pt x="729234" y="0"/>
                </a:moveTo>
                <a:lnTo>
                  <a:pt x="2187575" y="0"/>
                </a:lnTo>
                <a:lnTo>
                  <a:pt x="2916808" y="1263013"/>
                </a:lnTo>
                <a:lnTo>
                  <a:pt x="2916808" y="1263017"/>
                </a:lnTo>
                <a:lnTo>
                  <a:pt x="2187575" y="2526030"/>
                </a:lnTo>
                <a:lnTo>
                  <a:pt x="729234" y="2526030"/>
                </a:lnTo>
                <a:lnTo>
                  <a:pt x="0" y="126301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="" xmlns:a16="http://schemas.microsoft.com/office/drawing/2014/main" id="{E7885598-DF98-8946-8194-19B9B2BDAE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33438" y="3106166"/>
            <a:ext cx="2916808" cy="2526030"/>
          </a:xfrm>
          <a:custGeom>
            <a:avLst/>
            <a:gdLst>
              <a:gd name="connsiteX0" fmla="*/ 729234 w 2916808"/>
              <a:gd name="connsiteY0" fmla="*/ 0 h 2526030"/>
              <a:gd name="connsiteX1" fmla="*/ 2187575 w 2916808"/>
              <a:gd name="connsiteY1" fmla="*/ 0 h 2526030"/>
              <a:gd name="connsiteX2" fmla="*/ 2916808 w 2916808"/>
              <a:gd name="connsiteY2" fmla="*/ 1263014 h 2526030"/>
              <a:gd name="connsiteX3" fmla="*/ 2916808 w 2916808"/>
              <a:gd name="connsiteY3" fmla="*/ 1263017 h 2526030"/>
              <a:gd name="connsiteX4" fmla="*/ 2187575 w 2916808"/>
              <a:gd name="connsiteY4" fmla="*/ 2526030 h 2526030"/>
              <a:gd name="connsiteX5" fmla="*/ 729234 w 2916808"/>
              <a:gd name="connsiteY5" fmla="*/ 2526030 h 2526030"/>
              <a:gd name="connsiteX6" fmla="*/ 0 w 2916808"/>
              <a:gd name="connsiteY6" fmla="*/ 1263015 h 252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6808" h="2526030">
                <a:moveTo>
                  <a:pt x="729234" y="0"/>
                </a:moveTo>
                <a:lnTo>
                  <a:pt x="2187575" y="0"/>
                </a:lnTo>
                <a:lnTo>
                  <a:pt x="2916808" y="1263014"/>
                </a:lnTo>
                <a:lnTo>
                  <a:pt x="2916808" y="1263017"/>
                </a:lnTo>
                <a:lnTo>
                  <a:pt x="2187575" y="2526030"/>
                </a:lnTo>
                <a:lnTo>
                  <a:pt x="729234" y="2526030"/>
                </a:lnTo>
                <a:lnTo>
                  <a:pt x="0" y="126301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6" name="Tijdelijke aanduiding voor afbeelding 25">
            <a:extLst>
              <a:ext uri="{FF2B5EF4-FFF2-40B4-BE49-F238E27FC236}">
                <a16:creationId xmlns="" xmlns:a16="http://schemas.microsoft.com/office/drawing/2014/main" id="{E2251625-D263-7C4D-ABE7-682C9FE087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26168" y="2078735"/>
            <a:ext cx="2227198" cy="1928876"/>
          </a:xfrm>
          <a:custGeom>
            <a:avLst/>
            <a:gdLst>
              <a:gd name="connsiteX0" fmla="*/ 556768 w 2227198"/>
              <a:gd name="connsiteY0" fmla="*/ 0 h 1928876"/>
              <a:gd name="connsiteX1" fmla="*/ 1670431 w 2227198"/>
              <a:gd name="connsiteY1" fmla="*/ 0 h 1928876"/>
              <a:gd name="connsiteX2" fmla="*/ 2227198 w 2227198"/>
              <a:gd name="connsiteY2" fmla="*/ 964435 h 1928876"/>
              <a:gd name="connsiteX3" fmla="*/ 2227198 w 2227198"/>
              <a:gd name="connsiteY3" fmla="*/ 964442 h 1928876"/>
              <a:gd name="connsiteX4" fmla="*/ 1670431 w 2227198"/>
              <a:gd name="connsiteY4" fmla="*/ 1928876 h 1928876"/>
              <a:gd name="connsiteX5" fmla="*/ 556768 w 2227198"/>
              <a:gd name="connsiteY5" fmla="*/ 1928876 h 1928876"/>
              <a:gd name="connsiteX6" fmla="*/ 0 w 2227198"/>
              <a:gd name="connsiteY6" fmla="*/ 964438 h 192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7198" h="1928876">
                <a:moveTo>
                  <a:pt x="556768" y="0"/>
                </a:moveTo>
                <a:lnTo>
                  <a:pt x="1670431" y="0"/>
                </a:lnTo>
                <a:lnTo>
                  <a:pt x="2227198" y="964435"/>
                </a:lnTo>
                <a:lnTo>
                  <a:pt x="2227198" y="964442"/>
                </a:lnTo>
                <a:lnTo>
                  <a:pt x="1670431" y="1928876"/>
                </a:lnTo>
                <a:lnTo>
                  <a:pt x="556768" y="1928876"/>
                </a:lnTo>
                <a:lnTo>
                  <a:pt x="0" y="96443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1AE32FD-8F65-E048-9310-BF948994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val="229312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en afbeeldingen sta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="" xmlns:a16="http://schemas.microsoft.com/office/drawing/2014/main" id="{6626FD8D-0697-E241-AD83-9495C893FBE3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748366" y="792206"/>
            <a:ext cx="2448000" cy="2448000"/>
          </a:xfrm>
          <a:custGeom>
            <a:avLst/>
            <a:gdLst>
              <a:gd name="connsiteX0" fmla="*/ 1224000 w 2448000"/>
              <a:gd name="connsiteY0" fmla="*/ 0 h 2448000"/>
              <a:gd name="connsiteX1" fmla="*/ 2448000 w 2448000"/>
              <a:gd name="connsiteY1" fmla="*/ 1224000 h 2448000"/>
              <a:gd name="connsiteX2" fmla="*/ 1224000 w 2448000"/>
              <a:gd name="connsiteY2" fmla="*/ 2448000 h 2448000"/>
              <a:gd name="connsiteX3" fmla="*/ 0 w 2448000"/>
              <a:gd name="connsiteY3" fmla="*/ 1224000 h 2448000"/>
              <a:gd name="connsiteX4" fmla="*/ 1224000 w 2448000"/>
              <a:gd name="connsiteY4" fmla="*/ 0 h 24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000" h="2448000">
                <a:moveTo>
                  <a:pt x="1224000" y="0"/>
                </a:moveTo>
                <a:cubicBezTo>
                  <a:pt x="1899997" y="0"/>
                  <a:pt x="2448000" y="548003"/>
                  <a:pt x="2448000" y="1224000"/>
                </a:cubicBezTo>
                <a:cubicBezTo>
                  <a:pt x="2448000" y="1899997"/>
                  <a:pt x="1899997" y="2448000"/>
                  <a:pt x="1224000" y="2448000"/>
                </a:cubicBezTo>
                <a:cubicBezTo>
                  <a:pt x="548003" y="2448000"/>
                  <a:pt x="0" y="1899997"/>
                  <a:pt x="0" y="1224000"/>
                </a:cubicBezTo>
                <a:cubicBezTo>
                  <a:pt x="0" y="548003"/>
                  <a:pt x="548003" y="0"/>
                  <a:pt x="1224000" y="0"/>
                </a:cubicBezTo>
                <a:close/>
              </a:path>
            </a:pathLst>
          </a:custGeom>
          <a:noFill/>
          <a:ln w="28575">
            <a:solidFill>
              <a:srgbClr val="9EC73D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="" xmlns:a16="http://schemas.microsoft.com/office/drawing/2014/main" id="{9093FEC7-5A5A-8949-9B9B-09743C123BC7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984872" y="792206"/>
            <a:ext cx="2448000" cy="2448000"/>
          </a:xfrm>
          <a:custGeom>
            <a:avLst/>
            <a:gdLst>
              <a:gd name="connsiteX0" fmla="*/ 1224000 w 2448000"/>
              <a:gd name="connsiteY0" fmla="*/ 0 h 2448000"/>
              <a:gd name="connsiteX1" fmla="*/ 2448000 w 2448000"/>
              <a:gd name="connsiteY1" fmla="*/ 1224000 h 2448000"/>
              <a:gd name="connsiteX2" fmla="*/ 1224000 w 2448000"/>
              <a:gd name="connsiteY2" fmla="*/ 2448000 h 2448000"/>
              <a:gd name="connsiteX3" fmla="*/ 0 w 2448000"/>
              <a:gd name="connsiteY3" fmla="*/ 1224000 h 2448000"/>
              <a:gd name="connsiteX4" fmla="*/ 1224000 w 2448000"/>
              <a:gd name="connsiteY4" fmla="*/ 0 h 24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000" h="2448000">
                <a:moveTo>
                  <a:pt x="1224000" y="0"/>
                </a:moveTo>
                <a:cubicBezTo>
                  <a:pt x="1899997" y="0"/>
                  <a:pt x="2448000" y="548003"/>
                  <a:pt x="2448000" y="1224000"/>
                </a:cubicBezTo>
                <a:cubicBezTo>
                  <a:pt x="2448000" y="1899997"/>
                  <a:pt x="1899997" y="2448000"/>
                  <a:pt x="1224000" y="2448000"/>
                </a:cubicBezTo>
                <a:cubicBezTo>
                  <a:pt x="548003" y="2448000"/>
                  <a:pt x="0" y="1899997"/>
                  <a:pt x="0" y="1224000"/>
                </a:cubicBezTo>
                <a:cubicBezTo>
                  <a:pt x="0" y="548003"/>
                  <a:pt x="548003" y="0"/>
                  <a:pt x="1224000" y="0"/>
                </a:cubicBezTo>
                <a:close/>
              </a:path>
            </a:pathLst>
          </a:custGeom>
          <a:noFill/>
          <a:ln w="28575">
            <a:solidFill>
              <a:srgbClr val="9EC73D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="" xmlns:a16="http://schemas.microsoft.com/office/drawing/2014/main" id="{A7224440-CDAC-6F40-A01F-8F8B535A82C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866619" y="792206"/>
            <a:ext cx="2448000" cy="2448000"/>
          </a:xfrm>
          <a:custGeom>
            <a:avLst/>
            <a:gdLst>
              <a:gd name="connsiteX0" fmla="*/ 1224000 w 2448000"/>
              <a:gd name="connsiteY0" fmla="*/ 0 h 2448000"/>
              <a:gd name="connsiteX1" fmla="*/ 2448000 w 2448000"/>
              <a:gd name="connsiteY1" fmla="*/ 1224000 h 2448000"/>
              <a:gd name="connsiteX2" fmla="*/ 1224000 w 2448000"/>
              <a:gd name="connsiteY2" fmla="*/ 2448000 h 2448000"/>
              <a:gd name="connsiteX3" fmla="*/ 0 w 2448000"/>
              <a:gd name="connsiteY3" fmla="*/ 1224000 h 2448000"/>
              <a:gd name="connsiteX4" fmla="*/ 1224000 w 2448000"/>
              <a:gd name="connsiteY4" fmla="*/ 0 h 24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000" h="2448000">
                <a:moveTo>
                  <a:pt x="1224000" y="0"/>
                </a:moveTo>
                <a:cubicBezTo>
                  <a:pt x="1899997" y="0"/>
                  <a:pt x="2448000" y="548003"/>
                  <a:pt x="2448000" y="1224000"/>
                </a:cubicBezTo>
                <a:cubicBezTo>
                  <a:pt x="2448000" y="1899997"/>
                  <a:pt x="1899997" y="2448000"/>
                  <a:pt x="1224000" y="2448000"/>
                </a:cubicBezTo>
                <a:cubicBezTo>
                  <a:pt x="548003" y="2448000"/>
                  <a:pt x="0" y="1899997"/>
                  <a:pt x="0" y="1224000"/>
                </a:cubicBezTo>
                <a:cubicBezTo>
                  <a:pt x="0" y="548003"/>
                  <a:pt x="548003" y="0"/>
                  <a:pt x="1224000" y="0"/>
                </a:cubicBezTo>
                <a:close/>
              </a:path>
            </a:pathLst>
          </a:custGeom>
          <a:noFill/>
          <a:ln w="28575">
            <a:solidFill>
              <a:srgbClr val="9EC73D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E3858A84-AA44-B641-BEEA-C54627C31B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48366" y="3745097"/>
            <a:ext cx="2448000" cy="557212"/>
          </a:xfrm>
        </p:spPr>
        <p:txBody>
          <a:bodyPr>
            <a:normAutofit/>
          </a:bodyPr>
          <a:lstStyle>
            <a:lvl1pPr marL="0" indent="0" algn="ctr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Kernpunt</a:t>
            </a:r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="" xmlns:a16="http://schemas.microsoft.com/office/drawing/2014/main" id="{EF807933-2BB7-1A4F-AFE2-37DE40C06E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93394" y="4256931"/>
            <a:ext cx="2157944" cy="157781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7">
            <a:extLst>
              <a:ext uri="{FF2B5EF4-FFF2-40B4-BE49-F238E27FC236}">
                <a16:creationId xmlns="" xmlns:a16="http://schemas.microsoft.com/office/drawing/2014/main" id="{89C8A77F-0B99-D046-8464-3655C2A534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4872" y="3744181"/>
            <a:ext cx="2448000" cy="557212"/>
          </a:xfrm>
        </p:spPr>
        <p:txBody>
          <a:bodyPr>
            <a:normAutofit/>
          </a:bodyPr>
          <a:lstStyle>
            <a:lvl1pPr marL="0" indent="0" algn="ctr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Kernpunt</a:t>
            </a:r>
          </a:p>
        </p:txBody>
      </p:sp>
      <p:sp>
        <p:nvSpPr>
          <p:cNvPr id="18" name="Tijdelijke aanduiding voor tekst 7">
            <a:extLst>
              <a:ext uri="{FF2B5EF4-FFF2-40B4-BE49-F238E27FC236}">
                <a16:creationId xmlns="" xmlns:a16="http://schemas.microsoft.com/office/drawing/2014/main" id="{85E4BE78-0689-E346-9A08-CBECC77034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6619" y="3751973"/>
            <a:ext cx="2448000" cy="557212"/>
          </a:xfrm>
        </p:spPr>
        <p:txBody>
          <a:bodyPr>
            <a:normAutofit/>
          </a:bodyPr>
          <a:lstStyle>
            <a:lvl1pPr marL="0" indent="0" algn="ctr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Kernpunt</a:t>
            </a:r>
          </a:p>
        </p:txBody>
      </p:sp>
      <p:sp>
        <p:nvSpPr>
          <p:cNvPr id="19" name="Tijdelijke aanduiding voor tekst 7">
            <a:extLst>
              <a:ext uri="{FF2B5EF4-FFF2-40B4-BE49-F238E27FC236}">
                <a16:creationId xmlns="" xmlns:a16="http://schemas.microsoft.com/office/drawing/2014/main" id="{D4388902-EC3D-EE48-B0A7-DE08DEE047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11647" y="4256930"/>
            <a:ext cx="2157944" cy="157781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0" name="Tijdelijke aanduiding voor tekst 7">
            <a:extLst>
              <a:ext uri="{FF2B5EF4-FFF2-40B4-BE49-F238E27FC236}">
                <a16:creationId xmlns="" xmlns:a16="http://schemas.microsoft.com/office/drawing/2014/main" id="{DA5BF3C8-A1A9-B144-93F4-6A8C503179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9900" y="4241269"/>
            <a:ext cx="2157944" cy="157781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val="1001467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en afbeeldingen lig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="" xmlns:a16="http://schemas.microsoft.com/office/drawing/2014/main" id="{BE18D037-62D0-A74C-A24B-DA707BFA2A5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20754" y="691979"/>
            <a:ext cx="655200" cy="655200"/>
          </a:xfrm>
          <a:custGeom>
            <a:avLst/>
            <a:gdLst>
              <a:gd name="connsiteX0" fmla="*/ 1224000 w 2448000"/>
              <a:gd name="connsiteY0" fmla="*/ 0 h 2448000"/>
              <a:gd name="connsiteX1" fmla="*/ 2448000 w 2448000"/>
              <a:gd name="connsiteY1" fmla="*/ 1224000 h 2448000"/>
              <a:gd name="connsiteX2" fmla="*/ 1224000 w 2448000"/>
              <a:gd name="connsiteY2" fmla="*/ 2448000 h 2448000"/>
              <a:gd name="connsiteX3" fmla="*/ 0 w 2448000"/>
              <a:gd name="connsiteY3" fmla="*/ 1224000 h 2448000"/>
              <a:gd name="connsiteX4" fmla="*/ 1224000 w 2448000"/>
              <a:gd name="connsiteY4" fmla="*/ 0 h 24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000" h="2448000">
                <a:moveTo>
                  <a:pt x="1224000" y="0"/>
                </a:moveTo>
                <a:cubicBezTo>
                  <a:pt x="1899997" y="0"/>
                  <a:pt x="2448000" y="548003"/>
                  <a:pt x="2448000" y="1224000"/>
                </a:cubicBezTo>
                <a:cubicBezTo>
                  <a:pt x="2448000" y="1899997"/>
                  <a:pt x="1899997" y="2448000"/>
                  <a:pt x="1224000" y="2448000"/>
                </a:cubicBezTo>
                <a:cubicBezTo>
                  <a:pt x="548003" y="2448000"/>
                  <a:pt x="0" y="1899997"/>
                  <a:pt x="0" y="1224000"/>
                </a:cubicBezTo>
                <a:cubicBezTo>
                  <a:pt x="0" y="548003"/>
                  <a:pt x="548003" y="0"/>
                  <a:pt x="122400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="" xmlns:a16="http://schemas.microsoft.com/office/drawing/2014/main" id="{AA8BB858-4CF3-3B43-B24A-29497CD5F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4492" y="590767"/>
            <a:ext cx="9180891" cy="298404"/>
          </a:xfrm>
        </p:spPr>
        <p:txBody>
          <a:bodyPr>
            <a:noAutofit/>
          </a:bodyPr>
          <a:lstStyle>
            <a:lvl1pPr marL="0" indent="0" algn="l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Kernpunt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="" xmlns:a16="http://schemas.microsoft.com/office/drawing/2014/main" id="{362086F8-B73C-B843-8764-7C2BF4CCA0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731" y="4707801"/>
            <a:ext cx="9180652" cy="134849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l-NL" sz="2000" smtClean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="" xmlns:a16="http://schemas.microsoft.com/office/drawing/2014/main" id="{0F1639CB-520C-8544-9F5C-0F1021E714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4492" y="4409396"/>
            <a:ext cx="9180891" cy="298404"/>
          </a:xfrm>
        </p:spPr>
        <p:txBody>
          <a:bodyPr>
            <a:noAutofit/>
          </a:bodyPr>
          <a:lstStyle>
            <a:lvl1pPr marL="0" indent="0" algn="l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Kernpunt</a:t>
            </a:r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="" xmlns:a16="http://schemas.microsoft.com/office/drawing/2014/main" id="{2D1DEB97-B056-D24D-9C4F-BAE8411FD9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74492" y="2504436"/>
            <a:ext cx="9180891" cy="298404"/>
          </a:xfrm>
        </p:spPr>
        <p:txBody>
          <a:bodyPr>
            <a:noAutofit/>
          </a:bodyPr>
          <a:lstStyle>
            <a:lvl1pPr marL="0" indent="0" algn="l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Kernpunt</a:t>
            </a:r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="" xmlns:a16="http://schemas.microsoft.com/office/drawing/2014/main" id="{BBF85CC9-AC9C-0041-866C-80A3EC2FDD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4491" y="2810305"/>
            <a:ext cx="9180890" cy="1348493"/>
          </a:xfr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l-NL">
                <a:solidFill>
                  <a:schemeClr val="tx1"/>
                </a:solidFill>
                <a:effectLst/>
                <a:latin typeface="ArialMT"/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="" xmlns:a16="http://schemas.microsoft.com/office/drawing/2014/main" id="{29574AB4-C2D6-9747-9C9A-253D644EAF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74491" y="889610"/>
            <a:ext cx="9180890" cy="1348493"/>
          </a:xfr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l-NL">
                <a:solidFill>
                  <a:schemeClr val="tx1"/>
                </a:solidFill>
                <a:effectLst/>
                <a:latin typeface="ArialMT"/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="" xmlns:a16="http://schemas.microsoft.com/office/drawing/2014/main" id="{F612C83F-B9F0-CA4E-B627-604F8A740411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20754" y="2547429"/>
            <a:ext cx="655200" cy="655200"/>
          </a:xfrm>
          <a:custGeom>
            <a:avLst/>
            <a:gdLst>
              <a:gd name="connsiteX0" fmla="*/ 1224000 w 2448000"/>
              <a:gd name="connsiteY0" fmla="*/ 0 h 2448000"/>
              <a:gd name="connsiteX1" fmla="*/ 2448000 w 2448000"/>
              <a:gd name="connsiteY1" fmla="*/ 1224000 h 2448000"/>
              <a:gd name="connsiteX2" fmla="*/ 1224000 w 2448000"/>
              <a:gd name="connsiteY2" fmla="*/ 2448000 h 2448000"/>
              <a:gd name="connsiteX3" fmla="*/ 0 w 2448000"/>
              <a:gd name="connsiteY3" fmla="*/ 1224000 h 2448000"/>
              <a:gd name="connsiteX4" fmla="*/ 1224000 w 2448000"/>
              <a:gd name="connsiteY4" fmla="*/ 0 h 24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000" h="2448000">
                <a:moveTo>
                  <a:pt x="1224000" y="0"/>
                </a:moveTo>
                <a:cubicBezTo>
                  <a:pt x="1899997" y="0"/>
                  <a:pt x="2448000" y="548003"/>
                  <a:pt x="2448000" y="1224000"/>
                </a:cubicBezTo>
                <a:cubicBezTo>
                  <a:pt x="2448000" y="1899997"/>
                  <a:pt x="1899997" y="2448000"/>
                  <a:pt x="1224000" y="2448000"/>
                </a:cubicBezTo>
                <a:cubicBezTo>
                  <a:pt x="548003" y="2448000"/>
                  <a:pt x="0" y="1899997"/>
                  <a:pt x="0" y="1224000"/>
                </a:cubicBezTo>
                <a:cubicBezTo>
                  <a:pt x="0" y="548003"/>
                  <a:pt x="548003" y="0"/>
                  <a:pt x="122400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="" xmlns:a16="http://schemas.microsoft.com/office/drawing/2014/main" id="{3B0F2451-D079-044C-A2F7-2F74A28810BB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84891" y="4472551"/>
            <a:ext cx="655200" cy="655200"/>
          </a:xfrm>
          <a:custGeom>
            <a:avLst/>
            <a:gdLst>
              <a:gd name="connsiteX0" fmla="*/ 1224000 w 2448000"/>
              <a:gd name="connsiteY0" fmla="*/ 0 h 2448000"/>
              <a:gd name="connsiteX1" fmla="*/ 2448000 w 2448000"/>
              <a:gd name="connsiteY1" fmla="*/ 1224000 h 2448000"/>
              <a:gd name="connsiteX2" fmla="*/ 1224000 w 2448000"/>
              <a:gd name="connsiteY2" fmla="*/ 2448000 h 2448000"/>
              <a:gd name="connsiteX3" fmla="*/ 0 w 2448000"/>
              <a:gd name="connsiteY3" fmla="*/ 1224000 h 2448000"/>
              <a:gd name="connsiteX4" fmla="*/ 1224000 w 2448000"/>
              <a:gd name="connsiteY4" fmla="*/ 0 h 24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000" h="2448000">
                <a:moveTo>
                  <a:pt x="1224000" y="0"/>
                </a:moveTo>
                <a:cubicBezTo>
                  <a:pt x="1899997" y="0"/>
                  <a:pt x="2448000" y="548003"/>
                  <a:pt x="2448000" y="1224000"/>
                </a:cubicBezTo>
                <a:cubicBezTo>
                  <a:pt x="2448000" y="1899997"/>
                  <a:pt x="1899997" y="2448000"/>
                  <a:pt x="1224000" y="2448000"/>
                </a:cubicBezTo>
                <a:cubicBezTo>
                  <a:pt x="548003" y="2448000"/>
                  <a:pt x="0" y="1899997"/>
                  <a:pt x="0" y="1224000"/>
                </a:cubicBezTo>
                <a:cubicBezTo>
                  <a:pt x="0" y="548003"/>
                  <a:pt x="548003" y="0"/>
                  <a:pt x="122400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="" xmlns:p14="http://schemas.microsoft.com/office/powerpoint/2010/main" val="328443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="" xmlns:a16="http://schemas.microsoft.com/office/drawing/2014/main" id="{46F158C4-2C11-1C4E-A761-9E36E2DD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00" y="356400"/>
            <a:ext cx="5890165" cy="635189"/>
          </a:xfrm>
        </p:spPr>
        <p:txBody>
          <a:bodyPr wrap="none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="" xmlns:a16="http://schemas.microsoft.com/office/drawing/2014/main" id="{92284DDE-9832-144C-A1AA-20A38E460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199" y="1090800"/>
            <a:ext cx="5599111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="" xmlns:a16="http://schemas.microsoft.com/office/drawing/2014/main" id="{9D242B85-A4CE-3B4C-8BF9-84A7B24D1C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92888" y="1"/>
            <a:ext cx="5599112" cy="6204873"/>
          </a:xfrm>
          <a:custGeom>
            <a:avLst/>
            <a:gdLst>
              <a:gd name="connsiteX0" fmla="*/ 0 w 5599112"/>
              <a:gd name="connsiteY0" fmla="*/ 0 h 6204873"/>
              <a:gd name="connsiteX1" fmla="*/ 5599112 w 5599112"/>
              <a:gd name="connsiteY1" fmla="*/ 0 h 6204873"/>
              <a:gd name="connsiteX2" fmla="*/ 5599112 w 5599112"/>
              <a:gd name="connsiteY2" fmla="*/ 5657850 h 6204873"/>
              <a:gd name="connsiteX3" fmla="*/ 0 w 5599112"/>
              <a:gd name="connsiteY3" fmla="*/ 6204873 h 620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9112" h="6204873">
                <a:moveTo>
                  <a:pt x="0" y="0"/>
                </a:moveTo>
                <a:lnTo>
                  <a:pt x="5599112" y="0"/>
                </a:lnTo>
                <a:lnTo>
                  <a:pt x="5599112" y="5657850"/>
                </a:lnTo>
                <a:lnTo>
                  <a:pt x="0" y="6204873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1011930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="" xmlns:a16="http://schemas.microsoft.com/office/drawing/2014/main" id="{7188CE8A-7F24-FF41-9473-42C01BEECE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48986"/>
          </a:xfrm>
          <a:custGeom>
            <a:avLst/>
            <a:gdLst>
              <a:gd name="connsiteX0" fmla="*/ 0 w 12192000"/>
              <a:gd name="connsiteY0" fmla="*/ 0 h 6848986"/>
              <a:gd name="connsiteX1" fmla="*/ 12192000 w 12192000"/>
              <a:gd name="connsiteY1" fmla="*/ 0 h 6848986"/>
              <a:gd name="connsiteX2" fmla="*/ 12192000 w 12192000"/>
              <a:gd name="connsiteY2" fmla="*/ 5657850 h 6848986"/>
              <a:gd name="connsiteX3" fmla="*/ 0 w 12192000"/>
              <a:gd name="connsiteY3" fmla="*/ 6848986 h 684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48986">
                <a:moveTo>
                  <a:pt x="0" y="0"/>
                </a:moveTo>
                <a:lnTo>
                  <a:pt x="12192000" y="0"/>
                </a:lnTo>
                <a:lnTo>
                  <a:pt x="12192000" y="5657850"/>
                </a:lnTo>
                <a:lnTo>
                  <a:pt x="0" y="684898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3532693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="" xmlns:a16="http://schemas.microsoft.com/office/drawing/2014/main" id="{2322174E-6B65-2D40-BA98-05AF1808B15E}"/>
              </a:ext>
            </a:extLst>
          </p:cNvPr>
          <p:cNvSpPr/>
          <p:nvPr userDrawn="1"/>
        </p:nvSpPr>
        <p:spPr>
          <a:xfrm flipH="1">
            <a:off x="1" y="3366976"/>
            <a:ext cx="12191999" cy="3491024"/>
          </a:xfrm>
          <a:custGeom>
            <a:avLst/>
            <a:gdLst>
              <a:gd name="connsiteX0" fmla="*/ 0 w 12191999"/>
              <a:gd name="connsiteY0" fmla="*/ 0 h 3491024"/>
              <a:gd name="connsiteX1" fmla="*/ 0 w 12191999"/>
              <a:gd name="connsiteY1" fmla="*/ 3491024 h 3491024"/>
              <a:gd name="connsiteX2" fmla="*/ 12191999 w 12191999"/>
              <a:gd name="connsiteY2" fmla="*/ 3491024 h 3491024"/>
              <a:gd name="connsiteX3" fmla="*/ 12191999 w 12191999"/>
              <a:gd name="connsiteY3" fmla="*/ 3231734 h 349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491024">
                <a:moveTo>
                  <a:pt x="0" y="0"/>
                </a:moveTo>
                <a:lnTo>
                  <a:pt x="0" y="3491024"/>
                </a:lnTo>
                <a:lnTo>
                  <a:pt x="12191999" y="3491024"/>
                </a:lnTo>
                <a:lnTo>
                  <a:pt x="12191999" y="3231734"/>
                </a:lnTo>
                <a:close/>
              </a:path>
            </a:pathLst>
          </a:custGeom>
          <a:solidFill>
            <a:srgbClr val="E0E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Vrije vorm 12">
            <a:extLst>
              <a:ext uri="{FF2B5EF4-FFF2-40B4-BE49-F238E27FC236}">
                <a16:creationId xmlns="" xmlns:a16="http://schemas.microsoft.com/office/drawing/2014/main" id="{EF2BD62C-583B-8C45-9D62-12D3644120A3}"/>
              </a:ext>
            </a:extLst>
          </p:cNvPr>
          <p:cNvSpPr/>
          <p:nvPr userDrawn="1"/>
        </p:nvSpPr>
        <p:spPr>
          <a:xfrm>
            <a:off x="-1269" y="5657850"/>
            <a:ext cx="12193269" cy="1200150"/>
          </a:xfrm>
          <a:custGeom>
            <a:avLst/>
            <a:gdLst>
              <a:gd name="connsiteX0" fmla="*/ 0 w 12193269"/>
              <a:gd name="connsiteY0" fmla="*/ 1191260 h 1200150"/>
              <a:gd name="connsiteX1" fmla="*/ 0 w 12193269"/>
              <a:gd name="connsiteY1" fmla="*/ 1200150 h 1200150"/>
              <a:gd name="connsiteX2" fmla="*/ 12193270 w 12193269"/>
              <a:gd name="connsiteY2" fmla="*/ 1200150 h 1200150"/>
              <a:gd name="connsiteX3" fmla="*/ 12193270 w 12193269"/>
              <a:gd name="connsiteY3" fmla="*/ 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69" h="1200150">
                <a:moveTo>
                  <a:pt x="0" y="1191260"/>
                </a:moveTo>
                <a:lnTo>
                  <a:pt x="0" y="1200150"/>
                </a:lnTo>
                <a:lnTo>
                  <a:pt x="12193270" y="1200150"/>
                </a:lnTo>
                <a:lnTo>
                  <a:pt x="12193270" y="0"/>
                </a:lnTo>
                <a:close/>
              </a:path>
            </a:pathLst>
          </a:custGeom>
          <a:solidFill>
            <a:srgbClr val="A4CD39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="" xmlns:a16="http://schemas.microsoft.com/office/drawing/2014/main" id="{08B00426-CF66-C142-90F4-0A7B8818FEF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/>
          <a:stretch>
            <a:fillRect/>
          </a:stretch>
        </p:blipFill>
        <p:spPr>
          <a:xfrm>
            <a:off x="10185400" y="6070600"/>
            <a:ext cx="2006600" cy="787400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CCDAC8EF-A65C-6F44-82CA-952CF5A43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200" y="1090800"/>
            <a:ext cx="10520459" cy="4567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64DA325A-65A9-2A48-A792-33879ECE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00" y="356400"/>
            <a:ext cx="10515600" cy="63518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val="314992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6" r:id="rId5"/>
    <p:sldLayoutId id="2147483657" r:id="rId6"/>
    <p:sldLayoutId id="2147483667" r:id="rId7"/>
    <p:sldLayoutId id="2147483669" r:id="rId8"/>
    <p:sldLayoutId id="2147483670" r:id="rId9"/>
    <p:sldLayoutId id="2147483671" r:id="rId10"/>
    <p:sldLayoutId id="2147483658" r:id="rId11"/>
    <p:sldLayoutId id="2147483659" r:id="rId12"/>
    <p:sldLayoutId id="2147483672" r:id="rId13"/>
    <p:sldLayoutId id="2147483679" r:id="rId14"/>
    <p:sldLayoutId id="2147483674" r:id="rId15"/>
    <p:sldLayoutId id="2147483677" r:id="rId16"/>
    <p:sldLayoutId id="2147483680" r:id="rId17"/>
    <p:sldLayoutId id="2147483681" r:id="rId18"/>
    <p:sldLayoutId id="21474836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943" userDrawn="1">
          <p15:clr>
            <a:srgbClr val="F26B43"/>
          </p15:clr>
        </p15:guide>
        <p15:guide id="2" pos="495" userDrawn="1">
          <p15:clr>
            <a:srgbClr val="F26B43"/>
          </p15:clr>
        </p15:guide>
        <p15:guide id="3" orient="horz" pos="510" userDrawn="1">
          <p15:clr>
            <a:srgbClr val="F26B43"/>
          </p15:clr>
        </p15:guide>
        <p15:guide id="4" orient="horz" pos="916" userDrawn="1">
          <p15:clr>
            <a:srgbClr val="F26B43"/>
          </p15:clr>
        </p15:guide>
        <p15:guide id="5" pos="7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1371" y="343840"/>
            <a:ext cx="10798628" cy="1625407"/>
          </a:xfrm>
        </p:spPr>
        <p:txBody>
          <a:bodyPr/>
          <a:lstStyle/>
          <a:p>
            <a:pPr algn="ctr"/>
            <a:r>
              <a:rPr lang="nl-NL" sz="4800" b="1" smtClean="0"/>
              <a:t>Kasteel Voedselbos </a:t>
            </a:r>
            <a:r>
              <a:rPr lang="nl-NL" sz="4400" smtClean="0"/>
              <a:t/>
            </a:r>
            <a:br>
              <a:rPr lang="nl-NL" sz="4400" smtClean="0"/>
            </a:br>
            <a:r>
              <a:rPr lang="nl-NL" sz="4000" smtClean="0"/>
              <a:t>in het kasteelpark van Geldrop</a:t>
            </a:r>
            <a:endParaRPr lang="nl-NL" sz="4000" dirty="0"/>
          </a:p>
        </p:txBody>
      </p:sp>
      <p:pic>
        <p:nvPicPr>
          <p:cNvPr id="5" name="Tijdelijke aanduiding voor afbeelding 4" descr="2023 0817_105744 kleur bewerkt - LD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14880" b="14880"/>
          <a:stretch>
            <a:fillRect/>
          </a:stretch>
        </p:blipFill>
        <p:spPr>
          <a:xfrm>
            <a:off x="2" y="1602713"/>
            <a:ext cx="12191999" cy="46916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7 lagen van voedselbos bewerkt uitsne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7244"/>
            <a:ext cx="7955281" cy="5064892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68251550-CC5A-5793-4BEA-42FA7B80E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5281" y="495579"/>
            <a:ext cx="4014216" cy="4371696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228600" algn="l">
              <a:spcAft>
                <a:spcPts val="200"/>
              </a:spcAft>
              <a:buFont typeface="+mj-lt"/>
              <a:buAutoNum type="arabicPeriod"/>
            </a:pPr>
            <a:r>
              <a:rPr lang="nl-NL" sz="1600" smtClean="0"/>
              <a:t>Kroonlaag (climaxbomen): </a:t>
            </a:r>
            <a:r>
              <a:rPr lang="nl-NL" sz="1600" smtClean="0">
                <a:solidFill>
                  <a:srgbClr val="62BB46"/>
                </a:solidFill>
              </a:rPr>
              <a:t>originele  en aangeplante grote bomen</a:t>
            </a:r>
          </a:p>
          <a:p>
            <a:pPr marL="342900" indent="-228600" algn="l">
              <a:spcAft>
                <a:spcPts val="200"/>
              </a:spcAft>
              <a:buFont typeface="+mj-lt"/>
              <a:buAutoNum type="arabicPeriod"/>
            </a:pPr>
            <a:r>
              <a:rPr lang="nl-NL" sz="1600" smtClean="0"/>
              <a:t>Lage </a:t>
            </a:r>
            <a:r>
              <a:rPr lang="nl-NL" sz="1600" dirty="0" smtClean="0"/>
              <a:t>bomen: </a:t>
            </a:r>
            <a:r>
              <a:rPr lang="nl-NL" sz="1600" dirty="0" smtClean="0">
                <a:solidFill>
                  <a:srgbClr val="62BB46"/>
                </a:solidFill>
              </a:rPr>
              <a:t>kleinere bomen of </a:t>
            </a:r>
            <a:r>
              <a:rPr lang="nl-NL" sz="1600" dirty="0" err="1" smtClean="0">
                <a:solidFill>
                  <a:srgbClr val="62BB46"/>
                </a:solidFill>
              </a:rPr>
              <a:t>halfstammen</a:t>
            </a:r>
            <a:endParaRPr lang="nl-NL" sz="1600" dirty="0" smtClean="0">
              <a:solidFill>
                <a:srgbClr val="62BB46"/>
              </a:solidFill>
            </a:endParaRPr>
          </a:p>
          <a:p>
            <a:pPr marL="342900" indent="-228600" algn="l">
              <a:spcAft>
                <a:spcPts val="200"/>
              </a:spcAft>
              <a:buFont typeface="+mj-lt"/>
              <a:buAutoNum type="arabicPeriod"/>
            </a:pPr>
            <a:r>
              <a:rPr lang="nl-NL" sz="1600" dirty="0" smtClean="0"/>
              <a:t>Struiklaag </a:t>
            </a:r>
            <a:r>
              <a:rPr lang="nl-NL" sz="1600" dirty="0" smtClean="0">
                <a:solidFill>
                  <a:srgbClr val="62BB46"/>
                </a:solidFill>
              </a:rPr>
              <a:t>van fruit en bessenstruiken</a:t>
            </a:r>
          </a:p>
          <a:p>
            <a:pPr marL="342900" indent="-228600" algn="l">
              <a:spcAft>
                <a:spcPts val="200"/>
              </a:spcAft>
              <a:buFont typeface="+mj-lt"/>
              <a:buAutoNum type="arabicPeriod"/>
            </a:pPr>
            <a:r>
              <a:rPr lang="nl-NL" sz="1600" dirty="0" smtClean="0"/>
              <a:t>Kruidlaag </a:t>
            </a:r>
            <a:r>
              <a:rPr lang="nl-NL" sz="1600" dirty="0" smtClean="0">
                <a:solidFill>
                  <a:srgbClr val="62BB46"/>
                </a:solidFill>
              </a:rPr>
              <a:t>van meerjarige groente en kruiden </a:t>
            </a:r>
          </a:p>
          <a:p>
            <a:pPr marL="342900" indent="-228600" algn="l">
              <a:spcAft>
                <a:spcPts val="200"/>
              </a:spcAft>
              <a:buFont typeface="+mj-lt"/>
              <a:buAutoNum type="arabicPeriod"/>
            </a:pPr>
            <a:r>
              <a:rPr lang="nl-NL" sz="1600" dirty="0" smtClean="0"/>
              <a:t>Ondergrondse of wortellaag </a:t>
            </a:r>
            <a:r>
              <a:rPr lang="nl-NL" sz="1600" dirty="0" smtClean="0">
                <a:solidFill>
                  <a:srgbClr val="62BB46"/>
                </a:solidFill>
              </a:rPr>
              <a:t>van planten die wortels of knollen produceren </a:t>
            </a:r>
          </a:p>
          <a:p>
            <a:pPr marL="342900" indent="-228600" algn="l">
              <a:spcAft>
                <a:spcPts val="200"/>
              </a:spcAft>
              <a:buFont typeface="+mj-lt"/>
              <a:buAutoNum type="arabicPeriod"/>
            </a:pPr>
            <a:r>
              <a:rPr lang="nl-NL" sz="1600" dirty="0" smtClean="0"/>
              <a:t>Bodembedekkers: </a:t>
            </a:r>
            <a:r>
              <a:rPr lang="nl-NL" sz="1600" dirty="0" smtClean="0">
                <a:solidFill>
                  <a:srgbClr val="62BB46"/>
                </a:solidFill>
              </a:rPr>
              <a:t>planten die zich horizontaal verspreiden </a:t>
            </a:r>
          </a:p>
          <a:p>
            <a:pPr marL="342900" indent="-228600" algn="l">
              <a:spcAft>
                <a:spcPts val="200"/>
              </a:spcAft>
              <a:buFont typeface="+mj-lt"/>
              <a:buAutoNum type="arabicPeriod"/>
            </a:pPr>
            <a:r>
              <a:rPr lang="nl-NL" sz="1600" dirty="0" smtClean="0"/>
              <a:t>Klimplanten: </a:t>
            </a:r>
            <a:r>
              <a:rPr lang="nl-NL" sz="1600" dirty="0" smtClean="0">
                <a:solidFill>
                  <a:srgbClr val="62BB46"/>
                </a:solidFill>
              </a:rPr>
              <a:t>een verticale laag</a:t>
            </a:r>
          </a:p>
          <a:p>
            <a:pPr marL="342900" indent="-228600" algn="l">
              <a:lnSpc>
                <a:spcPct val="150000"/>
              </a:lnSpc>
              <a:buFont typeface="+mj-lt"/>
              <a:buAutoNum type="arabicPeriod"/>
            </a:pPr>
            <a:endParaRPr lang="nl-NL" sz="1600" dirty="0" smtClean="0"/>
          </a:p>
        </p:txBody>
      </p:sp>
      <p:sp>
        <p:nvSpPr>
          <p:cNvPr id="8" name="Tekstvak 7">
            <a:extLst>
              <a:ext uri="{FF2B5EF4-FFF2-40B4-BE49-F238E27FC236}">
                <a16:creationId xmlns="" xmlns:a16="http://schemas.microsoft.com/office/drawing/2014/main" id="{04AFFC10-B831-511C-8E36-6836D3667731}"/>
              </a:ext>
            </a:extLst>
          </p:cNvPr>
          <p:cNvSpPr txBox="1"/>
          <p:nvPr/>
        </p:nvSpPr>
        <p:spPr>
          <a:xfrm>
            <a:off x="384048" y="495579"/>
            <a:ext cx="550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De 7 lagen van een voedselbos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8201025" y="4867275"/>
            <a:ext cx="3343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/>
            <a:r>
              <a:rPr lang="nl-NL" sz="1600" dirty="0" smtClean="0">
                <a:latin typeface="Arial" pitchFamily="34" charset="0"/>
                <a:cs typeface="Arial" pitchFamily="34" charset="0"/>
              </a:rPr>
              <a:t>  De waterlaag en schimmellaag</a:t>
            </a:r>
          </a:p>
          <a:p>
            <a:pPr indent="-228600"/>
            <a:r>
              <a:rPr lang="nl-NL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nl-NL" sz="1600" dirty="0" smtClean="0">
                <a:solidFill>
                  <a:srgbClr val="62BB46"/>
                </a:solidFill>
                <a:latin typeface="Arial" pitchFamily="34" charset="0"/>
                <a:cs typeface="Arial" pitchFamily="34" charset="0"/>
              </a:rPr>
              <a:t>werden later door John </a:t>
            </a:r>
            <a:r>
              <a:rPr lang="nl-NL" sz="1600" dirty="0" err="1" smtClean="0">
                <a:solidFill>
                  <a:srgbClr val="62BB46"/>
                </a:solidFill>
                <a:latin typeface="Arial" pitchFamily="34" charset="0"/>
                <a:cs typeface="Arial" pitchFamily="34" charset="0"/>
              </a:rPr>
              <a:t>Kitstein</a:t>
            </a:r>
            <a:endParaRPr lang="nl-NL" sz="1600" dirty="0" smtClean="0">
              <a:solidFill>
                <a:srgbClr val="62BB46"/>
              </a:solidFill>
              <a:latin typeface="Arial" pitchFamily="34" charset="0"/>
              <a:cs typeface="Arial" pitchFamily="34" charset="0"/>
            </a:endParaRPr>
          </a:p>
          <a:p>
            <a:pPr indent="-228600"/>
            <a:r>
              <a:rPr lang="nl-NL" sz="1600" dirty="0" smtClean="0">
                <a:solidFill>
                  <a:srgbClr val="62BB46"/>
                </a:solidFill>
                <a:latin typeface="Arial" pitchFamily="34" charset="0"/>
                <a:cs typeface="Arial" pitchFamily="34" charset="0"/>
              </a:rPr>
              <a:t>  toegevoegd</a:t>
            </a:r>
            <a:endParaRPr lang="nl-NL" sz="1600" dirty="0">
              <a:solidFill>
                <a:srgbClr val="62BB4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089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boom, gras, lucht&#10;&#10;Automatisch gegenereerde beschrijving">
            <a:extLst>
              <a:ext uri="{FF2B5EF4-FFF2-40B4-BE49-F238E27FC236}">
                <a16:creationId xmlns="" xmlns:a16="http://schemas.microsoft.com/office/drawing/2014/main" id="{A97AB1A9-F811-ACBA-9F9A-B40150D14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2" y="752802"/>
            <a:ext cx="6764817" cy="5073611"/>
          </a:xfrm>
          <a:prstGeom prst="rect">
            <a:avLst/>
          </a:prstGeom>
        </p:spPr>
      </p:pic>
      <p:pic>
        <p:nvPicPr>
          <p:cNvPr id="5" name="Tijdelijke aanduiding voor afbeelding 11" descr="muis rosse woelmuis - Wil v Tongerlo.jpg"/>
          <p:cNvPicPr>
            <a:picLocks noChangeAspect="1"/>
          </p:cNvPicPr>
          <p:nvPr/>
        </p:nvPicPr>
        <p:blipFill>
          <a:blip r:embed="rId3" cstate="print"/>
          <a:srcRect l="12500" r="12500"/>
          <a:stretch>
            <a:fillRect/>
          </a:stretch>
        </p:blipFill>
        <p:spPr>
          <a:xfrm flipH="1">
            <a:off x="6047515" y="3558413"/>
            <a:ext cx="2268000" cy="2268000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</p:spPr>
      </p:pic>
      <p:sp>
        <p:nvSpPr>
          <p:cNvPr id="2" name="Tekstvak 1">
            <a:extLst>
              <a:ext uri="{FF2B5EF4-FFF2-40B4-BE49-F238E27FC236}">
                <a16:creationId xmlns="" xmlns:a16="http://schemas.microsoft.com/office/drawing/2014/main" id="{3287B028-077C-A5E0-70AB-09398D978E66}"/>
              </a:ext>
            </a:extLst>
          </p:cNvPr>
          <p:cNvSpPr txBox="1"/>
          <p:nvPr/>
        </p:nvSpPr>
        <p:spPr>
          <a:xfrm>
            <a:off x="7996074" y="609600"/>
            <a:ext cx="3943677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00" dirty="0" smtClean="0">
              <a:latin typeface="Arial" pitchFamily="34" charset="0"/>
              <a:cs typeface="Arial" pitchFamily="34" charset="0"/>
            </a:endParaRPr>
          </a:p>
          <a:p>
            <a:r>
              <a:rPr lang="nl-NL" dirty="0" smtClean="0">
                <a:latin typeface="Arial" pitchFamily="34" charset="0"/>
                <a:cs typeface="Arial" pitchFamily="34" charset="0"/>
              </a:rPr>
              <a:t>Januari 2021</a:t>
            </a:r>
          </a:p>
          <a:p>
            <a:endParaRPr lang="nl-NL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nl-NL" sz="2400" dirty="0" smtClean="0">
                <a:latin typeface="Arial" pitchFamily="34" charset="0"/>
                <a:cs typeface="Arial" pitchFamily="34" charset="0"/>
              </a:rPr>
              <a:t>Braamstruiken </a:t>
            </a:r>
            <a:r>
              <a:rPr lang="nl-NL" sz="2400" dirty="0">
                <a:latin typeface="Arial" pitchFamily="34" charset="0"/>
                <a:cs typeface="Arial" pitchFamily="34" charset="0"/>
              </a:rPr>
              <a:t>en riet zijn afgemaaid </a:t>
            </a:r>
            <a:r>
              <a:rPr lang="nl-NL" sz="2400" dirty="0" smtClean="0">
                <a:latin typeface="Arial" pitchFamily="34" charset="0"/>
                <a:cs typeface="Arial" pitchFamily="34" charset="0"/>
              </a:rPr>
              <a:t>en </a:t>
            </a:r>
            <a:r>
              <a:rPr lang="nl-NL" sz="2400" dirty="0">
                <a:latin typeface="Arial" pitchFamily="34" charset="0"/>
                <a:cs typeface="Arial" pitchFamily="34" charset="0"/>
              </a:rPr>
              <a:t>hiermee is een </a:t>
            </a:r>
            <a:r>
              <a:rPr lang="nl-NL" sz="2400" b="1" dirty="0">
                <a:latin typeface="Arial" pitchFamily="34" charset="0"/>
                <a:cs typeface="Arial" pitchFamily="34" charset="0"/>
              </a:rPr>
              <a:t>takkenril</a:t>
            </a:r>
            <a:r>
              <a:rPr lang="nl-NL" sz="2400" dirty="0">
                <a:latin typeface="Arial" pitchFamily="34" charset="0"/>
                <a:cs typeface="Arial" pitchFamily="34" charset="0"/>
              </a:rPr>
              <a:t> gemaakt. </a:t>
            </a:r>
            <a:endParaRPr lang="nl-NL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nl-NL" sz="2400" dirty="0" smtClean="0">
                <a:solidFill>
                  <a:srgbClr val="62BB46"/>
                </a:solidFill>
                <a:latin typeface="Arial" pitchFamily="34" charset="0"/>
                <a:cs typeface="Arial" pitchFamily="34" charset="0"/>
              </a:rPr>
              <a:t>Daarin kunnen kleine diertjes een schuil- en nestelplek vinden.</a:t>
            </a:r>
          </a:p>
          <a:p>
            <a:r>
              <a:rPr lang="nl-NL" sz="2400" b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Vlierstruiken</a:t>
            </a:r>
            <a:r>
              <a:rPr lang="nl-NL" sz="2400" b="1" dirty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nl-NL" sz="2400" b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lijsterbes</a:t>
            </a:r>
            <a:r>
              <a:rPr lang="nl-NL" sz="2400" b="1" dirty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nl-NL" sz="2400" b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els en hazelaars </a:t>
            </a:r>
          </a:p>
          <a:p>
            <a:r>
              <a:rPr lang="nl-NL" sz="2400" b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bleven </a:t>
            </a:r>
            <a:r>
              <a:rPr lang="nl-NL" sz="2400" b="1" dirty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staan</a:t>
            </a:r>
            <a:r>
              <a:rPr lang="nl-NL" sz="2400" dirty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6" name="Tijdelijke aanduiding voor afbeelding 14" descr="winterkoning - Wil van Tongerlo.jpg"/>
          <p:cNvPicPr>
            <a:picLocks noChangeAspect="1"/>
          </p:cNvPicPr>
          <p:nvPr/>
        </p:nvPicPr>
        <p:blipFill>
          <a:blip r:embed="rId4" cstate="print"/>
          <a:srcRect l="12515" r="12515"/>
          <a:stretch>
            <a:fillRect/>
          </a:stretch>
        </p:blipFill>
        <p:spPr>
          <a:xfrm flipH="1">
            <a:off x="3657600" y="2903449"/>
            <a:ext cx="1963192" cy="1963192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</p:spPr>
      </p:pic>
      <p:pic>
        <p:nvPicPr>
          <p:cNvPr id="13" name="Tijdelijke aanduiding voor afbeelding 14" descr="8765 lijsterbes.jpg"/>
          <p:cNvPicPr>
            <a:picLocks noChangeAspect="1"/>
          </p:cNvPicPr>
          <p:nvPr/>
        </p:nvPicPr>
        <p:blipFill>
          <a:blip r:embed="rId5" cstate="print"/>
          <a:srcRect l="12756" r="12756"/>
          <a:stretch>
            <a:fillRect/>
          </a:stretch>
        </p:blipFill>
        <p:spPr>
          <a:xfrm>
            <a:off x="7595391" y="773632"/>
            <a:ext cx="1512000" cy="1512000"/>
          </a:xfrm>
        </p:spPr>
      </p:pic>
      <p:pic>
        <p:nvPicPr>
          <p:cNvPr id="14" name="Tijdelijke aanduiding voor afbeelding 14" descr="8765 lijsterbes.jpg"/>
          <p:cNvPicPr>
            <a:picLocks noChangeAspect="1"/>
          </p:cNvPicPr>
          <p:nvPr/>
        </p:nvPicPr>
        <p:blipFill>
          <a:blip r:embed="rId5" cstate="print"/>
          <a:srcRect l="12756" r="12756"/>
          <a:stretch>
            <a:fillRect/>
          </a:stretch>
        </p:blipFill>
        <p:spPr>
          <a:xfrm>
            <a:off x="7747791" y="926032"/>
            <a:ext cx="1512000" cy="1512000"/>
          </a:xfrm>
        </p:spPr>
      </p:pic>
    </p:spTree>
    <p:extLst>
      <p:ext uri="{BB962C8B-B14F-4D97-AF65-F5344CB8AC3E}">
        <p14:creationId xmlns="" xmlns:p14="http://schemas.microsoft.com/office/powerpoint/2010/main" val="132105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Tijdelijke aanduiding voor afbeelding 22" descr="bodemdieren determinatie kinderen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l="9039" r="9039"/>
          <a:stretch>
            <a:fillRect/>
          </a:stretch>
        </p:blipFill>
        <p:spPr>
          <a:xfrm>
            <a:off x="470304" y="1244713"/>
            <a:ext cx="3049168" cy="2640709"/>
          </a:xfrm>
        </p:spPr>
      </p:pic>
      <p:pic>
        <p:nvPicPr>
          <p:cNvPr id="18" name="Tijdelijke aanduiding voor afbeelding 17" descr="bodemdiertjes okt 2016 - Rob Biesters foto kasteel2019.jpg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/>
          <a:srcRect l="11525" r="11525"/>
          <a:stretch>
            <a:fillRect/>
          </a:stretch>
        </p:blipFill>
        <p:spPr>
          <a:xfrm>
            <a:off x="3259309" y="2150474"/>
            <a:ext cx="4264151" cy="3692905"/>
          </a:xfrm>
        </p:spPr>
      </p:pic>
      <p:pic>
        <p:nvPicPr>
          <p:cNvPr id="20" name="Tijdelijke aanduiding voor afbeelding 19" descr="mestkever kwartet - FvdB.jpg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/>
          <a:srcRect l="11449" r="11449"/>
          <a:stretch>
            <a:fillRect/>
          </a:stretch>
        </p:blipFill>
        <p:spPr>
          <a:xfrm>
            <a:off x="7244756" y="4028463"/>
            <a:ext cx="2761479" cy="2391511"/>
          </a:xfrm>
        </p:spPr>
      </p:pic>
      <p:pic>
        <p:nvPicPr>
          <p:cNvPr id="19" name="Tijdelijke aanduiding voor afbeelding 18" descr="DSC03844 - pers geldropmierlo24 - mei2023.jpg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/>
          <a:srcRect l="11528" r="11528"/>
          <a:stretch>
            <a:fillRect/>
          </a:stretch>
        </p:blipFill>
        <p:spPr>
          <a:xfrm>
            <a:off x="7307529" y="1496094"/>
            <a:ext cx="2698706" cy="2337148"/>
          </a:xfrm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99393" y="356400"/>
            <a:ext cx="11413201" cy="635189"/>
          </a:xfrm>
        </p:spPr>
        <p:txBody>
          <a:bodyPr>
            <a:normAutofit fontScale="90000"/>
          </a:bodyPr>
          <a:lstStyle/>
          <a:p>
            <a:pPr algn="ctr"/>
            <a:r>
              <a:rPr lang="nl-NL" sz="2700" dirty="0" smtClean="0">
                <a:solidFill>
                  <a:srgbClr val="4D4D4F"/>
                </a:solidFill>
              </a:rPr>
              <a:t>De bodem laten we onbewerkt   </a:t>
            </a:r>
            <a:r>
              <a:rPr lang="nl-NL" sz="2400" dirty="0" smtClean="0">
                <a:solidFill>
                  <a:srgbClr val="62BB46"/>
                </a:solidFill>
              </a:rPr>
              <a:t>Een rijk bodemleven is essentieel voor de natuur:  </a:t>
            </a:r>
            <a:r>
              <a:rPr lang="nl-NL" sz="2400" b="0" dirty="0" smtClean="0">
                <a:solidFill>
                  <a:srgbClr val="62BB46"/>
                </a:solidFill>
              </a:rPr>
              <a:t/>
            </a:r>
            <a:br>
              <a:rPr lang="nl-NL" sz="2400" b="0" dirty="0" smtClean="0">
                <a:solidFill>
                  <a:srgbClr val="62BB46"/>
                </a:solidFill>
              </a:rPr>
            </a:br>
            <a:r>
              <a:rPr lang="nl-NL" sz="2400" dirty="0" smtClean="0">
                <a:solidFill>
                  <a:srgbClr val="A4CD39"/>
                </a:solidFill>
              </a:rPr>
              <a:t>1 theelepel vruchtbare aarde bevat meer levende organismen </a:t>
            </a:r>
            <a:r>
              <a:rPr lang="nl-NL" sz="3600" dirty="0" smtClean="0">
                <a:solidFill>
                  <a:srgbClr val="A4CD39"/>
                </a:solidFill>
              </a:rPr>
              <a:t/>
            </a:r>
            <a:br>
              <a:rPr lang="nl-NL" sz="3600" dirty="0" smtClean="0">
                <a:solidFill>
                  <a:srgbClr val="A4CD39"/>
                </a:solidFill>
              </a:rPr>
            </a:br>
            <a:r>
              <a:rPr lang="nl-NL" sz="3600" dirty="0" smtClean="0"/>
              <a:t/>
            </a:r>
            <a:br>
              <a:rPr lang="nl-NL" sz="3600" dirty="0" smtClean="0"/>
            </a:br>
            <a:endParaRPr lang="nl-NL" dirty="0"/>
          </a:p>
        </p:txBody>
      </p:sp>
      <p:pic>
        <p:nvPicPr>
          <p:cNvPr id="26" name="Tijdelijke aanduiding voor afbeelding 25" descr="miljoenpoot - Frans van den Boom.jpg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/>
          <a:srcRect l="11509" r="11509"/>
          <a:stretch>
            <a:fillRect/>
          </a:stretch>
        </p:blipFill>
        <p:spPr>
          <a:xfrm flipH="1">
            <a:off x="9743051" y="3032489"/>
            <a:ext cx="2227198" cy="1928876"/>
          </a:xfrm>
        </p:spPr>
      </p:pic>
      <p:pic>
        <p:nvPicPr>
          <p:cNvPr id="13" name="Tijdelijke aanduiding voor afbeelding 12" descr="rechte koraalzwam 2.jpg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/>
          <a:srcRect l="5185" r="5185"/>
          <a:stretch>
            <a:fillRect/>
          </a:stretch>
        </p:blipFill>
        <p:spPr>
          <a:xfrm>
            <a:off x="470304" y="4028463"/>
            <a:ext cx="3049168" cy="2640758"/>
          </a:xfrm>
        </p:spPr>
      </p:pic>
      <p:pic>
        <p:nvPicPr>
          <p:cNvPr id="10" name="Tijdelijke aanduiding voor afbeelding 23" descr="gras en zandhoopje v - Margot Klaren.jpg"/>
          <p:cNvPicPr>
            <a:picLocks noChangeAspect="1"/>
          </p:cNvPicPr>
          <p:nvPr/>
        </p:nvPicPr>
        <p:blipFill>
          <a:blip r:embed="rId8" cstate="print"/>
          <a:srcRect l="11452" r="11452"/>
          <a:stretch>
            <a:fillRect/>
          </a:stretch>
        </p:blipFill>
        <p:spPr>
          <a:xfrm flipH="1">
            <a:off x="10006235" y="991589"/>
            <a:ext cx="1806359" cy="1564412"/>
          </a:xfrm>
          <a:custGeom>
            <a:avLst/>
            <a:gdLst>
              <a:gd name="connsiteX0" fmla="*/ 501141 w 2004440"/>
              <a:gd name="connsiteY0" fmla="*/ 0 h 1735962"/>
              <a:gd name="connsiteX1" fmla="*/ 1503299 w 2004440"/>
              <a:gd name="connsiteY1" fmla="*/ 0 h 1735962"/>
              <a:gd name="connsiteX2" fmla="*/ 2004440 w 2004440"/>
              <a:gd name="connsiteY2" fmla="*/ 868044 h 1735962"/>
              <a:gd name="connsiteX3" fmla="*/ 1503298 w 2004440"/>
              <a:gd name="connsiteY3" fmla="*/ 1735962 h 1735962"/>
              <a:gd name="connsiteX4" fmla="*/ 501141 w 2004440"/>
              <a:gd name="connsiteY4" fmla="*/ 1735962 h 1735962"/>
              <a:gd name="connsiteX5" fmla="*/ 0 w 2004440"/>
              <a:gd name="connsiteY5" fmla="*/ 868046 h 1735962"/>
              <a:gd name="connsiteX6" fmla="*/ 0 w 2004440"/>
              <a:gd name="connsiteY6" fmla="*/ 868042 h 173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4440" h="1735962">
                <a:moveTo>
                  <a:pt x="501141" y="0"/>
                </a:moveTo>
                <a:lnTo>
                  <a:pt x="1503299" y="0"/>
                </a:lnTo>
                <a:lnTo>
                  <a:pt x="2004440" y="868044"/>
                </a:lnTo>
                <a:lnTo>
                  <a:pt x="1503298" y="1735962"/>
                </a:lnTo>
                <a:lnTo>
                  <a:pt x="501141" y="1735962"/>
                </a:lnTo>
                <a:lnTo>
                  <a:pt x="0" y="868046"/>
                </a:lnTo>
                <a:lnTo>
                  <a:pt x="0" y="868042"/>
                </a:lnTo>
                <a:close/>
              </a:path>
            </a:pathLst>
          </a:custGeom>
          <a:solidFill>
            <a:schemeClr val="bg2"/>
          </a:solidFill>
        </p:spPr>
      </p:pic>
      <p:sp>
        <p:nvSpPr>
          <p:cNvPr id="14" name="Rechthoek 13"/>
          <p:cNvSpPr/>
          <p:nvPr/>
        </p:nvSpPr>
        <p:spPr>
          <a:xfrm>
            <a:off x="3037490" y="991589"/>
            <a:ext cx="47191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dirty="0" smtClean="0">
                <a:solidFill>
                  <a:srgbClr val="62BB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NL" sz="2200" b="1" dirty="0" smtClean="0">
                <a:solidFill>
                  <a:srgbClr val="A4CD39"/>
                </a:solidFill>
                <a:latin typeface="Arial" pitchFamily="34" charset="0"/>
                <a:cs typeface="Arial" pitchFamily="34" charset="0"/>
              </a:rPr>
              <a:t>dan het aantal mensen op aarde! </a:t>
            </a:r>
            <a:endParaRPr lang="nl-NL" sz="2200" b="1" dirty="0">
              <a:solidFill>
                <a:srgbClr val="A4CD3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2790825" y="6019800"/>
            <a:ext cx="3857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   Ook zwammen (schimmels) zijn onmisbaar; met hun netwerk van schimmeldraden  wisselen ze voedsel uit met planten</a:t>
            </a:r>
            <a:endParaRPr lang="nl-NL" sz="1400" i="1" dirty="0">
              <a:solidFill>
                <a:srgbClr val="4D4D4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inhoud 12" descr="zwam op karton 48a72f6a-feda-4e3c-b252-c0fd344a8647~2 - LD nov202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7773" y="2987040"/>
            <a:ext cx="3733379" cy="3153898"/>
          </a:xfr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33400" y="533399"/>
            <a:ext cx="10944225" cy="947057"/>
          </a:xfrm>
        </p:spPr>
        <p:txBody>
          <a:bodyPr>
            <a:noAutofit/>
          </a:bodyPr>
          <a:lstStyle/>
          <a:p>
            <a:r>
              <a:rPr lang="nl-NL" sz="2400" dirty="0" smtClean="0">
                <a:solidFill>
                  <a:srgbClr val="4D4D4F"/>
                </a:solidFill>
              </a:rPr>
              <a:t>De bodem is afgedekt met karton en een laag mest van de kinderboerderij</a:t>
            </a:r>
            <a:r>
              <a:rPr lang="nl-NL" sz="2400" b="0" dirty="0" smtClean="0"/>
              <a:t/>
            </a:r>
            <a:br>
              <a:rPr lang="nl-NL" sz="2400" b="0" dirty="0" smtClean="0"/>
            </a:br>
            <a:r>
              <a:rPr lang="nl-NL" sz="2400" dirty="0" smtClean="0">
                <a:solidFill>
                  <a:srgbClr val="62BB46"/>
                </a:solidFill>
              </a:rPr>
              <a:t>Brandnetels verstikken en woekerende bramen houden we zo ook tegen</a:t>
            </a:r>
            <a:endParaRPr lang="nl-NL" sz="2400" b="0" dirty="0"/>
          </a:p>
        </p:txBody>
      </p:sp>
      <p:sp>
        <p:nvSpPr>
          <p:cNvPr id="8" name="Rechthoek 7"/>
          <p:cNvSpPr/>
          <p:nvPr/>
        </p:nvSpPr>
        <p:spPr>
          <a:xfrm>
            <a:off x="5994401" y="2463820"/>
            <a:ext cx="3856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500" i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Grote zwammen die op het karton groeien,                                                                                      worden door publiek aangezien voor kolen</a:t>
            </a:r>
            <a:endParaRPr lang="nl-NL" sz="1500" dirty="0">
              <a:solidFill>
                <a:srgbClr val="4D4D4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Tijdelijke aanduiding voor inhoud 11" descr="voedelbos kasteel - karton op brandnetels - uitsnede c2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52463" y="1696550"/>
            <a:ext cx="4895850" cy="4444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81668" y="357697"/>
            <a:ext cx="10857894" cy="77577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2400" b="0" dirty="0" smtClean="0">
                <a:solidFill>
                  <a:srgbClr val="4D4D4F"/>
                </a:solidFill>
              </a:rPr>
              <a:t>Rond het voedselbos is een </a:t>
            </a:r>
            <a:r>
              <a:rPr lang="nl-NL" sz="2400" dirty="0" smtClean="0">
                <a:solidFill>
                  <a:srgbClr val="4D4D4F"/>
                </a:solidFill>
              </a:rPr>
              <a:t>meidoornhaag</a:t>
            </a:r>
            <a:r>
              <a:rPr lang="nl-NL" sz="2400" b="0" dirty="0" smtClean="0">
                <a:solidFill>
                  <a:srgbClr val="4D4D4F"/>
                </a:solidFill>
              </a:rPr>
              <a:t> aangeplant </a:t>
            </a:r>
            <a:r>
              <a:rPr lang="nl-NL" sz="2400" b="0" dirty="0" smtClean="0"/>
              <a:t/>
            </a:r>
            <a:br>
              <a:rPr lang="nl-NL" sz="2400" b="0" dirty="0" smtClean="0"/>
            </a:br>
            <a:r>
              <a:rPr lang="nl-NL" sz="2100" dirty="0" smtClean="0">
                <a:solidFill>
                  <a:srgbClr val="62BB46"/>
                </a:solidFill>
              </a:rPr>
              <a:t>om te voorkomen dat reeën de schors van jonge boompjes opeten later </a:t>
            </a:r>
            <a:r>
              <a:rPr lang="nl-NL" sz="2100" b="0" dirty="0" smtClean="0">
                <a:solidFill>
                  <a:srgbClr val="62BB46"/>
                </a:solidFill>
              </a:rPr>
              <a:t/>
            </a:r>
            <a:br>
              <a:rPr lang="nl-NL" sz="2100" b="0" dirty="0" smtClean="0">
                <a:solidFill>
                  <a:srgbClr val="62BB46"/>
                </a:solidFill>
              </a:rPr>
            </a:br>
            <a:r>
              <a:rPr lang="nl-NL" sz="2100" b="0" dirty="0" smtClean="0">
                <a:solidFill>
                  <a:srgbClr val="A4CD39"/>
                </a:solidFill>
              </a:rPr>
              <a:t>Jute beschermt de boompjes, de struiken zijn met gaas ingepakt. </a:t>
            </a:r>
            <a:r>
              <a:rPr lang="nl-NL" sz="2200" dirty="0" smtClean="0"/>
              <a:t/>
            </a:r>
            <a:br>
              <a:rPr lang="nl-NL" sz="2200" dirty="0" smtClean="0"/>
            </a:br>
            <a:r>
              <a:rPr lang="nl-NL" sz="2000" b="0" dirty="0" smtClean="0"/>
              <a:t/>
            </a:r>
            <a:br>
              <a:rPr lang="nl-NL" sz="2000" b="0" dirty="0" smtClean="0"/>
            </a:br>
            <a:endParaRPr lang="nl-NL" sz="2000" b="0" dirty="0"/>
          </a:p>
        </p:txBody>
      </p:sp>
      <p:pic>
        <p:nvPicPr>
          <p:cNvPr id="7" name="Tijdelijke aanduiding voor inhoud 6" descr="ree drachtig - Wim Hendrikx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l="5156" r="5156"/>
          <a:stretch>
            <a:fillRect/>
          </a:stretch>
        </p:blipFill>
        <p:spPr>
          <a:xfrm>
            <a:off x="6302103" y="1539403"/>
            <a:ext cx="4990419" cy="4696955"/>
          </a:xfrm>
        </p:spPr>
      </p:pic>
      <p:pic>
        <p:nvPicPr>
          <p:cNvPr id="11" name="Tijdelijke aanduiding voor afbeelding 10" descr="meidoornhaag aangelegd uitsnede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 t="7381" b="7381"/>
          <a:stretch>
            <a:fillRect/>
          </a:stretch>
        </p:blipFill>
        <p:spPr>
          <a:xfrm>
            <a:off x="881669" y="1549563"/>
            <a:ext cx="5039706" cy="52671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07B478EB-176D-26DB-07FF-089CA7CF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370" y="650240"/>
            <a:ext cx="8490859" cy="341349"/>
          </a:xfrm>
        </p:spPr>
        <p:txBody>
          <a:bodyPr>
            <a:normAutofit fontScale="90000"/>
          </a:bodyPr>
          <a:lstStyle/>
          <a:p>
            <a:pPr algn="ctr"/>
            <a:r>
              <a:rPr lang="nl-NL" sz="2400" b="0" i="1" dirty="0" smtClean="0">
                <a:solidFill>
                  <a:srgbClr val="A4CD39"/>
                </a:solidFill>
              </a:rPr>
              <a:t>Het aanplanten van de </a:t>
            </a:r>
            <a:r>
              <a:rPr lang="nl-NL" sz="2400" i="1" dirty="0" smtClean="0">
                <a:solidFill>
                  <a:srgbClr val="A4CD39"/>
                </a:solidFill>
              </a:rPr>
              <a:t>meidoorn</a:t>
            </a:r>
            <a:r>
              <a:rPr lang="nl-NL" sz="2400" b="0" i="1" dirty="0" smtClean="0">
                <a:solidFill>
                  <a:srgbClr val="A4CD39"/>
                </a:solidFill>
              </a:rPr>
              <a:t>haag</a:t>
            </a:r>
            <a:endParaRPr lang="nl-NL" sz="2400" b="0" i="1" dirty="0">
              <a:solidFill>
                <a:srgbClr val="A4CD39"/>
              </a:solidFill>
            </a:endParaRPr>
          </a:p>
        </p:txBody>
      </p:sp>
      <p:pic>
        <p:nvPicPr>
          <p:cNvPr id="6" name="Afbeelding 5" descr="Afbeelding met buiten, persoon, boom, landbouwmachine&#10;&#10;Automatisch gegenereerde beschrijving">
            <a:extLst>
              <a:ext uri="{FF2B5EF4-FFF2-40B4-BE49-F238E27FC236}">
                <a16:creationId xmlns="" xmlns:a16="http://schemas.microsoft.com/office/drawing/2014/main" id="{0E2B54C6-A85B-1DF4-89A7-D636534636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71" y="1133103"/>
            <a:ext cx="8490858" cy="4777522"/>
          </a:xfrm>
          <a:prstGeom prst="rect">
            <a:avLst/>
          </a:prstGeom>
        </p:spPr>
      </p:pic>
      <p:pic>
        <p:nvPicPr>
          <p:cNvPr id="4" name="Tijdelijke aanduiding voor afbeelding 16" descr="meidoorn uitsnede v c40 - Willem Franck.jpg"/>
          <p:cNvPicPr>
            <a:picLocks noChangeAspect="1"/>
          </p:cNvPicPr>
          <p:nvPr/>
        </p:nvPicPr>
        <p:blipFill>
          <a:blip r:embed="rId4" cstate="print"/>
          <a:srcRect t="2316" b="2316"/>
          <a:stretch>
            <a:fillRect/>
          </a:stretch>
        </p:blipFill>
        <p:spPr>
          <a:xfrm rot="21254921">
            <a:off x="1113252" y="554988"/>
            <a:ext cx="1595149" cy="1595149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65021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voedselbos kasteel Plonie 20220816_163039_622~2 - Liesbeth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6508" b="6508"/>
          <a:stretch>
            <a:fillRect/>
          </a:stretch>
        </p:blipFill>
        <p:spPr/>
      </p:pic>
      <p:sp>
        <p:nvSpPr>
          <p:cNvPr id="4" name="Tekstvak 3"/>
          <p:cNvSpPr txBox="1"/>
          <p:nvPr/>
        </p:nvSpPr>
        <p:spPr>
          <a:xfrm>
            <a:off x="2676525" y="0"/>
            <a:ext cx="4276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 smtClean="0">
                <a:solidFill>
                  <a:srgbClr val="62BB46"/>
                </a:solidFill>
                <a:latin typeface="Arial" pitchFamily="34" charset="0"/>
                <a:cs typeface="Arial" pitchFamily="34" charset="0"/>
              </a:rPr>
              <a:t>                   augustus 2022</a:t>
            </a:r>
          </a:p>
          <a:p>
            <a:pPr algn="r"/>
            <a:r>
              <a:rPr lang="nl-NL" sz="2000" b="1" dirty="0" smtClean="0">
                <a:solidFill>
                  <a:srgbClr val="62BB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N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mede-initiator</a:t>
            </a:r>
            <a:r>
              <a:rPr lang="nl-NL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NL" sz="2000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nl-NL" sz="2000" dirty="0" smtClean="0">
                <a:solidFill>
                  <a:srgbClr val="62BB46"/>
                </a:solidFill>
                <a:latin typeface="Arial" pitchFamily="34" charset="0"/>
                <a:cs typeface="Arial" pitchFamily="34" charset="0"/>
              </a:rPr>
              <a:t>Plonie de Baar</a:t>
            </a:r>
            <a:endParaRPr lang="nl-NL" sz="2000" dirty="0">
              <a:solidFill>
                <a:srgbClr val="62BB4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boom, gras, buiten, veld&#10;&#10;Automatisch gegenereerde beschrijving">
            <a:extLst>
              <a:ext uri="{FF2B5EF4-FFF2-40B4-BE49-F238E27FC236}">
                <a16:creationId xmlns:a16="http://schemas.microsoft.com/office/drawing/2014/main" xmlns="" id="{92D85433-6EF8-6543-EBDD-50206A91F0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06" r="817"/>
          <a:stretch/>
        </p:blipFill>
        <p:spPr>
          <a:xfrm>
            <a:off x="641846" y="1233595"/>
            <a:ext cx="5391223" cy="425723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="" xmlns:a16="http://schemas.microsoft.com/office/drawing/2014/main" id="{9287E407-1D98-DF8C-E3CB-2B42607D9EA2}"/>
              </a:ext>
            </a:extLst>
          </p:cNvPr>
          <p:cNvSpPr txBox="1"/>
          <p:nvPr/>
        </p:nvSpPr>
        <p:spPr>
          <a:xfrm>
            <a:off x="6778063" y="730381"/>
            <a:ext cx="4717251" cy="3721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i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CF14C28C-0032-A08D-515E-0DEC1A72B2D9}"/>
              </a:ext>
            </a:extLst>
          </p:cNvPr>
          <p:cNvSpPr txBox="1"/>
          <p:nvPr/>
        </p:nvSpPr>
        <p:spPr>
          <a:xfrm>
            <a:off x="457201" y="5029200"/>
            <a:ext cx="4738761" cy="1421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</a:pP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fbeelding 5" descr="Afbeelding met boom, buiten">
            <a:extLst>
              <a:ext uri="{FF2B5EF4-FFF2-40B4-BE49-F238E27FC236}">
                <a16:creationId xmlns="" xmlns:a16="http://schemas.microsoft.com/office/drawing/2014/main" id="{132E3413-EF86-104F-7652-37145344E4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61" r="29342" b="-1"/>
          <a:stretch/>
        </p:blipFill>
        <p:spPr>
          <a:xfrm rot="5400000">
            <a:off x="6762574" y="122287"/>
            <a:ext cx="4571289" cy="5242537"/>
          </a:xfrm>
          <a:prstGeom prst="rect">
            <a:avLst/>
          </a:prstGeom>
          <a:ln w="12700">
            <a:noFill/>
          </a:ln>
        </p:spPr>
      </p:pic>
      <p:sp>
        <p:nvSpPr>
          <p:cNvPr id="7" name="Rechthoek 6"/>
          <p:cNvSpPr/>
          <p:nvPr/>
        </p:nvSpPr>
        <p:spPr>
          <a:xfrm>
            <a:off x="641846" y="227166"/>
            <a:ext cx="5514974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algn="r">
              <a:lnSpc>
                <a:spcPct val="90000"/>
              </a:lnSpc>
            </a:pPr>
            <a:r>
              <a:rPr lang="nl-NL" sz="2200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Op ‘n hoger, dus droger, deel plantten we </a:t>
            </a:r>
            <a:r>
              <a:rPr lang="nl-NL" sz="2200" b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fruit- en notenbomen </a:t>
            </a:r>
          </a:p>
          <a:p>
            <a:pPr indent="-228600" algn="r">
              <a:lnSpc>
                <a:spcPct val="90000"/>
              </a:lnSpc>
            </a:pPr>
            <a:r>
              <a:rPr lang="nl-NL" sz="2200" b="1" dirty="0" smtClean="0">
                <a:solidFill>
                  <a:srgbClr val="A4CD39"/>
                </a:solidFill>
                <a:latin typeface="Arial" pitchFamily="34" charset="0"/>
                <a:cs typeface="Arial" pitchFamily="34" charset="0"/>
              </a:rPr>
              <a:t>waaronder een ‘Mierlose zwarte’ (kers)</a:t>
            </a:r>
            <a:endParaRPr lang="nl-NL" sz="2200" b="1" dirty="0">
              <a:solidFill>
                <a:srgbClr val="A4CD3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6426951" y="5221522"/>
            <a:ext cx="52425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500" i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Helpende handen dankzij een </a:t>
            </a:r>
            <a:r>
              <a:rPr lang="nl-NL" sz="1500" b="1" i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bedrijfsuitje, </a:t>
            </a:r>
            <a:r>
              <a:rPr lang="nl-NL" sz="1500" i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augustus</a:t>
            </a:r>
            <a:r>
              <a:rPr lang="nl-NL" sz="1500" b="1" i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NL" sz="1500" i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2022</a:t>
            </a:r>
          </a:p>
          <a:p>
            <a:r>
              <a:rPr lang="nl-NL" sz="1500" i="1" dirty="0" smtClean="0">
                <a:solidFill>
                  <a:srgbClr val="62BB46"/>
                </a:solidFill>
                <a:latin typeface="Arial" pitchFamily="34" charset="0"/>
                <a:cs typeface="Arial" pitchFamily="34" charset="0"/>
              </a:rPr>
              <a:t>Het voedselbos zorgt voor verbinding</a:t>
            </a:r>
            <a:endParaRPr lang="nl-NL" sz="1500" i="1" dirty="0">
              <a:solidFill>
                <a:srgbClr val="62BB4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Afbeelding 8" descr="1 walnoot  uitsnede c40 - Liesbet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3908" y="4657448"/>
            <a:ext cx="2013068" cy="1743236"/>
          </a:xfrm>
          <a:prstGeom prst="plus">
            <a:avLst/>
          </a:prstGeom>
        </p:spPr>
      </p:pic>
      <p:pic>
        <p:nvPicPr>
          <p:cNvPr id="13" name="Afbeelding 12" descr="1 appel uitsnede - Liesbet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846" y="4657448"/>
            <a:ext cx="1932062" cy="1724127"/>
          </a:xfrm>
          <a:prstGeom prst="plus">
            <a:avLst/>
          </a:prstGeom>
        </p:spPr>
      </p:pic>
      <p:pic>
        <p:nvPicPr>
          <p:cNvPr id="15" name="Afbeelding 14" descr="1 kersen - Pixabay c40v72 PPP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86976" y="4654099"/>
            <a:ext cx="1839975" cy="1727476"/>
          </a:xfrm>
          <a:prstGeom prst="plus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68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3142" y="555171"/>
            <a:ext cx="11146972" cy="1257580"/>
          </a:xfrm>
        </p:spPr>
        <p:txBody>
          <a:bodyPr>
            <a:normAutofit fontScale="90000"/>
          </a:bodyPr>
          <a:lstStyle/>
          <a:p>
            <a:r>
              <a:rPr lang="nl-BE" sz="2300" dirty="0" smtClean="0">
                <a:solidFill>
                  <a:srgbClr val="4D4D4F"/>
                </a:solidFill>
              </a:rPr>
              <a:t>Brandnetels mogen ook wat plaats innemen:</a:t>
            </a:r>
            <a:br>
              <a:rPr lang="nl-BE" sz="2300" dirty="0" smtClean="0">
                <a:solidFill>
                  <a:srgbClr val="4D4D4F"/>
                </a:solidFill>
              </a:rPr>
            </a:br>
            <a:r>
              <a:rPr lang="nl-NL" sz="2200" dirty="0" smtClean="0">
                <a:solidFill>
                  <a:srgbClr val="4D4D4F"/>
                </a:solidFill>
              </a:rPr>
              <a:t/>
            </a:r>
            <a:br>
              <a:rPr lang="nl-NL" sz="2200" dirty="0" smtClean="0">
                <a:solidFill>
                  <a:srgbClr val="4D4D4F"/>
                </a:solidFill>
              </a:rPr>
            </a:br>
            <a:r>
              <a:rPr lang="nl-NL" sz="2200" b="0" dirty="0" smtClean="0"/>
              <a:t>ze zijn gezond</a:t>
            </a:r>
            <a:r>
              <a:rPr lang="nl-NL" sz="2200" b="0" dirty="0" smtClean="0">
                <a:solidFill>
                  <a:srgbClr val="4D4D4F"/>
                </a:solidFill>
              </a:rPr>
              <a:t> </a:t>
            </a:r>
            <a:r>
              <a:rPr lang="nl-BE" sz="2200" b="0" dirty="0" smtClean="0">
                <a:solidFill>
                  <a:srgbClr val="4D4D4F"/>
                </a:solidFill>
              </a:rPr>
              <a:t>– als thee, soep, in </a:t>
            </a:r>
            <a:r>
              <a:rPr lang="nl-BE" sz="2200" b="0" dirty="0" err="1" smtClean="0">
                <a:solidFill>
                  <a:srgbClr val="4D4D4F"/>
                </a:solidFill>
              </a:rPr>
              <a:t>pesto</a:t>
            </a:r>
            <a:r>
              <a:rPr lang="nl-BE" sz="2200" b="0" dirty="0" smtClean="0">
                <a:solidFill>
                  <a:srgbClr val="4D4D4F"/>
                </a:solidFill>
              </a:rPr>
              <a:t> – en…</a:t>
            </a:r>
            <a:r>
              <a:rPr lang="nl-NL" sz="2200" b="0" dirty="0" smtClean="0">
                <a:solidFill>
                  <a:srgbClr val="4D4D4F"/>
                </a:solidFill>
              </a:rPr>
              <a:t/>
            </a:r>
            <a:br>
              <a:rPr lang="nl-NL" sz="2200" b="0" dirty="0" smtClean="0">
                <a:solidFill>
                  <a:srgbClr val="4D4D4F"/>
                </a:solidFill>
              </a:rPr>
            </a:br>
            <a:endParaRPr lang="nl-NL" sz="2200" dirty="0">
              <a:solidFill>
                <a:srgbClr val="4D4D4F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3995056" y="3964900"/>
            <a:ext cx="21444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200" b="1" dirty="0" smtClean="0">
                <a:solidFill>
                  <a:srgbClr val="62BB46"/>
                </a:solidFill>
                <a:latin typeface="Arial" pitchFamily="34" charset="0"/>
                <a:cs typeface="Arial" pitchFamily="34" charset="0"/>
              </a:rPr>
              <a:t>Zevenblad</a:t>
            </a:r>
          </a:p>
          <a:p>
            <a:r>
              <a:rPr lang="nl-NL" sz="2000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verse blaadjes kun je bereiden als spinazie, in stamp, hartige taart, en ook in salade, pesto en soep gebruiken</a:t>
            </a:r>
            <a:endParaRPr lang="nl-N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3995056" y="1812752"/>
            <a:ext cx="24166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000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voedsel voor veel </a:t>
            </a:r>
            <a:r>
              <a:rPr lang="nl-BE" sz="2000" b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vlinders</a:t>
            </a:r>
            <a:r>
              <a:rPr lang="nl-BE" sz="2000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 (rupsen) zoals de atalanta, dagpauwoog,  distelvlinder, </a:t>
            </a:r>
            <a:r>
              <a:rPr lang="nl-BE" sz="1700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kleine</a:t>
            </a:r>
            <a:r>
              <a:rPr lang="nl-BE" sz="2000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 vos en landkaartje</a:t>
            </a:r>
            <a:r>
              <a:rPr lang="nl-BE" sz="20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nl-BE" sz="2000" dirty="0" smtClean="0">
                <a:latin typeface="Arial" pitchFamily="34" charset="0"/>
                <a:cs typeface="Arial" pitchFamily="34" charset="0"/>
              </a:rPr>
            </a:br>
            <a:endParaRPr lang="nl-NL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Tijdelijke aanduiding voor inhoud 12" descr="onkruid bestaat niet  - Liesbeth Dirkse voor gemeentepagin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11686" y="1812752"/>
            <a:ext cx="5780314" cy="3829964"/>
          </a:xfrm>
        </p:spPr>
      </p:pic>
      <p:pic>
        <p:nvPicPr>
          <p:cNvPr id="14" name="Tijdelijke aanduiding voor inhoud 13" descr="1 brandnetel c40v- WH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84268" y="1752250"/>
            <a:ext cx="3060418" cy="2040278"/>
          </a:xfrm>
        </p:spPr>
      </p:pic>
      <p:pic>
        <p:nvPicPr>
          <p:cNvPr id="11" name="Afbeelding 10" descr="1 zevenblad 20230813 v71c50 PP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268" y="4401817"/>
            <a:ext cx="3060418" cy="2054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5440" y="356400"/>
            <a:ext cx="11393694" cy="635189"/>
          </a:xfrm>
        </p:spPr>
        <p:txBody>
          <a:bodyPr>
            <a:normAutofit fontScale="90000"/>
          </a:bodyPr>
          <a:lstStyle/>
          <a:p>
            <a:pPr algn="ctr"/>
            <a:r>
              <a:rPr lang="nl-NL" sz="2800" dirty="0" smtClean="0">
                <a:solidFill>
                  <a:srgbClr val="4D4D4F"/>
                </a:solidFill>
              </a:rPr>
              <a:t>maart 2023: vanwege wateroverlast worden poelen gegraven </a:t>
            </a:r>
            <a:r>
              <a:rPr lang="nl-NL" sz="2800" b="0" dirty="0" smtClean="0">
                <a:solidFill>
                  <a:srgbClr val="4D4D4F"/>
                </a:solidFill>
              </a:rPr>
              <a:t/>
            </a:r>
            <a:br>
              <a:rPr lang="nl-NL" sz="2800" b="0" dirty="0" smtClean="0">
                <a:solidFill>
                  <a:srgbClr val="4D4D4F"/>
                </a:solidFill>
              </a:rPr>
            </a:br>
            <a:r>
              <a:rPr lang="nl-NL" sz="2800" b="0" dirty="0" smtClean="0">
                <a:solidFill>
                  <a:srgbClr val="4D4D4F"/>
                </a:solidFill>
              </a:rPr>
              <a:t>                         Onder de nieuwe aanplant is ook </a:t>
            </a:r>
            <a:r>
              <a:rPr lang="nl-NL" sz="2800" dirty="0" smtClean="0">
                <a:solidFill>
                  <a:srgbClr val="62BB46"/>
                </a:solidFill>
              </a:rPr>
              <a:t>Gelderse roos</a:t>
            </a:r>
            <a:endParaRPr lang="nl-NL" sz="2800" b="0" dirty="0"/>
          </a:p>
        </p:txBody>
      </p:sp>
      <p:pic>
        <p:nvPicPr>
          <p:cNvPr id="5" name="Tijdelijke aanduiding voor inhoud 4" descr="werken feb2023 c35v65 - Plonie de Ba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5440" y="1385718"/>
            <a:ext cx="7844266" cy="5119841"/>
          </a:xfrm>
        </p:spPr>
      </p:pic>
      <p:pic>
        <p:nvPicPr>
          <p:cNvPr id="7" name="Afbeelding 6" descr="haas - Liesbeth Dirk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318824">
            <a:off x="7337998" y="4303256"/>
            <a:ext cx="1332495" cy="1856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Afbeelding 8" descr="Gelderse roos bessen uitsnee -  L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45874" y="3549333"/>
            <a:ext cx="3293260" cy="2539802"/>
          </a:xfrm>
          <a:prstGeom prst="rect">
            <a:avLst/>
          </a:prstGeom>
        </p:spPr>
      </p:pic>
      <p:pic>
        <p:nvPicPr>
          <p:cNvPr id="11" name="Afbeelding 10" descr="Gelderse roos - FvdB 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45874" y="1471091"/>
            <a:ext cx="3293260" cy="2421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ndertitel 5">
            <a:extLst>
              <a:ext uri="{FF2B5EF4-FFF2-40B4-BE49-F238E27FC236}">
                <a16:creationId xmlns="" xmlns:a16="http://schemas.microsoft.com/office/drawing/2014/main" id="{7C7DBD0C-C1FE-1746-90CA-6C9030CE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22" y="356400"/>
            <a:ext cx="10850094" cy="635189"/>
          </a:xfrm>
        </p:spPr>
        <p:txBody>
          <a:bodyPr wrap="none" anchor="t">
            <a:normAutofit fontScale="90000"/>
          </a:bodyPr>
          <a:lstStyle/>
          <a:p>
            <a:pPr algn="ctr"/>
            <a:r>
              <a:rPr lang="nl-NL" sz="3600" dirty="0" smtClean="0">
                <a:solidFill>
                  <a:srgbClr val="4D4D4F"/>
                </a:solidFill>
              </a:rPr>
              <a:t>Initiatief van Stichting Landgoed Kasteel en IVN Geldrop</a:t>
            </a:r>
            <a:r>
              <a:rPr lang="nl-NL" sz="3600" dirty="0" smtClean="0"/>
              <a:t/>
            </a:r>
            <a:br>
              <a:rPr lang="nl-NL" sz="3600" dirty="0" smtClean="0"/>
            </a:br>
            <a:endParaRPr lang="nl-NL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="" xmlns:a16="http://schemas.microsoft.com/office/drawing/2014/main" id="{09398091-9386-A867-74A5-4EB28072D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65770" y="2121409"/>
            <a:ext cx="2602557" cy="2843784"/>
          </a:xfrm>
        </p:spPr>
        <p:txBody>
          <a:bodyPr>
            <a:noAutofit/>
          </a:bodyPr>
          <a:lstStyle/>
          <a:p>
            <a:endParaRPr lang="en-US" sz="2200" dirty="0" smtClean="0"/>
          </a:p>
          <a:p>
            <a:endParaRPr lang="nl-NL" sz="2200" dirty="0" smtClean="0"/>
          </a:p>
          <a:p>
            <a:pPr marL="0" indent="0">
              <a:buNone/>
            </a:pPr>
            <a:endParaRPr lang="nl-NL" sz="2200" dirty="0" smtClean="0"/>
          </a:p>
        </p:txBody>
      </p:sp>
      <p:pic>
        <p:nvPicPr>
          <p:cNvPr id="9" name="Tijdelijke aanduiding voor afbeelding 4" descr="Afbeelding met tekst, boom, gras, buiten&#10;&#10;Automatisch gegenereerde beschrijving">
            <a:extLst>
              <a:ext uri="{FF2B5EF4-FFF2-40B4-BE49-F238E27FC236}">
                <a16:creationId xmlns="" xmlns:a16="http://schemas.microsoft.com/office/drawing/2014/main" id="{EC628DBB-E0B5-636B-A2DF-BFEB7FFC5F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340" b="24340"/>
          <a:stretch>
            <a:fillRect/>
          </a:stretch>
        </p:blipFill>
        <p:spPr>
          <a:xfrm>
            <a:off x="519112" y="1490997"/>
            <a:ext cx="11249215" cy="4329823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707922" y="859971"/>
            <a:ext cx="10850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Start begin 2021</a:t>
            </a:r>
          </a:p>
        </p:txBody>
      </p:sp>
    </p:spTree>
    <p:extLst>
      <p:ext uri="{BB962C8B-B14F-4D97-AF65-F5344CB8AC3E}">
        <p14:creationId xmlns="" xmlns:p14="http://schemas.microsoft.com/office/powerpoint/2010/main" val="362998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9600" y="356400"/>
            <a:ext cx="11042480" cy="883120"/>
          </a:xfrm>
        </p:spPr>
        <p:txBody>
          <a:bodyPr>
            <a:normAutofit/>
          </a:bodyPr>
          <a:lstStyle/>
          <a:p>
            <a:pPr algn="ctr"/>
            <a:r>
              <a:rPr lang="nl-NL" sz="2500" dirty="0" smtClean="0">
                <a:solidFill>
                  <a:srgbClr val="4D4D4F"/>
                </a:solidFill>
              </a:rPr>
              <a:t>We brengen </a:t>
            </a:r>
            <a:r>
              <a:rPr lang="nl-NL" sz="2500" dirty="0" smtClean="0">
                <a:solidFill>
                  <a:srgbClr val="62BB46"/>
                </a:solidFill>
              </a:rPr>
              <a:t>mycelium</a:t>
            </a:r>
            <a:r>
              <a:rPr lang="nl-NL" sz="2500" dirty="0" smtClean="0"/>
              <a:t> </a:t>
            </a:r>
            <a:r>
              <a:rPr lang="nl-NL" sz="2500" dirty="0" smtClean="0">
                <a:solidFill>
                  <a:srgbClr val="4D4D4F"/>
                </a:solidFill>
              </a:rPr>
              <a:t>aan op stammen om straks </a:t>
            </a:r>
            <a:r>
              <a:rPr lang="nl-NL" sz="2500" dirty="0" smtClean="0">
                <a:solidFill>
                  <a:srgbClr val="FF6600"/>
                </a:solidFill>
              </a:rPr>
              <a:t>oesterzwammen</a:t>
            </a:r>
            <a:r>
              <a:rPr lang="nl-NL" sz="2500" dirty="0" smtClean="0"/>
              <a:t> </a:t>
            </a:r>
            <a:br>
              <a:rPr lang="nl-NL" sz="2500" dirty="0" smtClean="0"/>
            </a:br>
            <a:r>
              <a:rPr lang="nl-NL" sz="2500" dirty="0" smtClean="0">
                <a:solidFill>
                  <a:srgbClr val="4D4D4F"/>
                </a:solidFill>
              </a:rPr>
              <a:t>te oogsten.</a:t>
            </a:r>
            <a:r>
              <a:rPr lang="nl-NL" sz="2500" b="0" dirty="0" smtClean="0">
                <a:solidFill>
                  <a:srgbClr val="4D4D4F"/>
                </a:solidFill>
              </a:rPr>
              <a:t> </a:t>
            </a:r>
            <a:r>
              <a:rPr lang="nl-NL" sz="2500" b="0" dirty="0" smtClean="0">
                <a:solidFill>
                  <a:srgbClr val="62BB46"/>
                </a:solidFill>
              </a:rPr>
              <a:t>Uit dit schimmelnetwerk groeien de zwammen</a:t>
            </a:r>
            <a:endParaRPr lang="nl-NL" sz="2500" b="0" dirty="0">
              <a:solidFill>
                <a:srgbClr val="62BB46"/>
              </a:solidFill>
            </a:endParaRPr>
          </a:p>
        </p:txBody>
      </p:sp>
      <p:pic>
        <p:nvPicPr>
          <p:cNvPr id="5" name="Tijdelijke aanduiding voor inhoud 4" descr="NLdoet 2023-3 mycelium aanbreng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9600" y="1537653"/>
            <a:ext cx="5134131" cy="4567237"/>
          </a:xfrm>
        </p:spPr>
      </p:pic>
      <p:sp>
        <p:nvSpPr>
          <p:cNvPr id="6" name="Tekstvak 5"/>
          <p:cNvSpPr txBox="1"/>
          <p:nvPr/>
        </p:nvSpPr>
        <p:spPr>
          <a:xfrm>
            <a:off x="367200" y="6155174"/>
            <a:ext cx="5286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NL" sz="1400" i="1" dirty="0" err="1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Nldoet</a:t>
            </a:r>
            <a:r>
              <a:rPr lang="nl-NL" sz="1400" i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 maart 2023</a:t>
            </a:r>
            <a:endParaRPr lang="nl-NL" sz="1400" i="1" dirty="0">
              <a:solidFill>
                <a:srgbClr val="4D4D4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Afbeelding 6" descr="oesterzwammen - Liesbeth PP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0981" y="1537653"/>
            <a:ext cx="4826026" cy="2708276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6570981" y="4480560"/>
            <a:ext cx="4826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1600" i="1" dirty="0" smtClean="0">
                <a:solidFill>
                  <a:srgbClr val="62BB46"/>
                </a:solidFill>
                <a:latin typeface="Arial" pitchFamily="34" charset="0"/>
                <a:cs typeface="Arial" pitchFamily="34" charset="0"/>
              </a:rPr>
              <a:t>Het is altijd opletten geblazen. Paddenstoelen kunnen veel op elkaar lijken en terwijl de ene eetbaar is kan de andere dodelijk giftig zijn</a:t>
            </a:r>
            <a:endParaRPr lang="nl-NL" sz="1600" i="1" dirty="0">
              <a:solidFill>
                <a:srgbClr val="62BB4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2023 0817_102125 Carin v - LD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77" b="77"/>
          <a:stretch>
            <a:fillRect/>
          </a:stretch>
        </p:blipFill>
        <p:spPr/>
      </p:pic>
      <p:sp>
        <p:nvSpPr>
          <p:cNvPr id="10" name="Rechthoek 9"/>
          <p:cNvSpPr/>
          <p:nvPr/>
        </p:nvSpPr>
        <p:spPr>
          <a:xfrm>
            <a:off x="3533775" y="0"/>
            <a:ext cx="3581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 smtClean="0">
                <a:solidFill>
                  <a:srgbClr val="62BB46"/>
                </a:solidFill>
                <a:latin typeface="Arial" pitchFamily="34" charset="0"/>
                <a:cs typeface="Arial" pitchFamily="34" charset="0"/>
              </a:rPr>
              <a:t>augustus 2023 </a:t>
            </a:r>
          </a:p>
          <a:p>
            <a:pPr algn="ctr"/>
            <a:r>
              <a:rPr lang="nl-NL" dirty="0" smtClean="0">
                <a:solidFill>
                  <a:srgbClr val="62BB46"/>
                </a:solidFill>
                <a:latin typeface="Arial" pitchFamily="34" charset="0"/>
                <a:cs typeface="Arial" pitchFamily="34" charset="0"/>
              </a:rPr>
              <a:t>coördinator Carin </a:t>
            </a:r>
            <a:r>
              <a:rPr lang="nl-NL" dirty="0" err="1" smtClean="0">
                <a:solidFill>
                  <a:srgbClr val="62BB46"/>
                </a:solidFill>
                <a:latin typeface="Arial" pitchFamily="34" charset="0"/>
                <a:cs typeface="Arial" pitchFamily="34" charset="0"/>
              </a:rPr>
              <a:t>Zweerink</a:t>
            </a:r>
            <a:endParaRPr lang="nl-NL" dirty="0" smtClean="0">
              <a:solidFill>
                <a:srgbClr val="62BB4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nl-NL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carinzweerink</a:t>
            </a:r>
            <a:r>
              <a:rPr lang="nl-N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nl-NL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gmail.com</a:t>
            </a:r>
            <a:endParaRPr lang="nl-NL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13" descr="1 appels pixabay vc40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l="19902" r="19902"/>
          <a:stretch>
            <a:fillRect/>
          </a:stretch>
        </p:blipFill>
        <p:spPr>
          <a:xfrm>
            <a:off x="4226091" y="1391535"/>
            <a:ext cx="3950501" cy="3950501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8516" y="357697"/>
            <a:ext cx="6530225" cy="635189"/>
          </a:xfrm>
        </p:spPr>
        <p:txBody>
          <a:bodyPr>
            <a:normAutofit/>
          </a:bodyPr>
          <a:lstStyle/>
          <a:p>
            <a:r>
              <a:rPr lang="nl-NL" sz="3000" dirty="0" smtClean="0">
                <a:solidFill>
                  <a:srgbClr val="4D4D4F"/>
                </a:solidFill>
              </a:rPr>
              <a:t>Proeven mag, </a:t>
            </a:r>
            <a:r>
              <a:rPr lang="nl-NL" sz="3000" b="0" dirty="0" smtClean="0">
                <a:solidFill>
                  <a:srgbClr val="4D4D4F"/>
                </a:solidFill>
              </a:rPr>
              <a:t>bescheiden…</a:t>
            </a:r>
            <a:endParaRPr lang="nl-NL" sz="3000" b="0" dirty="0">
              <a:solidFill>
                <a:srgbClr val="4D4D4F"/>
              </a:solidFill>
            </a:endParaRPr>
          </a:p>
        </p:txBody>
      </p:sp>
      <p:pic>
        <p:nvPicPr>
          <p:cNvPr id="18" name="Tijdelijke aanduiding voor afbeelding 17" descr="zaad kastanje - Wim Hendrikx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 l="16724" r="16724"/>
          <a:stretch>
            <a:fillRect/>
          </a:stretch>
        </p:blipFill>
        <p:spPr>
          <a:xfrm>
            <a:off x="673027" y="978476"/>
            <a:ext cx="2214880" cy="2214878"/>
          </a:xfrm>
        </p:spPr>
      </p:pic>
      <p:pic>
        <p:nvPicPr>
          <p:cNvPr id="15" name="Tijdelijke aanduiding voor afbeelding 14" descr="pruimen - foto Willem Franck.jpg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/>
          <a:srcRect l="14353" r="14353"/>
          <a:stretch>
            <a:fillRect/>
          </a:stretch>
        </p:blipFill>
        <p:spPr>
          <a:xfrm>
            <a:off x="3108072" y="1577166"/>
            <a:ext cx="2218426" cy="2218426"/>
          </a:xfrm>
        </p:spPr>
      </p:pic>
      <p:pic>
        <p:nvPicPr>
          <p:cNvPr id="11" name="Tijdelijke aanduiding voor inhoud 31" descr="wortelman 215 kleur uitsnede - Liesbeth Dirk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156" y="3366786"/>
            <a:ext cx="1610217" cy="2650526"/>
          </a:xfrm>
          <a:prstGeom prst="rect">
            <a:avLst/>
          </a:prstGeom>
        </p:spPr>
      </p:pic>
      <p:pic>
        <p:nvPicPr>
          <p:cNvPr id="13" name="Tijdelijke aanduiding voor afbeelding 12" descr="rozenbottels - Rini Kerstens.jpg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/>
          <a:srcRect l="16667" r="16667"/>
          <a:stretch>
            <a:fillRect/>
          </a:stretch>
        </p:blipFill>
        <p:spPr>
          <a:xfrm rot="570617">
            <a:off x="9852871" y="392359"/>
            <a:ext cx="1981389" cy="1981389"/>
          </a:xfrm>
        </p:spPr>
      </p:pic>
      <p:pic>
        <p:nvPicPr>
          <p:cNvPr id="20" name="Tijdelijke aanduiding voor afbeelding 11" descr="1 hazelnoot uitsnede c40.jpg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/>
          <a:srcRect l="8574" r="8574"/>
          <a:stretch>
            <a:fillRect/>
          </a:stretch>
        </p:blipFill>
        <p:spPr>
          <a:xfrm>
            <a:off x="8595327" y="2686379"/>
            <a:ext cx="3017812" cy="3017812"/>
          </a:xfrm>
        </p:spPr>
      </p:pic>
      <p:pic>
        <p:nvPicPr>
          <p:cNvPr id="17" name="Tijdelijke aanduiding voor afbeelding 16" descr="1 walnoten _612 uitsnede c40v PPP.jpg"/>
          <p:cNvPicPr>
            <a:picLocks noGrp="1" noChangeAspect="1"/>
          </p:cNvPicPr>
          <p:nvPr>
            <p:ph type="pic" sz="quarter" idx="16"/>
          </p:nvPr>
        </p:nvPicPr>
        <p:blipFill>
          <a:blip r:embed="rId8" cstate="print"/>
          <a:srcRect l="13017" r="13017"/>
          <a:stretch>
            <a:fillRect/>
          </a:stretch>
        </p:blipFill>
        <p:spPr>
          <a:xfrm>
            <a:off x="2430707" y="4413961"/>
            <a:ext cx="1672628" cy="1672628"/>
          </a:xfrm>
        </p:spPr>
      </p:pic>
      <p:pic>
        <p:nvPicPr>
          <p:cNvPr id="16" name="Tijdelijke aanduiding voor afbeelding 15" descr="1 kruidentuin zintuigentuin uitsnede - LD.jpg"/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/>
          <a:srcRect l="18589" r="18589"/>
          <a:stretch>
            <a:fillRect/>
          </a:stretch>
        </p:blipFill>
        <p:spPr>
          <a:xfrm>
            <a:off x="7059009" y="742949"/>
            <a:ext cx="2254363" cy="2254363"/>
          </a:xfrm>
        </p:spPr>
      </p:pic>
      <p:pic>
        <p:nvPicPr>
          <p:cNvPr id="21" name="Tijdelijke aanduiding voor afbeelding 20" descr="1 vlierbessen aug2023 uitsnede c50v60 - Liesbeth Dirkse.jpg"/>
          <p:cNvPicPr>
            <a:picLocks noGrp="1" noChangeAspect="1"/>
          </p:cNvPicPr>
          <p:nvPr>
            <p:ph type="pic" sz="quarter" idx="17"/>
          </p:nvPr>
        </p:nvPicPr>
        <p:blipFill>
          <a:blip r:embed="rId10" cstate="print"/>
          <a:srcRect l="14356" r="14356"/>
          <a:stretch>
            <a:fillRect/>
          </a:stretch>
        </p:blipFill>
        <p:spPr>
          <a:xfrm>
            <a:off x="6301323" y="4388074"/>
            <a:ext cx="2161957" cy="21619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201" y="356400"/>
            <a:ext cx="11097199" cy="635189"/>
          </a:xfrm>
        </p:spPr>
        <p:txBody>
          <a:bodyPr>
            <a:normAutofit/>
          </a:bodyPr>
          <a:lstStyle/>
          <a:p>
            <a:r>
              <a:rPr lang="nl-NL" sz="3200" b="0" dirty="0" smtClean="0"/>
              <a:t>  </a:t>
            </a:r>
            <a:r>
              <a:rPr lang="nl-NL" sz="3000" b="0" dirty="0" smtClean="0">
                <a:solidFill>
                  <a:srgbClr val="4D4D4F"/>
                </a:solidFill>
              </a:rPr>
              <a:t>en voorzichtig, want…        </a:t>
            </a:r>
            <a:r>
              <a:rPr lang="nl-NL" sz="3200" dirty="0" smtClean="0">
                <a:solidFill>
                  <a:srgbClr val="62BB46"/>
                </a:solidFill>
              </a:rPr>
              <a:t>niet alles is eetbaar!</a:t>
            </a:r>
            <a:endParaRPr lang="nl-NL" sz="3200" dirty="0">
              <a:solidFill>
                <a:srgbClr val="62BB46"/>
              </a:solidFill>
            </a:endParaRPr>
          </a:p>
        </p:txBody>
      </p:sp>
      <p:pic>
        <p:nvPicPr>
          <p:cNvPr id="9" name="Tijdelijke aanduiding voor inhoud 8" descr="giftig knolamaniet c6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00559" y="1222881"/>
            <a:ext cx="4221826" cy="4953165"/>
          </a:xfrm>
        </p:spPr>
      </p:pic>
      <p:pic>
        <p:nvPicPr>
          <p:cNvPr id="6" name="Tijdelijke aanduiding voor inhoud 5" descr="1 eetbaar plantsoen PPP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42796" y="1222881"/>
            <a:ext cx="3967171" cy="49057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406400" y="318105"/>
            <a:ext cx="11104880" cy="400110"/>
          </a:xfrm>
          <a:prstGeom prst="rect">
            <a:avLst/>
          </a:prstGeom>
          <a:solidFill>
            <a:srgbClr val="CDDF95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Wil je misschien </a:t>
            </a:r>
            <a:r>
              <a:rPr lang="nl-NL" sz="2000" b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meehelpen</a:t>
            </a:r>
            <a:r>
              <a:rPr lang="nl-NL" sz="2000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 nu en dan? Graag! Stuur een mailtje naar </a:t>
            </a:r>
            <a:r>
              <a:rPr lang="nl-NL" sz="2000" b="1" dirty="0" err="1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ivngeldrop</a:t>
            </a:r>
            <a:r>
              <a:rPr lang="nl-NL" sz="2000" b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nl-NL" sz="2000" b="1" dirty="0" err="1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gmail.com</a:t>
            </a:r>
            <a:endParaRPr lang="nl-NL" sz="2000" b="1" dirty="0">
              <a:solidFill>
                <a:srgbClr val="4D4D4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Tijdelijke aanduiding voor afbeelding 6" descr="2023-0817_102536 c80v50 kleur warmer- Liesbeth PPP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69" b="69"/>
          <a:stretch>
            <a:fillRect/>
          </a:stretch>
        </p:blipFill>
        <p:spPr/>
      </p:pic>
      <p:sp>
        <p:nvSpPr>
          <p:cNvPr id="8" name="Tekstvak 7"/>
          <p:cNvSpPr txBox="1"/>
          <p:nvPr/>
        </p:nvSpPr>
        <p:spPr>
          <a:xfrm>
            <a:off x="558800" y="270450"/>
            <a:ext cx="11104880" cy="400110"/>
          </a:xfrm>
          <a:prstGeom prst="rect">
            <a:avLst/>
          </a:prstGeom>
          <a:solidFill>
            <a:srgbClr val="CDDF95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Wil je misschien </a:t>
            </a:r>
            <a:r>
              <a:rPr lang="nl-NL" sz="2000" b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meehelpen</a:t>
            </a:r>
            <a:r>
              <a:rPr lang="nl-NL" sz="2000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 nu en dan? Graag! Stuur een mailtje naar </a:t>
            </a:r>
            <a:r>
              <a:rPr lang="nl-NL" sz="2000" b="1" dirty="0" err="1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ivngeldrop</a:t>
            </a:r>
            <a:r>
              <a:rPr lang="nl-NL" sz="2000" b="1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nl-NL" sz="2000" b="1" dirty="0" err="1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gmail.com</a:t>
            </a:r>
            <a:endParaRPr lang="nl-NL" sz="2000" b="1" dirty="0">
              <a:solidFill>
                <a:srgbClr val="4D4D4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71450" y="6391275"/>
            <a:ext cx="7418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Met dank aan </a:t>
            </a:r>
            <a:r>
              <a:rPr lang="nl-NL" sz="1000" dirty="0" err="1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Pixabay</a:t>
            </a:r>
            <a:r>
              <a:rPr lang="nl-NL" sz="1000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 voor gratis gebruik van de volgende foto’s: kersen </a:t>
            </a:r>
            <a:r>
              <a:rPr lang="nl-NL" sz="1000" dirty="0" err="1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slide</a:t>
            </a:r>
            <a:r>
              <a:rPr lang="nl-NL" sz="1000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 18; appels </a:t>
            </a:r>
            <a:r>
              <a:rPr lang="nl-NL" sz="1000" dirty="0" err="1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slide</a:t>
            </a:r>
            <a:r>
              <a:rPr lang="nl-NL" sz="1000" dirty="0" smtClean="0">
                <a:solidFill>
                  <a:srgbClr val="4D4D4F"/>
                </a:solidFill>
                <a:latin typeface="Arial" pitchFamily="34" charset="0"/>
                <a:cs typeface="Arial" pitchFamily="34" charset="0"/>
              </a:rPr>
              <a:t> 23</a:t>
            </a:r>
            <a:endParaRPr lang="nl-NL" sz="1000" dirty="0">
              <a:solidFill>
                <a:srgbClr val="4D4D4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198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Voedselbos 2022-8 P bij bord uitsnede - Liesbeth Dirkse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552965" y="0"/>
            <a:ext cx="11086070" cy="6848986"/>
          </a:xfrm>
        </p:spPr>
      </p:pic>
    </p:spTree>
    <p:extLst>
      <p:ext uri="{BB962C8B-B14F-4D97-AF65-F5344CB8AC3E}">
        <p14:creationId xmlns="" xmlns:p14="http://schemas.microsoft.com/office/powerpoint/2010/main" val="83951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="" xmlns:a16="http://schemas.microsoft.com/office/drawing/2014/main" id="{0D253394-0611-0AB5-9DD3-99B9BE900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475488"/>
            <a:ext cx="10613136" cy="516101"/>
          </a:xfrm>
        </p:spPr>
        <p:txBody>
          <a:bodyPr>
            <a:noAutofit/>
          </a:bodyPr>
          <a:lstStyle/>
          <a:p>
            <a:pPr algn="ctr"/>
            <a:r>
              <a:rPr lang="nl-NL" sz="3200" dirty="0" smtClean="0">
                <a:solidFill>
                  <a:srgbClr val="4D4D4F"/>
                </a:solidFill>
                <a:ea typeface="+mj-ea"/>
                <a:cs typeface="+mj-cs"/>
              </a:rPr>
              <a:t>Waarom willen we hier ee</a:t>
            </a:r>
            <a:r>
              <a:rPr lang="nl-NL" sz="3200" dirty="0" smtClean="0">
                <a:solidFill>
                  <a:srgbClr val="4D4D4F"/>
                </a:solidFill>
                <a:cs typeface="+mj-cs"/>
              </a:rPr>
              <a:t>n voedselbos?</a:t>
            </a:r>
            <a:r>
              <a:rPr lang="nl-NL" sz="3200" dirty="0" smtClean="0">
                <a:ea typeface="+mj-ea"/>
                <a:cs typeface="+mj-cs"/>
              </a:rPr>
              <a:t/>
            </a:r>
            <a:br>
              <a:rPr lang="nl-NL" sz="3200" dirty="0" smtClean="0">
                <a:ea typeface="+mj-ea"/>
                <a:cs typeface="+mj-cs"/>
              </a:rPr>
            </a:br>
            <a:endParaRPr lang="nl-NL" sz="320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="" xmlns:a16="http://schemas.microsoft.com/office/drawing/2014/main" id="{56C163D0-2F5A-5250-40B5-437D3EC92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3280" y="1631886"/>
            <a:ext cx="4897120" cy="435133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nl-NL" sz="2400" b="1" dirty="0" smtClean="0">
                <a:solidFill>
                  <a:srgbClr val="4D4D4F"/>
                </a:solidFill>
              </a:rPr>
              <a:t>Toename biodiversiteit</a:t>
            </a:r>
          </a:p>
          <a:p>
            <a:pPr>
              <a:lnSpc>
                <a:spcPct val="150000"/>
              </a:lnSpc>
              <a:buNone/>
            </a:pPr>
            <a:r>
              <a:rPr lang="nl-NL" sz="2400" dirty="0" smtClean="0"/>
              <a:t> </a:t>
            </a:r>
          </a:p>
          <a:p>
            <a:pPr lvl="0"/>
            <a:r>
              <a:rPr lang="nl-NL" sz="2400" b="1" dirty="0" smtClean="0">
                <a:solidFill>
                  <a:srgbClr val="4D4D4F"/>
                </a:solidFill>
              </a:rPr>
              <a:t>Natuureducatie</a:t>
            </a:r>
            <a:r>
              <a:rPr lang="nl-NL" sz="2400" dirty="0" smtClean="0">
                <a:solidFill>
                  <a:srgbClr val="4D4D4F"/>
                </a:solidFill>
              </a:rPr>
              <a:t> </a:t>
            </a:r>
          </a:p>
          <a:p>
            <a:pPr>
              <a:buNone/>
            </a:pPr>
            <a:r>
              <a:rPr lang="nl-NL" sz="2400" dirty="0" smtClean="0"/>
              <a:t>   </a:t>
            </a:r>
            <a:r>
              <a:rPr lang="nl-NL" sz="2200" dirty="0" smtClean="0">
                <a:solidFill>
                  <a:srgbClr val="4D4D4F"/>
                </a:solidFill>
              </a:rPr>
              <a:t>buitenlessen voor scholieren over groeiwijze en gebruik van vruchten, zaden en kruiden door mens en dier</a:t>
            </a:r>
          </a:p>
          <a:p>
            <a:pPr>
              <a:lnSpc>
                <a:spcPct val="150000"/>
              </a:lnSpc>
              <a:buNone/>
            </a:pPr>
            <a:r>
              <a:rPr lang="nl-NL" sz="2400" dirty="0" smtClean="0"/>
              <a:t> </a:t>
            </a:r>
          </a:p>
          <a:p>
            <a:pPr lvl="0"/>
            <a:r>
              <a:rPr lang="nl-NL" sz="2400" b="1" dirty="0" smtClean="0">
                <a:solidFill>
                  <a:srgbClr val="4D4D4F"/>
                </a:solidFill>
              </a:rPr>
              <a:t>Rondleidingen en excursies</a:t>
            </a:r>
          </a:p>
          <a:p>
            <a:pPr>
              <a:lnSpc>
                <a:spcPct val="160000"/>
              </a:lnSpc>
              <a:buNone/>
            </a:pPr>
            <a:r>
              <a:rPr lang="nl-NL" sz="2400" dirty="0" smtClean="0"/>
              <a:t> </a:t>
            </a:r>
          </a:p>
          <a:p>
            <a:pPr lvl="0"/>
            <a:r>
              <a:rPr lang="nl-NL" sz="2400" b="1" dirty="0" smtClean="0">
                <a:solidFill>
                  <a:srgbClr val="4D4D4F"/>
                </a:solidFill>
              </a:rPr>
              <a:t>Meer beleving </a:t>
            </a:r>
            <a:r>
              <a:rPr lang="nl-NL" sz="2400" dirty="0" smtClean="0"/>
              <a:t>voor bezoekers van het landgoed</a:t>
            </a:r>
            <a:endParaRPr lang="nl-NL" sz="1700" dirty="0" smtClean="0"/>
          </a:p>
          <a:p>
            <a:pPr>
              <a:buNone/>
            </a:pPr>
            <a:r>
              <a:rPr lang="nl-NL" sz="2400" dirty="0" smtClean="0"/>
              <a:t> </a:t>
            </a:r>
          </a:p>
          <a:p>
            <a:pPr marL="342900" indent="-342900">
              <a:lnSpc>
                <a:spcPct val="100000"/>
              </a:lnSpc>
              <a:buClr>
                <a:srgbClr val="995D4D"/>
              </a:buClr>
              <a:buNone/>
            </a:pPr>
            <a:endParaRPr lang="nl-NL" sz="2400" dirty="0" smtClean="0"/>
          </a:p>
          <a:p>
            <a:endParaRPr lang="en-US" dirty="0"/>
          </a:p>
        </p:txBody>
      </p:sp>
      <p:pic>
        <p:nvPicPr>
          <p:cNvPr id="11" name="Tijdelijke aanduiding voor inhoud 10" descr="plant poten - foto Plonie zover ik weet c45 uitsned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9700" y="1508061"/>
            <a:ext cx="3919760" cy="42030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894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8516" y="357697"/>
            <a:ext cx="3695763" cy="635189"/>
          </a:xfrm>
        </p:spPr>
        <p:txBody>
          <a:bodyPr>
            <a:normAutofit/>
          </a:bodyPr>
          <a:lstStyle/>
          <a:p>
            <a:r>
              <a:rPr lang="nl-NL" sz="3000" i="1" dirty="0" smtClean="0">
                <a:solidFill>
                  <a:srgbClr val="A4CD39"/>
                </a:solidFill>
              </a:rPr>
              <a:t>Natuureducatie</a:t>
            </a:r>
            <a:endParaRPr lang="nl-NL" sz="3000" i="1" dirty="0">
              <a:solidFill>
                <a:srgbClr val="A4CD39"/>
              </a:solidFill>
            </a:endParaRPr>
          </a:p>
        </p:txBody>
      </p:sp>
      <p:pic>
        <p:nvPicPr>
          <p:cNvPr id="27" name="Tijdelijke aanduiding voor afbeelding 26" descr="appelbloesem - Margot Klaren.jpg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/>
          <a:srcRect l="16593" r="16593"/>
          <a:stretch>
            <a:fillRect/>
          </a:stretch>
        </p:blipFill>
        <p:spPr>
          <a:xfrm>
            <a:off x="4349365" y="182886"/>
            <a:ext cx="1620000" cy="1620000"/>
          </a:xfrm>
        </p:spPr>
      </p:pic>
      <p:pic>
        <p:nvPicPr>
          <p:cNvPr id="13" name="Tijdelijke aanduiding voor afbeelding 12" descr="Image14 uitsnede c55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/>
          <a:srcRect l="9641" r="9641"/>
          <a:stretch>
            <a:fillRect/>
          </a:stretch>
        </p:blipFill>
        <p:spPr>
          <a:xfrm>
            <a:off x="4349366" y="2021324"/>
            <a:ext cx="3974150" cy="3974150"/>
          </a:xfrm>
        </p:spPr>
      </p:pic>
      <p:pic>
        <p:nvPicPr>
          <p:cNvPr id="21" name="Tijdelijke aanduiding voor afbeelding 20" descr="Image16 c55v72.jpg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/>
          <a:srcRect t="16609" b="16609"/>
          <a:stretch>
            <a:fillRect/>
          </a:stretch>
        </p:blipFill>
        <p:spPr>
          <a:xfrm>
            <a:off x="8491589" y="722649"/>
            <a:ext cx="3363576" cy="3363576"/>
          </a:xfrm>
        </p:spPr>
      </p:pic>
      <p:pic>
        <p:nvPicPr>
          <p:cNvPr id="23" name="Tijdelijke aanduiding voor afbeelding 22" descr="Image17 uitsnede c55v85 PPP.jpg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/>
          <a:srcRect l="12892" r="12892"/>
          <a:stretch>
            <a:fillRect/>
          </a:stretch>
        </p:blipFill>
        <p:spPr>
          <a:xfrm>
            <a:off x="8491589" y="4281153"/>
            <a:ext cx="1952039" cy="1952039"/>
          </a:xfrm>
        </p:spPr>
      </p:pic>
      <p:pic>
        <p:nvPicPr>
          <p:cNvPr id="25" name="Tijdelijke aanduiding voor afbeelding 24" descr="Image19 uitsnede c55.jpg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/>
          <a:srcRect l="9941" r="9941"/>
          <a:stretch>
            <a:fillRect/>
          </a:stretch>
        </p:blipFill>
        <p:spPr>
          <a:xfrm>
            <a:off x="6839391" y="509324"/>
            <a:ext cx="1512000" cy="1512000"/>
          </a:xfrm>
        </p:spPr>
      </p:pic>
      <p:pic>
        <p:nvPicPr>
          <p:cNvPr id="28" name="Tijdelijke aanduiding voor afbeelding 27" descr="Image36 c55v72 PPP.jpg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/>
          <a:srcRect l="16609" r="16609"/>
          <a:stretch>
            <a:fillRect/>
          </a:stretch>
        </p:blipFill>
        <p:spPr>
          <a:xfrm flipH="1">
            <a:off x="1247600" y="992886"/>
            <a:ext cx="2816679" cy="2816679"/>
          </a:xfrm>
        </p:spPr>
      </p:pic>
      <p:pic>
        <p:nvPicPr>
          <p:cNvPr id="29" name="Tijdelijke aanduiding voor afbeelding 10" descr="Image37 c55v72 PPP.jpg"/>
          <p:cNvPicPr>
            <a:picLocks noGrp="1" noChangeAspect="1"/>
          </p:cNvPicPr>
          <p:nvPr>
            <p:ph type="pic" sz="quarter" idx="16"/>
          </p:nvPr>
        </p:nvPicPr>
        <p:blipFill>
          <a:blip r:embed="rId8" cstate="print"/>
          <a:srcRect l="16577" r="16577"/>
          <a:stretch>
            <a:fillRect/>
          </a:stretch>
        </p:blipFill>
        <p:spPr>
          <a:xfrm rot="21319772">
            <a:off x="2755576" y="4806585"/>
            <a:ext cx="1848213" cy="1848213"/>
          </a:xfrm>
        </p:spPr>
      </p:pic>
      <p:pic>
        <p:nvPicPr>
          <p:cNvPr id="32" name="Tijdelijke aanduiding voor afbeelding 31" descr="bruine kikker in kinderhanden.jpg"/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/>
          <a:srcRect l="16602" r="16602"/>
          <a:stretch>
            <a:fillRect/>
          </a:stretch>
        </p:blipFill>
        <p:spPr>
          <a:xfrm flipH="1">
            <a:off x="368516" y="3777047"/>
            <a:ext cx="2218426" cy="22184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7200" y="566057"/>
            <a:ext cx="11378486" cy="631372"/>
          </a:xfrm>
        </p:spPr>
        <p:txBody>
          <a:bodyPr>
            <a:noAutofit/>
          </a:bodyPr>
          <a:lstStyle/>
          <a:p>
            <a:pPr algn="ctr"/>
            <a:r>
              <a:rPr lang="nl-NL" sz="2400" b="0" dirty="0" smtClean="0">
                <a:solidFill>
                  <a:srgbClr val="A4CD39"/>
                </a:solidFill>
              </a:rPr>
              <a:t>“M</a:t>
            </a:r>
            <a:r>
              <a:rPr lang="nl-NL" sz="2400" b="0" dirty="0" smtClean="0">
                <a:solidFill>
                  <a:srgbClr val="A4CD39"/>
                </a:solidFill>
                <a:ea typeface="Cambria" panose="02040503050406030204" pitchFamily="18" charset="0"/>
              </a:rPr>
              <a:t>et zo’n voedselbosje gaan we heel Geldrop niet voeden” </a:t>
            </a:r>
            <a:r>
              <a:rPr lang="nl-NL" sz="2400" b="0" dirty="0" smtClean="0">
                <a:ea typeface="Cambria" panose="02040503050406030204" pitchFamily="18" charset="0"/>
              </a:rPr>
              <a:t/>
            </a:r>
            <a:br>
              <a:rPr lang="nl-NL" sz="2400" b="0" dirty="0" smtClean="0">
                <a:ea typeface="Cambria" panose="02040503050406030204" pitchFamily="18" charset="0"/>
              </a:rPr>
            </a:br>
            <a:r>
              <a:rPr lang="nl-NL" sz="2400" b="0" dirty="0" smtClean="0">
                <a:solidFill>
                  <a:srgbClr val="4D4D4F"/>
                </a:solidFill>
                <a:ea typeface="Cambria" panose="02040503050406030204" pitchFamily="18" charset="0"/>
              </a:rPr>
              <a:t>Naast voedselproductie heeft het vooral een educatieve en verbindende rol.</a:t>
            </a:r>
            <a:endParaRPr lang="nl-NL" sz="2400" dirty="0">
              <a:solidFill>
                <a:srgbClr val="4D4D4F"/>
              </a:solidFill>
            </a:endParaRPr>
          </a:p>
        </p:txBody>
      </p:sp>
      <p:pic>
        <p:nvPicPr>
          <p:cNvPr id="6" name="Tijdelijke aanduiding voor inhoud 5" descr="NL doet 2021 c45 - Liesbeth 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63679" y="1547813"/>
            <a:ext cx="8059830" cy="4567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4740" y="357697"/>
            <a:ext cx="10928135" cy="1013903"/>
          </a:xfrm>
        </p:spPr>
        <p:txBody>
          <a:bodyPr>
            <a:normAutofit/>
          </a:bodyPr>
          <a:lstStyle/>
          <a:p>
            <a:pPr algn="ctr"/>
            <a:r>
              <a:rPr lang="nl-NL" sz="2800" dirty="0" smtClean="0">
                <a:solidFill>
                  <a:srgbClr val="4D4D4F"/>
                </a:solidFill>
              </a:rPr>
              <a:t>Ons voedselbos ligt op een bijzondere locatie:</a:t>
            </a:r>
            <a:endParaRPr lang="nl-NL" sz="2800" dirty="0">
              <a:solidFill>
                <a:srgbClr val="4D4D4F"/>
              </a:solidFill>
            </a:endParaRPr>
          </a:p>
        </p:txBody>
      </p:sp>
      <p:pic>
        <p:nvPicPr>
          <p:cNvPr id="6" name="Tijdelijke aanduiding voor afbeelding 5" descr="Afbeelding met boom, bos, bebost&#10;&#10;Automatisch gegenereerde beschrijving">
            <a:extLst>
              <a:ext uri="{FF2B5EF4-FFF2-40B4-BE49-F238E27FC236}">
                <a16:creationId xmlns="" xmlns:a16="http://schemas.microsoft.com/office/drawing/2014/main" id="{9981BCBC-0719-E577-0C4C-FD054E7AA5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85" r="23085"/>
          <a:stretch>
            <a:fillRect/>
          </a:stretch>
        </p:blipFill>
        <p:spPr>
          <a:xfrm>
            <a:off x="858101" y="1894809"/>
            <a:ext cx="5241709" cy="4342479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6261101" y="3519830"/>
            <a:ext cx="376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i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Rechthoek 8"/>
          <p:cNvSpPr/>
          <p:nvPr/>
        </p:nvSpPr>
        <p:spPr>
          <a:xfrm>
            <a:off x="6390640" y="2688834"/>
            <a:ext cx="3511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solidFill>
                  <a:srgbClr val="A4CD39"/>
                </a:solidFill>
                <a:latin typeface="Arial" pitchFamily="34" charset="0"/>
                <a:cs typeface="Arial" pitchFamily="34" charset="0"/>
              </a:rPr>
              <a:t> Al aanwezig: </a:t>
            </a:r>
          </a:p>
          <a:p>
            <a:r>
              <a:rPr lang="nl-NL" b="1" dirty="0" smtClean="0">
                <a:solidFill>
                  <a:srgbClr val="A4CD39"/>
                </a:solidFill>
                <a:latin typeface="Arial" pitchFamily="34" charset="0"/>
                <a:cs typeface="Arial" pitchFamily="34" charset="0"/>
              </a:rPr>
              <a:t> muis, </a:t>
            </a:r>
            <a:r>
              <a:rPr lang="nl-NL" b="1" dirty="0" smtClean="0">
                <a:solidFill>
                  <a:srgbClr val="62BB46"/>
                </a:solidFill>
                <a:latin typeface="Arial" pitchFamily="34" charset="0"/>
                <a:cs typeface="Arial" pitchFamily="34" charset="0"/>
              </a:rPr>
              <a:t>vos</a:t>
            </a:r>
            <a:r>
              <a:rPr lang="nl-NL" b="1" dirty="0" smtClean="0">
                <a:solidFill>
                  <a:srgbClr val="A4CD39"/>
                </a:solidFill>
                <a:latin typeface="Arial" pitchFamily="34" charset="0"/>
                <a:cs typeface="Arial" pitchFamily="34" charset="0"/>
              </a:rPr>
              <a:t>, ree,</a:t>
            </a:r>
          </a:p>
          <a:p>
            <a:r>
              <a:rPr lang="nl-NL" b="1" dirty="0" smtClean="0">
                <a:solidFill>
                  <a:srgbClr val="A4CD39"/>
                </a:solidFill>
                <a:latin typeface="Arial" pitchFamily="34" charset="0"/>
                <a:cs typeface="Arial" pitchFamily="34" charset="0"/>
              </a:rPr>
              <a:t> pad, kikker, salamander,</a:t>
            </a:r>
          </a:p>
          <a:p>
            <a:r>
              <a:rPr lang="nl-NL" b="1" dirty="0" smtClean="0">
                <a:solidFill>
                  <a:srgbClr val="A4CD39"/>
                </a:solidFill>
                <a:latin typeface="Arial" pitchFamily="34" charset="0"/>
                <a:cs typeface="Arial" pitchFamily="34" charset="0"/>
              </a:rPr>
              <a:t> libel en vele vogelsoorten </a:t>
            </a:r>
            <a:endParaRPr lang="nl-NL" b="1" dirty="0">
              <a:solidFill>
                <a:srgbClr val="A4CD3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644741" y="800100"/>
            <a:ext cx="10928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b="1" dirty="0" smtClean="0">
                <a:solidFill>
                  <a:srgbClr val="62BB46"/>
                </a:solidFill>
                <a:latin typeface="Arial" pitchFamily="34" charset="0"/>
                <a:cs typeface="Arial" pitchFamily="34" charset="0"/>
              </a:rPr>
              <a:t>in het beekdal van de Kleine Dommel</a:t>
            </a:r>
            <a:r>
              <a:rPr lang="nl-NL" sz="2000" dirty="0" smtClean="0">
                <a:latin typeface="Arial" pitchFamily="34" charset="0"/>
                <a:cs typeface="Arial" pitchFamily="34" charset="0"/>
              </a:rPr>
              <a:t>. Hier komt grondwater als </a:t>
            </a:r>
            <a:r>
              <a:rPr lang="nl-NL" sz="2000" b="1" dirty="0" smtClean="0">
                <a:solidFill>
                  <a:srgbClr val="62BB46"/>
                </a:solidFill>
                <a:latin typeface="Arial" pitchFamily="34" charset="0"/>
                <a:cs typeface="Arial" pitchFamily="34" charset="0"/>
              </a:rPr>
              <a:t>mineraalrijk kwelwater </a:t>
            </a:r>
            <a:r>
              <a:rPr lang="nl-NL" sz="2000" dirty="0" smtClean="0">
                <a:latin typeface="Arial" pitchFamily="34" charset="0"/>
                <a:cs typeface="Arial" pitchFamily="34" charset="0"/>
              </a:rPr>
              <a:t>omhoog. Alleen soorten die tegen nattigheid kunnen, gedijen hier.</a:t>
            </a:r>
            <a:endParaRPr lang="nl-NL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Tijdelijke aanduiding voor afbeelding 14" descr="weidebeekjuffer - Wim Hendrikx.jpg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/>
          <a:srcRect t="19983" b="19983"/>
          <a:stretch>
            <a:fillRect/>
          </a:stretch>
        </p:blipFill>
        <p:spPr>
          <a:xfrm>
            <a:off x="6516688" y="3889375"/>
            <a:ext cx="5213350" cy="2347913"/>
          </a:xfrm>
        </p:spPr>
      </p:pic>
      <p:pic>
        <p:nvPicPr>
          <p:cNvPr id="21" name="Tijdelijke aanduiding voor afbeelding 20" descr="vos kijkt in camera 2 - Wim Hendrikx uitsnede c25 2.jpg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/>
          <a:srcRect t="11110" b="11110"/>
          <a:stretch>
            <a:fillRect/>
          </a:stretch>
        </p:blipFill>
        <p:spPr>
          <a:xfrm>
            <a:off x="6516415" y="3889161"/>
            <a:ext cx="5468937" cy="2348127"/>
          </a:xfrm>
        </p:spPr>
      </p:pic>
      <p:pic>
        <p:nvPicPr>
          <p:cNvPr id="28" name="Tijdelijke aanduiding voor afbeelding 19" descr="kikker.jpg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/>
          <a:stretch>
            <a:fillRect/>
          </a:stretch>
        </p:blipFill>
        <p:spPr>
          <a:xfrm>
            <a:off x="9902464" y="1979396"/>
            <a:ext cx="2017575" cy="19097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Tijdelijke aanduiding voor afbeelding 35" descr="eekhoorn 6 - Wil v Tongerlo.jpg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/>
          <a:srcRect l="12409" r="12409"/>
          <a:stretch>
            <a:fillRect/>
          </a:stretch>
        </p:blipFill>
        <p:spPr>
          <a:xfrm>
            <a:off x="8735015" y="1967904"/>
            <a:ext cx="2832696" cy="2832696"/>
          </a:xfrm>
        </p:spPr>
      </p:pic>
      <p:sp>
        <p:nvSpPr>
          <p:cNvPr id="19" name="Tijdelijke aanduiding voor tekst 18"/>
          <p:cNvSpPr>
            <a:spLocks noGrp="1"/>
          </p:cNvSpPr>
          <p:nvPr>
            <p:ph type="body" sz="quarter" idx="13"/>
          </p:nvPr>
        </p:nvSpPr>
        <p:spPr>
          <a:xfrm>
            <a:off x="2398499" y="430012"/>
            <a:ext cx="9169212" cy="740663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3200" dirty="0" smtClean="0">
                <a:solidFill>
                  <a:srgbClr val="4D4D4F"/>
                </a:solidFill>
              </a:rPr>
              <a:t>Een voedselbos, een zelfredzaam systeem?</a:t>
            </a:r>
            <a:endParaRPr lang="nl-NL" sz="3200" dirty="0">
              <a:solidFill>
                <a:srgbClr val="4D4D4F"/>
              </a:solidFill>
            </a:endParaRPr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4"/>
          </p:nvPr>
        </p:nvSpPr>
        <p:spPr>
          <a:xfrm>
            <a:off x="3338111" y="4800600"/>
            <a:ext cx="8714228" cy="1325878"/>
          </a:xfrm>
        </p:spPr>
        <p:txBody>
          <a:bodyPr/>
          <a:lstStyle/>
          <a:p>
            <a:pPr>
              <a:buClr>
                <a:srgbClr val="D8B57C"/>
              </a:buClr>
            </a:pPr>
            <a:r>
              <a:rPr lang="nl-NL" sz="2400" dirty="0" smtClean="0"/>
              <a:t>Niet alle planten hoeven voor ons eetbaar te zijn:</a:t>
            </a:r>
            <a:r>
              <a:rPr lang="nl-NL" sz="2400" b="1" dirty="0" smtClean="0"/>
              <a:t> </a:t>
            </a:r>
            <a:r>
              <a:rPr lang="nl-NL" sz="2400" dirty="0">
                <a:solidFill>
                  <a:srgbClr val="62BB46"/>
                </a:solidFill>
              </a:rPr>
              <a:t>o</a:t>
            </a:r>
            <a:r>
              <a:rPr lang="nl-NL" sz="2400" dirty="0" smtClean="0">
                <a:solidFill>
                  <a:srgbClr val="62BB46"/>
                </a:solidFill>
              </a:rPr>
              <a:t>ok soorten die bijv. </a:t>
            </a:r>
            <a:r>
              <a:rPr lang="nl-NL" sz="2400" b="1" dirty="0" smtClean="0">
                <a:solidFill>
                  <a:srgbClr val="62BB46"/>
                </a:solidFill>
              </a:rPr>
              <a:t>bestuivende insecten </a:t>
            </a:r>
            <a:r>
              <a:rPr lang="nl-NL" sz="2400" dirty="0" smtClean="0">
                <a:solidFill>
                  <a:srgbClr val="62BB46"/>
                </a:solidFill>
              </a:rPr>
              <a:t>of </a:t>
            </a:r>
            <a:r>
              <a:rPr lang="nl-NL" sz="2400" b="1" dirty="0" smtClean="0">
                <a:solidFill>
                  <a:srgbClr val="62BB46"/>
                </a:solidFill>
              </a:rPr>
              <a:t>plaagbestrijdende vogels </a:t>
            </a:r>
            <a:r>
              <a:rPr lang="nl-NL" sz="2400" dirty="0" smtClean="0">
                <a:solidFill>
                  <a:srgbClr val="62BB46"/>
                </a:solidFill>
              </a:rPr>
              <a:t>aantrekken krijgen er hun plek</a:t>
            </a:r>
          </a:p>
          <a:p>
            <a:endParaRPr lang="nl-NL" dirty="0"/>
          </a:p>
        </p:txBody>
      </p:sp>
      <p:sp>
        <p:nvSpPr>
          <p:cNvPr id="22" name="Tijdelijke aanduiding voor tekst 21"/>
          <p:cNvSpPr>
            <a:spLocks noGrp="1"/>
          </p:cNvSpPr>
          <p:nvPr>
            <p:ph type="body" sz="quarter" idx="16"/>
          </p:nvPr>
        </p:nvSpPr>
        <p:spPr>
          <a:xfrm>
            <a:off x="870332" y="2930487"/>
            <a:ext cx="7260116" cy="758952"/>
          </a:xfrm>
        </p:spPr>
        <p:txBody>
          <a:bodyPr/>
          <a:lstStyle/>
          <a:p>
            <a:pPr algn="r"/>
            <a:r>
              <a:rPr lang="nl-NL" sz="2400" b="0" dirty="0" smtClean="0"/>
              <a:t>Het biedt voedsel en onderdak </a:t>
            </a:r>
          </a:p>
          <a:p>
            <a:pPr algn="r"/>
            <a:r>
              <a:rPr lang="nl-NL" sz="2400" b="0" dirty="0" smtClean="0"/>
              <a:t>aan ontelbare soorten organismen</a:t>
            </a:r>
            <a:r>
              <a:rPr lang="nl-NL" sz="2400" b="0" dirty="0" smtClean="0">
                <a:solidFill>
                  <a:srgbClr val="A4CD39"/>
                </a:solidFill>
              </a:rPr>
              <a:t>, groot en klein </a:t>
            </a:r>
          </a:p>
          <a:p>
            <a:endParaRPr lang="nl-NL" sz="2000" dirty="0" smtClean="0"/>
          </a:p>
          <a:p>
            <a:endParaRPr lang="nl-NL" sz="2000" dirty="0"/>
          </a:p>
        </p:txBody>
      </p:sp>
      <p:sp>
        <p:nvSpPr>
          <p:cNvPr id="24" name="Tijdelijke aanduiding voor tekst 23"/>
          <p:cNvSpPr>
            <a:spLocks noGrp="1"/>
          </p:cNvSpPr>
          <p:nvPr>
            <p:ph type="body" sz="quarter" idx="18"/>
          </p:nvPr>
        </p:nvSpPr>
        <p:spPr>
          <a:xfrm>
            <a:off x="2677812" y="1340068"/>
            <a:ext cx="8019566" cy="881350"/>
          </a:xfrm>
        </p:spPr>
        <p:txBody>
          <a:bodyPr/>
          <a:lstStyle/>
          <a:p>
            <a:pPr>
              <a:buClr>
                <a:srgbClr val="D8B57C"/>
              </a:buClr>
            </a:pPr>
            <a:r>
              <a:rPr lang="nl-NL" sz="2400" dirty="0" smtClean="0">
                <a:latin typeface="Arial" pitchFamily="34" charset="0"/>
              </a:rPr>
              <a:t>Een goed ontworpen voedselbos houdt zichzelf in stand </a:t>
            </a:r>
          </a:p>
          <a:p>
            <a:pPr>
              <a:buClr>
                <a:srgbClr val="D8B57C"/>
              </a:buClr>
            </a:pPr>
            <a:r>
              <a:rPr lang="nl-NL" sz="2400" dirty="0" smtClean="0">
                <a:solidFill>
                  <a:srgbClr val="A4CD39"/>
                </a:solidFill>
                <a:latin typeface="Arial" pitchFamily="34" charset="0"/>
              </a:rPr>
              <a:t>maar jonge aanplant heeft nog aandacht nodig</a:t>
            </a:r>
          </a:p>
          <a:p>
            <a:pPr>
              <a:buClr>
                <a:srgbClr val="D8B57C"/>
              </a:buClr>
            </a:pPr>
            <a:endParaRPr lang="nl-NL" dirty="0" smtClean="0">
              <a:latin typeface="Arial" pitchFamily="34" charset="0"/>
            </a:endParaRPr>
          </a:p>
          <a:p>
            <a:endParaRPr lang="nl-NL" dirty="0"/>
          </a:p>
        </p:txBody>
      </p:sp>
      <p:pic>
        <p:nvPicPr>
          <p:cNvPr id="43" name="Tijdelijke aanduiding voor afbeelding 42" descr="merelman 1 - Wil v Tongerlo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 l="12506" r="12506"/>
          <a:stretch>
            <a:fillRect/>
          </a:stretch>
        </p:blipFill>
        <p:spPr>
          <a:xfrm>
            <a:off x="401214" y="800344"/>
            <a:ext cx="1997285" cy="1997285"/>
          </a:xfrm>
        </p:spPr>
      </p:pic>
      <p:pic>
        <p:nvPicPr>
          <p:cNvPr id="45" name="Tijdelijke aanduiding voor afbeelding 44" descr="pyjamazweefvlieg andere volgens mij op klimop - FvdB.jpg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/>
          <a:srcRect l="16667" r="16667"/>
          <a:stretch>
            <a:fillRect/>
          </a:stretch>
        </p:blipFill>
        <p:spPr>
          <a:xfrm>
            <a:off x="534592" y="3914276"/>
            <a:ext cx="2663327" cy="26633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6685" y="548640"/>
            <a:ext cx="10961427" cy="751840"/>
          </a:xfrm>
        </p:spPr>
        <p:txBody>
          <a:bodyPr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NL" sz="2400" b="0" dirty="0" smtClean="0">
                <a:solidFill>
                  <a:srgbClr val="4D4D4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Voor </a:t>
            </a:r>
            <a:r>
              <a:rPr lang="nl-NL" sz="2400" dirty="0" smtClean="0">
                <a:solidFill>
                  <a:srgbClr val="4D4D4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bestuiving van voedselgewassen </a:t>
            </a:r>
            <a:r>
              <a:rPr lang="nl-NL" sz="2400" b="0" dirty="0" smtClean="0">
                <a:solidFill>
                  <a:srgbClr val="4D4D4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zijn we vooral afhankelijk van </a:t>
            </a:r>
            <a:br>
              <a:rPr lang="nl-NL" sz="2400" b="0" dirty="0" smtClean="0">
                <a:solidFill>
                  <a:srgbClr val="4D4D4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400" dirty="0" smtClean="0">
                <a:solidFill>
                  <a:srgbClr val="4D4D4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(wilde) bijen en zweefvliegen </a:t>
            </a:r>
            <a:r>
              <a:rPr lang="nl-NL" sz="2400" b="0" dirty="0" smtClean="0">
                <a:solidFill>
                  <a:srgbClr val="4D4D4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plus</a:t>
            </a:r>
            <a:r>
              <a:rPr lang="nl-NL" sz="2400" b="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smtClean="0">
                <a:solidFill>
                  <a:srgbClr val="62BB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vlinders</a:t>
            </a:r>
            <a:r>
              <a:rPr lang="nl-NL" sz="2400" b="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b="0" dirty="0" smtClean="0">
                <a:solidFill>
                  <a:srgbClr val="4D4D4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 nog wat andere insecten</a:t>
            </a:r>
            <a:r>
              <a:rPr lang="nl-NL" sz="2400" b="0" i="1" dirty="0" smtClean="0">
                <a:solidFill>
                  <a:srgbClr val="4D4D4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b="0" i="1" dirty="0" smtClean="0">
                <a:solidFill>
                  <a:srgbClr val="62BB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nl-NL" sz="2400" b="0" i="1" dirty="0" smtClean="0">
                <a:solidFill>
                  <a:srgbClr val="62BB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400" b="0" i="1" dirty="0" smtClean="0">
                <a:solidFill>
                  <a:srgbClr val="62BB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b="0" i="1" dirty="0" smtClean="0">
                <a:solidFill>
                  <a:srgbClr val="62BB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nl-NL" sz="1800" b="0" i="1" dirty="0" smtClean="0">
                <a:solidFill>
                  <a:srgbClr val="62BB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b="0" i="1" dirty="0" smtClean="0">
                <a:solidFill>
                  <a:srgbClr val="62BB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nl-NL" sz="1800" b="0" i="1" dirty="0" smtClean="0">
                <a:solidFill>
                  <a:srgbClr val="62BB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400" b="0" i="1" dirty="0" smtClean="0">
                <a:solidFill>
                  <a:srgbClr val="62BB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nl-NL" sz="2400" b="0" i="1" dirty="0" smtClean="0">
                <a:solidFill>
                  <a:srgbClr val="62BB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400" b="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nl-NL" sz="2400" b="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1600" i="1" dirty="0">
              <a:solidFill>
                <a:srgbClr val="62BB46"/>
              </a:solidFill>
            </a:endParaRPr>
          </a:p>
        </p:txBody>
      </p:sp>
      <p:pic>
        <p:nvPicPr>
          <p:cNvPr id="6" name="Tijdelijke aanduiding voor inhoud 5" descr="bramen pluk eind juli - FvdB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301957" y="1804342"/>
            <a:ext cx="5266156" cy="3886200"/>
          </a:xfrm>
        </p:spPr>
      </p:pic>
      <p:pic>
        <p:nvPicPr>
          <p:cNvPr id="12" name="Tijdelijke aanduiding voor inhoud 11" descr="dikkopje groot op braam - Tom Koenen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06686" y="1794182"/>
            <a:ext cx="5181600" cy="3886200"/>
          </a:xfrm>
        </p:spPr>
      </p:pic>
      <p:pic>
        <p:nvPicPr>
          <p:cNvPr id="11" name="Tijdelijke aanduiding voor afbeelding 17" descr="bramen - FvdB.jpg"/>
          <p:cNvPicPr>
            <a:picLocks noChangeAspect="1"/>
          </p:cNvPicPr>
          <p:nvPr/>
        </p:nvPicPr>
        <p:blipFill>
          <a:blip r:embed="rId4" cstate="print"/>
          <a:srcRect l="7915" r="7915"/>
          <a:stretch>
            <a:fillRect/>
          </a:stretch>
        </p:blipFill>
        <p:spPr>
          <a:xfrm>
            <a:off x="6557985" y="3332017"/>
            <a:ext cx="2088000" cy="2088000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</p:spPr>
      </p:pic>
      <p:sp>
        <p:nvSpPr>
          <p:cNvPr id="8" name="Rechthoek 7"/>
          <p:cNvSpPr/>
          <p:nvPr/>
        </p:nvSpPr>
        <p:spPr>
          <a:xfrm>
            <a:off x="606684" y="5680382"/>
            <a:ext cx="10961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i="1" dirty="0" smtClean="0">
                <a:solidFill>
                  <a:srgbClr val="62BB4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nl-NL" sz="1600" i="1" dirty="0" smtClean="0">
                <a:solidFill>
                  <a:srgbClr val="4D4D4F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een dikkopje bestuift de bramen         vos, vogels, vliegen (inzet): </a:t>
            </a:r>
            <a:r>
              <a:rPr lang="nl-NL" sz="1600" b="1" i="1" dirty="0" smtClean="0">
                <a:solidFill>
                  <a:srgbClr val="4D4D4F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ook zij eten bramen  </a:t>
            </a:r>
            <a:r>
              <a:rPr lang="nl-NL" b="1" i="1" dirty="0" smtClean="0">
                <a:solidFill>
                  <a:srgbClr val="4D4D4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l-NL" sz="1600" b="1" dirty="0">
              <a:solidFill>
                <a:srgbClr val="4D4D4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VN Thema">
  <a:themeElements>
    <a:clrScheme name="IVN Kleurensche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3CC39"/>
      </a:accent1>
      <a:accent2>
        <a:srgbClr val="00ACC8"/>
      </a:accent2>
      <a:accent3>
        <a:srgbClr val="F78D1E"/>
      </a:accent3>
      <a:accent4>
        <a:srgbClr val="472E81"/>
      </a:accent4>
      <a:accent5>
        <a:srgbClr val="DB1473"/>
      </a:accent5>
      <a:accent6>
        <a:srgbClr val="E0EBB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EC73D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IVN Presentatie template 2021 v0_1" id="{87D9C958-7D3F-4A4A-9C8D-754FD6BB177A}" vid="{1A83FE22-AF2D-3841-B8D8-5BE277F92FE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B442B0604DFF458B691149F0503C58" ma:contentTypeVersion="0" ma:contentTypeDescription="Een nieuw document maken." ma:contentTypeScope="" ma:versionID="beb70a29fe4fecb3c82e5c607c4bc08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026c954aec35dea8a68741baf22be7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641B8C1-C907-4126-BFAE-3FCAFD66D5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AECF35D-9958-4DDD-9A41-5261BEB4EC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85E6F3-9FD8-46A9-B464-7BC8A7C313CD}">
  <ds:schemaRefs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IVN Presentatie template 2022_leeg</Template>
  <TotalTime>3563</TotalTime>
  <Words>573</Words>
  <Application>Microsoft Office PowerPoint</Application>
  <PresentationFormat>Aangepast</PresentationFormat>
  <Paragraphs>79</Paragraphs>
  <Slides>25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6" baseType="lpstr">
      <vt:lpstr>IVN Thema</vt:lpstr>
      <vt:lpstr>Dia 1</vt:lpstr>
      <vt:lpstr>Initiatief van Stichting Landgoed Kasteel en IVN Geldrop </vt:lpstr>
      <vt:lpstr>Dia 3</vt:lpstr>
      <vt:lpstr>Waarom willen we hier een voedselbos? </vt:lpstr>
      <vt:lpstr>Natuureducatie</vt:lpstr>
      <vt:lpstr>“Met zo’n voedselbosje gaan we heel Geldrop niet voeden”  Naast voedselproductie heeft het vooral een educatieve en verbindende rol.</vt:lpstr>
      <vt:lpstr>Ons voedselbos ligt op een bijzondere locatie:</vt:lpstr>
      <vt:lpstr>Dia 8</vt:lpstr>
      <vt:lpstr>Voor bestuiving van voedselgewassen zijn we vooral afhankelijk van  (wilde) bijen en zweefvliegen plus vlinders en nog wat andere insecten       </vt:lpstr>
      <vt:lpstr>Dia 10</vt:lpstr>
      <vt:lpstr>Dia 11</vt:lpstr>
      <vt:lpstr>De bodem laten we onbewerkt   Een rijk bodemleven is essentieel voor de natuur:   1 theelepel vruchtbare aarde bevat meer levende organismen   </vt:lpstr>
      <vt:lpstr>De bodem is afgedekt met karton en een laag mest van de kinderboerderij Brandnetels verstikken en woekerende bramen houden we zo ook tegen</vt:lpstr>
      <vt:lpstr>Rond het voedselbos is een meidoornhaag aangeplant  om te voorkomen dat reeën de schors van jonge boompjes opeten later  Jute beschermt de boompjes, de struiken zijn met gaas ingepakt.   </vt:lpstr>
      <vt:lpstr>Het aanplanten van de meidoornhaag</vt:lpstr>
      <vt:lpstr>Dia 16</vt:lpstr>
      <vt:lpstr>Dia 17</vt:lpstr>
      <vt:lpstr>Brandnetels mogen ook wat plaats innemen:  ze zijn gezond – als thee, soep, in pesto – en… </vt:lpstr>
      <vt:lpstr>maart 2023: vanwege wateroverlast worden poelen gegraven                           Onder de nieuwe aanplant is ook Gelderse roos</vt:lpstr>
      <vt:lpstr>We brengen mycelium aan op stammen om straks oesterzwammen  te oogsten. Uit dit schimmelnetwerk groeien de zwammen</vt:lpstr>
      <vt:lpstr>Dia 21</vt:lpstr>
      <vt:lpstr>Proeven mag, bescheiden…</vt:lpstr>
      <vt:lpstr>  en voorzichtig, want…        niet alles is eetbaar!</vt:lpstr>
      <vt:lpstr>Dia 24</vt:lpstr>
      <vt:lpstr>Dia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Dik Schaper</dc:creator>
  <cp:lastModifiedBy>Liesbeth Dirkse</cp:lastModifiedBy>
  <cp:revision>73</cp:revision>
  <dcterms:created xsi:type="dcterms:W3CDTF">2022-02-02T09:25:33Z</dcterms:created>
  <dcterms:modified xsi:type="dcterms:W3CDTF">2023-09-28T20:17:06Z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0x010100E5B442B0604DFF458B691149F0503C58</vt:lpwstr>
  </property>
</Properties>
</file>