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6" r:id="rId2"/>
    <p:sldId id="284" r:id="rId3"/>
    <p:sldId id="260" r:id="rId4"/>
    <p:sldId id="278" r:id="rId5"/>
    <p:sldId id="273" r:id="rId6"/>
    <p:sldId id="280" r:id="rId7"/>
    <p:sldId id="291" r:id="rId8"/>
    <p:sldId id="290" r:id="rId9"/>
    <p:sldId id="281" r:id="rId10"/>
    <p:sldId id="279" r:id="rId11"/>
    <p:sldId id="293" r:id="rId12"/>
    <p:sldId id="297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BB46"/>
    <a:srgbClr val="EFB24A"/>
    <a:srgbClr val="CC9900"/>
    <a:srgbClr val="99FF66"/>
    <a:srgbClr val="CCFF66"/>
    <a:srgbClr val="4D4D4F"/>
    <a:srgbClr val="F78D1E"/>
    <a:srgbClr val="5157C5"/>
    <a:srgbClr val="99CC00"/>
    <a:srgbClr val="CCFF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93" autoAdjust="0"/>
  </p:normalViewPr>
  <p:slideViewPr>
    <p:cSldViewPr>
      <p:cViewPr>
        <p:scale>
          <a:sx n="100" d="100"/>
          <a:sy n="100" d="100"/>
        </p:scale>
        <p:origin x="-1812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52C3B-124F-4E10-94A6-1F729573F98E}" type="datetimeFigureOut">
              <a:rPr lang="nl-NL" smtClean="0"/>
              <a:pPr/>
              <a:t>28-9-2023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55D25-4F8F-46A0-A611-F7D23C24661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55D25-4F8F-46A0-A611-F7D23C246619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1D55-C4BB-431D-9CC9-D65549F5EEA4}" type="datetimeFigureOut">
              <a:rPr lang="nl-NL" smtClean="0"/>
              <a:pPr/>
              <a:t>28-9-2023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D9C9-A6F2-48A8-B75E-9B78C897F7F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1D55-C4BB-431D-9CC9-D65549F5EEA4}" type="datetimeFigureOut">
              <a:rPr lang="nl-NL" smtClean="0"/>
              <a:pPr/>
              <a:t>28-9-2023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D9C9-A6F2-48A8-B75E-9B78C897F7F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1D55-C4BB-431D-9CC9-D65549F5EEA4}" type="datetimeFigureOut">
              <a:rPr lang="nl-NL" smtClean="0"/>
              <a:pPr/>
              <a:t>28-9-2023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D9C9-A6F2-48A8-B75E-9B78C897F7F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dia">
    <p:bg>
      <p:bgPr>
        <a:solidFill>
          <a:srgbClr val="A4CD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afbeelding 15">
            <a:extLst>
              <a:ext uri="{FF2B5EF4-FFF2-40B4-BE49-F238E27FC236}">
                <a16:creationId xmlns:a16="http://schemas.microsoft.com/office/drawing/2014/main" xmlns="" id="{2296E4FE-7DC4-4645-B38D-497B00BED6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1623034"/>
            <a:ext cx="9143999" cy="4691691"/>
          </a:xfrm>
          <a:custGeom>
            <a:avLst/>
            <a:gdLst>
              <a:gd name="connsiteX0" fmla="*/ 692304 w 12191999"/>
              <a:gd name="connsiteY0" fmla="*/ 4656401 h 4691691"/>
              <a:gd name="connsiteX1" fmla="*/ 105094 w 12191999"/>
              <a:gd name="connsiteY1" fmla="*/ 4691691 h 4691691"/>
              <a:gd name="connsiteX2" fmla="*/ 0 w 12191999"/>
              <a:gd name="connsiteY2" fmla="*/ 4691691 h 4691691"/>
              <a:gd name="connsiteX3" fmla="*/ 0 w 12191999"/>
              <a:gd name="connsiteY3" fmla="*/ 4691662 h 4691691"/>
              <a:gd name="connsiteX4" fmla="*/ 12191999 w 12191999"/>
              <a:gd name="connsiteY4" fmla="*/ 0 h 4691691"/>
              <a:gd name="connsiteX5" fmla="*/ 12191999 w 12191999"/>
              <a:gd name="connsiteY5" fmla="*/ 3525892 h 4691691"/>
              <a:gd name="connsiteX6" fmla="*/ 0 w 12191999"/>
              <a:gd name="connsiteY6" fmla="*/ 4662423 h 4691691"/>
              <a:gd name="connsiteX7" fmla="*/ 0 w 12191999"/>
              <a:gd name="connsiteY7" fmla="*/ 972719 h 46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4691691">
                <a:moveTo>
                  <a:pt x="692304" y="4656401"/>
                </a:moveTo>
                <a:lnTo>
                  <a:pt x="105094" y="4691691"/>
                </a:lnTo>
                <a:lnTo>
                  <a:pt x="0" y="4691691"/>
                </a:lnTo>
                <a:lnTo>
                  <a:pt x="0" y="4691662"/>
                </a:lnTo>
                <a:close/>
                <a:moveTo>
                  <a:pt x="12191999" y="0"/>
                </a:moveTo>
                <a:lnTo>
                  <a:pt x="12191999" y="3525892"/>
                </a:lnTo>
                <a:lnTo>
                  <a:pt x="0" y="4662423"/>
                </a:lnTo>
                <a:lnTo>
                  <a:pt x="0" y="97271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7" name="Vrije vorm 16">
            <a:extLst>
              <a:ext uri="{FF2B5EF4-FFF2-40B4-BE49-F238E27FC236}">
                <a16:creationId xmlns:a16="http://schemas.microsoft.com/office/drawing/2014/main" xmlns="" id="{C7037525-0CDE-FE42-8654-0B2FC9420A4E}"/>
              </a:ext>
            </a:extLst>
          </p:cNvPr>
          <p:cNvSpPr/>
          <p:nvPr userDrawn="1"/>
        </p:nvSpPr>
        <p:spPr>
          <a:xfrm>
            <a:off x="-450" y="5588214"/>
            <a:ext cx="9145852" cy="1270125"/>
          </a:xfrm>
          <a:custGeom>
            <a:avLst/>
            <a:gdLst>
              <a:gd name="connsiteX0" fmla="*/ 0 w 12194469"/>
              <a:gd name="connsiteY0" fmla="*/ 732862 h 1270125"/>
              <a:gd name="connsiteX1" fmla="*/ 0 w 12194469"/>
              <a:gd name="connsiteY1" fmla="*/ 1270125 h 1270125"/>
              <a:gd name="connsiteX2" fmla="*/ 12194470 w 12194469"/>
              <a:gd name="connsiteY2" fmla="*/ 1270125 h 1270125"/>
              <a:gd name="connsiteX3" fmla="*/ 12194470 w 12194469"/>
              <a:gd name="connsiteY3" fmla="*/ 0 h 12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4469" h="1270125">
                <a:moveTo>
                  <a:pt x="0" y="732862"/>
                </a:moveTo>
                <a:lnTo>
                  <a:pt x="0" y="1270125"/>
                </a:lnTo>
                <a:lnTo>
                  <a:pt x="12194470" y="1270125"/>
                </a:lnTo>
                <a:lnTo>
                  <a:pt x="1219447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0E5F19D9-45F9-4140-9B6E-31C5E31B5E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748" y="972525"/>
            <a:ext cx="6858000" cy="996723"/>
          </a:xfrm>
        </p:spPr>
        <p:txBody>
          <a:bodyPr tIns="0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3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9EF572-3932-404B-AAFA-C10BD70ACF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748" y="343841"/>
            <a:ext cx="6858000" cy="735579"/>
          </a:xfrm>
        </p:spPr>
        <p:txBody>
          <a:bodyPr wrap="none" anchor="t">
            <a:normAutofit/>
          </a:bodyPr>
          <a:lstStyle>
            <a:lvl1pPr algn="l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28" name="Afbeelding 27">
            <a:extLst>
              <a:ext uri="{FF2B5EF4-FFF2-40B4-BE49-F238E27FC236}">
                <a16:creationId xmlns:a16="http://schemas.microsoft.com/office/drawing/2014/main" xmlns="" id="{40B2519A-AE37-2746-8FA0-1BC61162F3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/>
        </p:blipFill>
        <p:spPr>
          <a:xfrm>
            <a:off x="7600950" y="6007100"/>
            <a:ext cx="154305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3688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1D55-C4BB-431D-9CC9-D65549F5EEA4}" type="datetimeFigureOut">
              <a:rPr lang="nl-NL" smtClean="0"/>
              <a:pPr/>
              <a:t>28-9-2023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D9C9-A6F2-48A8-B75E-9B78C897F7F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1D55-C4BB-431D-9CC9-D65549F5EEA4}" type="datetimeFigureOut">
              <a:rPr lang="nl-NL" smtClean="0"/>
              <a:pPr/>
              <a:t>28-9-2023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D9C9-A6F2-48A8-B75E-9B78C897F7F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1D55-C4BB-431D-9CC9-D65549F5EEA4}" type="datetimeFigureOut">
              <a:rPr lang="nl-NL" smtClean="0"/>
              <a:pPr/>
              <a:t>28-9-2023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D9C9-A6F2-48A8-B75E-9B78C897F7F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1D55-C4BB-431D-9CC9-D65549F5EEA4}" type="datetimeFigureOut">
              <a:rPr lang="nl-NL" smtClean="0"/>
              <a:pPr/>
              <a:t>28-9-2023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D9C9-A6F2-48A8-B75E-9B78C897F7F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1D55-C4BB-431D-9CC9-D65549F5EEA4}" type="datetimeFigureOut">
              <a:rPr lang="nl-NL" smtClean="0"/>
              <a:pPr/>
              <a:t>28-9-2023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D9C9-A6F2-48A8-B75E-9B78C897F7F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1D55-C4BB-431D-9CC9-D65549F5EEA4}" type="datetimeFigureOut">
              <a:rPr lang="nl-NL" smtClean="0"/>
              <a:pPr/>
              <a:t>28-9-2023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D9C9-A6F2-48A8-B75E-9B78C897F7F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1D55-C4BB-431D-9CC9-D65549F5EEA4}" type="datetimeFigureOut">
              <a:rPr lang="nl-NL" smtClean="0"/>
              <a:pPr/>
              <a:t>28-9-2023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D9C9-A6F2-48A8-B75E-9B78C897F7F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1D55-C4BB-431D-9CC9-D65549F5EEA4}" type="datetimeFigureOut">
              <a:rPr lang="nl-NL" smtClean="0"/>
              <a:pPr/>
              <a:t>28-9-2023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D9C9-A6F2-48A8-B75E-9B78C897F7F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41D55-C4BB-431D-9CC9-D65549F5EEA4}" type="datetimeFigureOut">
              <a:rPr lang="nl-NL" smtClean="0"/>
              <a:pPr/>
              <a:t>28-9-2023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0D9C9-A6F2-48A8-B75E-9B78C897F7F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273748" y="343841"/>
            <a:ext cx="8546724" cy="1356967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Werkgroep Duurzaamheid </a:t>
            </a:r>
            <a:br>
              <a:rPr lang="nl-NL" dirty="0" smtClean="0"/>
            </a:br>
            <a:r>
              <a:rPr lang="nl-NL" dirty="0" smtClean="0"/>
              <a:t>Geldrop - Mierlo</a:t>
            </a:r>
            <a:br>
              <a:rPr lang="nl-NL" dirty="0" smtClean="0"/>
            </a:b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25" name="Tijdelijke aanduiding voor afbeelding 24" descr="klimaatakkoord - tekst onderaan blad - lichter + ruimte links c25 ruimte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t="9213" b="9213"/>
          <a:stretch>
            <a:fillRect/>
          </a:stretch>
        </p:blipFill>
        <p:spPr/>
      </p:pic>
      <p:pic>
        <p:nvPicPr>
          <p:cNvPr id="28" name="Afbeelding 27" descr="ivn natuureducatie 2017 juiste kle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6165304"/>
            <a:ext cx="1782649" cy="45309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400" dirty="0" smtClean="0">
                <a:solidFill>
                  <a:srgbClr val="4D4D4F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De</a:t>
            </a:r>
            <a:r>
              <a:rPr lang="nl-NL" sz="2400" dirty="0" smtClean="0">
                <a:latin typeface="Arial" pitchFamily="34" charset="0"/>
                <a:ea typeface="Open Sans" pitchFamily="34" charset="0"/>
                <a:cs typeface="Arial" pitchFamily="34" charset="0"/>
              </a:rPr>
              <a:t> </a:t>
            </a:r>
            <a:r>
              <a:rPr lang="nl-NL" sz="2400" b="1" dirty="0" smtClean="0">
                <a:solidFill>
                  <a:srgbClr val="62BB46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IVN</a:t>
            </a:r>
            <a:r>
              <a:rPr lang="nl-NL" sz="2400" dirty="0" smtClean="0">
                <a:solidFill>
                  <a:srgbClr val="62BB46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 </a:t>
            </a:r>
            <a:r>
              <a:rPr lang="nl-NL" sz="2400" b="1" dirty="0" smtClean="0">
                <a:solidFill>
                  <a:srgbClr val="62BB46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Werkgroep Duurzaamheid </a:t>
            </a:r>
            <a:r>
              <a:rPr lang="nl-NL" sz="2400" dirty="0" smtClean="0">
                <a:solidFill>
                  <a:srgbClr val="4D4D4F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werkt aan </a:t>
            </a:r>
            <a:br>
              <a:rPr lang="nl-NL" sz="2400" dirty="0" smtClean="0">
                <a:solidFill>
                  <a:srgbClr val="4D4D4F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</a:br>
            <a:r>
              <a:rPr lang="nl-NL" sz="2400" dirty="0" smtClean="0">
                <a:solidFill>
                  <a:srgbClr val="4D4D4F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vergroening en bewustwording</a:t>
            </a:r>
            <a:br>
              <a:rPr lang="nl-NL" sz="2400" dirty="0" smtClean="0">
                <a:solidFill>
                  <a:srgbClr val="4D4D4F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</a:br>
            <a:r>
              <a:rPr lang="nl-NL" sz="2400" dirty="0" smtClean="0">
                <a:solidFill>
                  <a:srgbClr val="4D4D4F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door o.a. acties ‘tegelwippen’</a:t>
            </a:r>
            <a:endParaRPr lang="nl-NL" sz="2400" dirty="0">
              <a:solidFill>
                <a:srgbClr val="4D4D4F"/>
              </a:solidFill>
              <a:latin typeface="Arial" pitchFamily="34" charset="0"/>
              <a:ea typeface="Open Sans" pitchFamily="34" charset="0"/>
              <a:cs typeface="Arial" pitchFamily="34" charset="0"/>
            </a:endParaRPr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>
          <a:xfrm>
            <a:off x="4860034" y="1772816"/>
            <a:ext cx="3678560" cy="4392488"/>
          </a:xfrm>
          <a:solidFill>
            <a:srgbClr val="EFB24A"/>
          </a:solidFill>
          <a:ln w="19050">
            <a:solidFill>
              <a:schemeClr val="tx1"/>
            </a:solidFill>
          </a:ln>
        </p:spPr>
        <p:txBody>
          <a:bodyPr anchor="t">
            <a:normAutofit/>
          </a:bodyPr>
          <a:lstStyle/>
          <a:p>
            <a:r>
              <a:rPr lang="nl-NL" sz="1900" dirty="0" smtClean="0">
                <a:latin typeface="Arial" pitchFamily="34" charset="0"/>
                <a:ea typeface="Open Sans" pitchFamily="34" charset="0"/>
                <a:cs typeface="Arial" pitchFamily="34" charset="0"/>
              </a:rPr>
              <a:t>2021: start aanleg </a:t>
            </a:r>
            <a:r>
              <a:rPr lang="nl-NL" sz="1900" b="1" dirty="0" smtClean="0">
                <a:latin typeface="Arial" pitchFamily="34" charset="0"/>
                <a:ea typeface="Open Sans" pitchFamily="34" charset="0"/>
                <a:cs typeface="Arial" pitchFamily="34" charset="0"/>
              </a:rPr>
              <a:t>Kasteel Voedselbos</a:t>
            </a:r>
          </a:p>
          <a:p>
            <a:endParaRPr lang="nl-NL" sz="1900" b="1" dirty="0" smtClean="0">
              <a:latin typeface="Arial" pitchFamily="34" charset="0"/>
              <a:ea typeface="Open Sans" pitchFamily="34" charset="0"/>
              <a:cs typeface="Arial" pitchFamily="34" charset="0"/>
            </a:endParaRPr>
          </a:p>
          <a:p>
            <a:r>
              <a:rPr lang="nl-NL" sz="1900" dirty="0" smtClean="0">
                <a:latin typeface="Arial" pitchFamily="34" charset="0"/>
                <a:ea typeface="Open Sans" pitchFamily="34" charset="0"/>
                <a:cs typeface="Arial" pitchFamily="34" charset="0"/>
              </a:rPr>
              <a:t>2021: </a:t>
            </a:r>
            <a:r>
              <a:rPr lang="nl-NL" sz="1900" b="1" dirty="0" smtClean="0">
                <a:latin typeface="Arial" pitchFamily="34" charset="0"/>
                <a:ea typeface="Open Sans" pitchFamily="34" charset="0"/>
                <a:cs typeface="Arial" pitchFamily="34" charset="0"/>
              </a:rPr>
              <a:t>geveltuintjes</a:t>
            </a:r>
            <a:r>
              <a:rPr lang="nl-NL" sz="1900" dirty="0" smtClean="0">
                <a:latin typeface="Arial" pitchFamily="34" charset="0"/>
                <a:ea typeface="Open Sans" pitchFamily="34" charset="0"/>
                <a:cs typeface="Arial" pitchFamily="34" charset="0"/>
              </a:rPr>
              <a:t>; advies aan gemeente</a:t>
            </a:r>
          </a:p>
          <a:p>
            <a:endParaRPr lang="nl-NL" sz="1900" b="1" dirty="0" smtClean="0">
              <a:latin typeface="Arial" pitchFamily="34" charset="0"/>
              <a:ea typeface="Open Sans" pitchFamily="34" charset="0"/>
              <a:cs typeface="Arial" pitchFamily="34" charset="0"/>
            </a:endParaRPr>
          </a:p>
          <a:p>
            <a:pPr lvl="0"/>
            <a:r>
              <a:rPr lang="nl-NL" sz="1900" dirty="0" smtClean="0">
                <a:latin typeface="Arial" pitchFamily="34" charset="0"/>
                <a:ea typeface="Open Sans" pitchFamily="34" charset="0"/>
                <a:cs typeface="Arial" pitchFamily="34" charset="0"/>
              </a:rPr>
              <a:t>2022: </a:t>
            </a:r>
            <a:r>
              <a:rPr lang="nl-NL" sz="2000" dirty="0" smtClean="0"/>
              <a:t>initiatief</a:t>
            </a:r>
            <a:r>
              <a:rPr lang="nl-NL" sz="2000" b="1" dirty="0" smtClean="0"/>
              <a:t> Zadenbibliotheek</a:t>
            </a:r>
            <a:r>
              <a:rPr lang="nl-NL" sz="2000" dirty="0" smtClean="0"/>
              <a:t>, i.s.m. de gemeente en bibliotheek</a:t>
            </a:r>
          </a:p>
          <a:p>
            <a:pPr lvl="0"/>
            <a:endParaRPr lang="nl-NL" sz="2000" dirty="0" smtClean="0"/>
          </a:p>
          <a:p>
            <a:r>
              <a:rPr lang="nl-NL" sz="1900" dirty="0" smtClean="0">
                <a:latin typeface="Arial" pitchFamily="34" charset="0"/>
                <a:ea typeface="Open Sans" pitchFamily="34" charset="0"/>
                <a:cs typeface="Arial" pitchFamily="34" charset="0"/>
              </a:rPr>
              <a:t>2023 ondersteuning bij </a:t>
            </a:r>
            <a:r>
              <a:rPr lang="nl-NL" sz="1900" b="1" dirty="0" smtClean="0">
                <a:latin typeface="Arial" pitchFamily="34" charset="0"/>
                <a:ea typeface="Open Sans" pitchFamily="34" charset="0"/>
                <a:cs typeface="Arial" pitchFamily="34" charset="0"/>
              </a:rPr>
              <a:t>Plan Boom</a:t>
            </a:r>
            <a:r>
              <a:rPr lang="nl-NL" sz="1900" dirty="0" smtClean="0">
                <a:latin typeface="Arial" pitchFamily="34" charset="0"/>
                <a:ea typeface="Open Sans" pitchFamily="34" charset="0"/>
                <a:cs typeface="Arial" pitchFamily="34" charset="0"/>
              </a:rPr>
              <a:t>: aanleg van nieuwe plantsoenen door burgers</a:t>
            </a:r>
          </a:p>
          <a:p>
            <a:pPr>
              <a:buNone/>
            </a:pPr>
            <a:endParaRPr lang="nl-NL" sz="1900" b="1" dirty="0" smtClean="0">
              <a:latin typeface="Arial" pitchFamily="34" charset="0"/>
              <a:ea typeface="Open Sans" pitchFamily="34" charset="0"/>
              <a:cs typeface="Arial" pitchFamily="34" charset="0"/>
            </a:endParaRPr>
          </a:p>
          <a:p>
            <a:pPr algn="just"/>
            <a:endParaRPr lang="nl-NL" sz="3000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6" name="Tijdelijke aanduiding voor inhoud 5" descr="eetbaar plantsoen ingekleurd c5v6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628804"/>
            <a:ext cx="4258816" cy="45979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4" y="274638"/>
            <a:ext cx="8784976" cy="922114"/>
          </a:xfrm>
        </p:spPr>
        <p:txBody>
          <a:bodyPr>
            <a:normAutofit/>
          </a:bodyPr>
          <a:lstStyle/>
          <a:p>
            <a:r>
              <a:rPr lang="nl-NL" sz="2800" b="1" dirty="0" smtClean="0">
                <a:solidFill>
                  <a:srgbClr val="62BB46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IVN Werkgroep Duurzaamheid Geldrop - Mierlo</a:t>
            </a:r>
            <a:endParaRPr lang="nl-NL" sz="2800" b="1" dirty="0">
              <a:solidFill>
                <a:srgbClr val="62BB46"/>
              </a:solidFill>
              <a:latin typeface="Arial" pitchFamily="34" charset="0"/>
              <a:ea typeface="Open Sans" pitchFamily="34" charset="0"/>
              <a:cs typeface="Arial" pitchFamily="34" charset="0"/>
            </a:endParaRPr>
          </a:p>
        </p:txBody>
      </p:sp>
      <p:pic>
        <p:nvPicPr>
          <p:cNvPr id="4" name="Tijdelijke aanduiding voor inhoud 3" descr="00 ijsbeer duurzaam 2 ingekleurd vol c70v50 kaderlo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4" y="1108455"/>
            <a:ext cx="6624736" cy="5509461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bomen blij - kleur3 c15v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060848"/>
            <a:ext cx="6696744" cy="4274099"/>
          </a:xfrm>
          <a:prstGeom prst="rect">
            <a:avLst/>
          </a:prstGeom>
        </p:spPr>
      </p:pic>
      <p:graphicFrame>
        <p:nvGraphicFramePr>
          <p:cNvPr id="6" name="Tabel 5"/>
          <p:cNvGraphicFramePr>
            <a:graphicFrameLocks noGrp="1"/>
          </p:cNvGraphicFramePr>
          <p:nvPr/>
        </p:nvGraphicFramePr>
        <p:xfrm>
          <a:off x="539552" y="476672"/>
          <a:ext cx="8064896" cy="1291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9130"/>
                <a:gridCol w="4105766"/>
              </a:tblGrid>
              <a:tr h="1291168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10" name="Afbeelding 9" descr="ivn natuureducatie 2017 geldrop verklei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764704"/>
            <a:ext cx="2612114" cy="1008112"/>
          </a:xfrm>
          <a:prstGeom prst="rect">
            <a:avLst/>
          </a:prstGeom>
        </p:spPr>
      </p:pic>
      <p:pic>
        <p:nvPicPr>
          <p:cNvPr id="12" name="Afbeelding 11" descr="ivn natuureducatie mierl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65582" y="385476"/>
            <a:ext cx="3682882" cy="181938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sz="36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nl-NL" sz="36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300" b="1" dirty="0" smtClean="0">
                <a:solidFill>
                  <a:srgbClr val="62BB46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IVN</a:t>
            </a:r>
            <a:r>
              <a:rPr lang="nl-NL" sz="3300" dirty="0" smtClean="0">
                <a:solidFill>
                  <a:srgbClr val="62BB46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 </a:t>
            </a:r>
            <a:r>
              <a:rPr lang="nl-NL" sz="3300" b="1" dirty="0" smtClean="0">
                <a:solidFill>
                  <a:srgbClr val="62BB46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natuureducatie</a:t>
            </a:r>
            <a:r>
              <a:rPr lang="nl-NL" sz="3300" dirty="0" smtClean="0">
                <a:solidFill>
                  <a:srgbClr val="62BB46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 </a:t>
            </a:r>
            <a:r>
              <a:rPr lang="nl-NL" sz="3100" dirty="0" smtClean="0">
                <a:solidFill>
                  <a:srgbClr val="4D4D4F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laat mensen de natuur beleven en geeft toegankelijke informatie. </a:t>
            </a:r>
            <a:r>
              <a:rPr lang="nl-NL" dirty="0" smtClean="0">
                <a:latin typeface="Arial" pitchFamily="34" charset="0"/>
                <a:ea typeface="Open Sans" pitchFamily="34" charset="0"/>
                <a:cs typeface="Arial" pitchFamily="34" charset="0"/>
              </a:rPr>
              <a:t/>
            </a:r>
            <a:br>
              <a:rPr lang="nl-NL" dirty="0" smtClean="0">
                <a:latin typeface="Arial" pitchFamily="34" charset="0"/>
                <a:ea typeface="Open Sans" pitchFamily="34" charset="0"/>
                <a:cs typeface="Arial" pitchFamily="34" charset="0"/>
              </a:rPr>
            </a:br>
            <a:endParaRPr lang="nl-NL" dirty="0">
              <a:latin typeface="Arial" pitchFamily="34" charset="0"/>
              <a:ea typeface="Open Sans" pitchFamily="34" charset="0"/>
              <a:cs typeface="Arial" pitchFamily="34" charset="0"/>
            </a:endParaRPr>
          </a:p>
        </p:txBody>
      </p:sp>
      <p:pic>
        <p:nvPicPr>
          <p:cNvPr id="5" name="Tijdelijke aanduiding voor inhoud 5" descr="bloem kleur+gra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132856"/>
            <a:ext cx="4038600" cy="4216928"/>
          </a:xfrm>
        </p:spPr>
      </p:pic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499992" y="2996952"/>
            <a:ext cx="4316288" cy="33123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400" dirty="0" smtClean="0">
                <a:solidFill>
                  <a:srgbClr val="4D4D4F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Via </a:t>
            </a:r>
          </a:p>
          <a:p>
            <a:pPr>
              <a:buNone/>
            </a:pPr>
            <a:r>
              <a:rPr lang="nl-NL" sz="2400" dirty="0" smtClean="0">
                <a:solidFill>
                  <a:srgbClr val="4D4D4F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positieve </a:t>
            </a:r>
          </a:p>
          <a:p>
            <a:pPr>
              <a:buNone/>
            </a:pPr>
            <a:r>
              <a:rPr lang="nl-NL" sz="2400" dirty="0" smtClean="0">
                <a:solidFill>
                  <a:srgbClr val="4D4D4F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natuurervaringen en </a:t>
            </a:r>
          </a:p>
          <a:p>
            <a:pPr>
              <a:buNone/>
            </a:pPr>
            <a:r>
              <a:rPr lang="nl-NL" sz="2400" dirty="0" smtClean="0">
                <a:solidFill>
                  <a:srgbClr val="4D4D4F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educatie </a:t>
            </a:r>
          </a:p>
          <a:p>
            <a:pPr>
              <a:buNone/>
            </a:pPr>
            <a:r>
              <a:rPr lang="nl-NL" sz="2400" dirty="0" smtClean="0">
                <a:solidFill>
                  <a:srgbClr val="4D4D4F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wil </a:t>
            </a:r>
            <a:r>
              <a:rPr lang="nl-NL" sz="2400" b="1" dirty="0" smtClean="0">
                <a:solidFill>
                  <a:srgbClr val="62BB46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IVN</a:t>
            </a:r>
            <a:r>
              <a:rPr lang="nl-NL" sz="2400" dirty="0" smtClean="0">
                <a:latin typeface="Arial" pitchFamily="34" charset="0"/>
                <a:ea typeface="Open Sans" pitchFamily="34" charset="0"/>
                <a:cs typeface="Arial" pitchFamily="34" charset="0"/>
              </a:rPr>
              <a:t> </a:t>
            </a:r>
            <a:r>
              <a:rPr lang="nl-NL" sz="2400" dirty="0" smtClean="0">
                <a:solidFill>
                  <a:srgbClr val="4D4D4F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bij jong en ouder</a:t>
            </a:r>
          </a:p>
          <a:p>
            <a:pPr>
              <a:buNone/>
            </a:pPr>
            <a:r>
              <a:rPr lang="nl-NL" sz="2400" dirty="0" smtClean="0">
                <a:solidFill>
                  <a:srgbClr val="4D4D4F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meer natuurbewustzijn</a:t>
            </a:r>
          </a:p>
          <a:p>
            <a:pPr>
              <a:buNone/>
            </a:pPr>
            <a:r>
              <a:rPr lang="nl-NL" sz="2400" dirty="0" smtClean="0">
                <a:solidFill>
                  <a:srgbClr val="4D4D4F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bereiken.</a:t>
            </a:r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nl-NL" sz="2500" b="1" dirty="0" smtClean="0">
                <a:solidFill>
                  <a:srgbClr val="62BB46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IVN</a:t>
            </a:r>
            <a:r>
              <a:rPr lang="nl-NL" sz="2500" dirty="0" smtClean="0">
                <a:solidFill>
                  <a:srgbClr val="62BB46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 </a:t>
            </a:r>
            <a:r>
              <a:rPr lang="nl-NL" sz="2500" b="1" dirty="0" smtClean="0">
                <a:solidFill>
                  <a:srgbClr val="62BB46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wil mensen stimuleren tot duurzaam gedrag</a:t>
            </a:r>
            <a:r>
              <a:rPr lang="nl-NL" sz="2500" dirty="0" smtClean="0">
                <a:solidFill>
                  <a:srgbClr val="62BB46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. </a:t>
            </a:r>
            <a:r>
              <a:rPr lang="nl-NL" sz="2400" dirty="0" smtClean="0">
                <a:solidFill>
                  <a:srgbClr val="62BB4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nl-NL" sz="2400" dirty="0" smtClean="0">
                <a:solidFill>
                  <a:srgbClr val="62BB46"/>
                </a:solidFill>
                <a:latin typeface="Arial" pitchFamily="34" charset="0"/>
                <a:cs typeface="Arial" pitchFamily="34" charset="0"/>
              </a:rPr>
            </a:br>
            <a:r>
              <a:rPr lang="nl-NL" sz="2400" dirty="0" smtClean="0">
                <a:solidFill>
                  <a:srgbClr val="4D4D4F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We lenen de Aarde immers van onze (klein)kinderen. </a:t>
            </a:r>
            <a:br>
              <a:rPr lang="nl-NL" sz="2400" dirty="0" smtClean="0">
                <a:solidFill>
                  <a:srgbClr val="4D4D4F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</a:br>
            <a:r>
              <a:rPr lang="nl-NL" sz="2400" dirty="0" smtClean="0">
                <a:solidFill>
                  <a:srgbClr val="4D4D4F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Zij hebben recht op een gezonde, schone Aarde. </a:t>
            </a:r>
            <a:endParaRPr lang="nl-NL" sz="2400" dirty="0">
              <a:solidFill>
                <a:srgbClr val="4D4D4F"/>
              </a:solidFill>
              <a:latin typeface="Arial" pitchFamily="34" charset="0"/>
              <a:ea typeface="Open Sans" pitchFamily="34" charset="0"/>
              <a:cs typeface="Arial" pitchFamily="34" charset="0"/>
            </a:endParaRPr>
          </a:p>
        </p:txBody>
      </p:sp>
      <p:pic>
        <p:nvPicPr>
          <p:cNvPr id="7" name="Tijdelijke aanduiding voor inhoud 6" descr="2021apr11 boom c40v50 + voetafdruk kader3 v - Liesbeth Dirk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3" y="1700812"/>
            <a:ext cx="6465661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584176"/>
          </a:xfrm>
        </p:spPr>
        <p:txBody>
          <a:bodyPr>
            <a:noAutofit/>
          </a:bodyPr>
          <a:lstStyle/>
          <a:p>
            <a:r>
              <a:rPr lang="nl-NL" sz="2800" dirty="0" smtClean="0">
                <a:solidFill>
                  <a:srgbClr val="4D4D4F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Een gezonde Aarde betekent:</a:t>
            </a:r>
            <a:r>
              <a:rPr lang="nl-NL" sz="2800" b="1" dirty="0" smtClean="0">
                <a:solidFill>
                  <a:srgbClr val="4D4D4F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/>
            </a:r>
            <a:br>
              <a:rPr lang="nl-NL" sz="2800" b="1" dirty="0" smtClean="0">
                <a:solidFill>
                  <a:srgbClr val="4D4D4F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</a:br>
            <a:r>
              <a:rPr lang="nl-NL" sz="2800" b="1" dirty="0" smtClean="0">
                <a:solidFill>
                  <a:srgbClr val="4D4D4F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 grote biodiversiteit, </a:t>
            </a:r>
            <a:br>
              <a:rPr lang="nl-NL" sz="2800" b="1" dirty="0" smtClean="0">
                <a:solidFill>
                  <a:srgbClr val="4D4D4F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</a:br>
            <a:r>
              <a:rPr lang="nl-NL" sz="2800" b="1" dirty="0" smtClean="0">
                <a:solidFill>
                  <a:srgbClr val="4D4D4F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een bestendig klimaat en</a:t>
            </a:r>
            <a:endParaRPr lang="nl-NL" sz="2800" b="1" dirty="0">
              <a:solidFill>
                <a:srgbClr val="4D4D4F"/>
              </a:solidFill>
              <a:latin typeface="Arial" pitchFamily="34" charset="0"/>
              <a:ea typeface="Open Sans" pitchFamily="34" charset="0"/>
              <a:cs typeface="Arial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NL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56176" y="2348880"/>
            <a:ext cx="2808312" cy="4176464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anchor="b">
            <a:normAutofit fontScale="550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nl-NL" sz="4700" b="1" dirty="0" smtClean="0">
                <a:solidFill>
                  <a:srgbClr val="4D4D4F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gezonde</a:t>
            </a:r>
            <a:r>
              <a:rPr lang="nl-NL" sz="4700" b="1" dirty="0" smtClean="0">
                <a:solidFill>
                  <a:srgbClr val="0070C0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 lucht</a:t>
            </a:r>
          </a:p>
          <a:p>
            <a:pPr>
              <a:buNone/>
            </a:pPr>
            <a:endParaRPr lang="nl-NL" sz="8000" dirty="0" smtClean="0">
              <a:latin typeface="Arial" pitchFamily="34" charset="0"/>
              <a:ea typeface="Open Sans" pitchFamily="34" charset="0"/>
              <a:cs typeface="Arial" pitchFamily="34" charset="0"/>
            </a:endParaRPr>
          </a:p>
          <a:p>
            <a:pPr>
              <a:buNone/>
            </a:pPr>
            <a:r>
              <a:rPr lang="nl-NL" sz="4700" b="1" dirty="0" smtClean="0">
                <a:solidFill>
                  <a:srgbClr val="4D4D4F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gezonde</a:t>
            </a:r>
            <a:r>
              <a:rPr lang="nl-NL" sz="47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 </a:t>
            </a:r>
            <a:r>
              <a:rPr lang="nl-NL" sz="4700" b="1" dirty="0" smtClean="0">
                <a:solidFill>
                  <a:srgbClr val="8C734E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bodem </a:t>
            </a:r>
          </a:p>
          <a:p>
            <a:pPr>
              <a:buNone/>
            </a:pPr>
            <a:endParaRPr lang="nl-NL" sz="8400" dirty="0" smtClean="0">
              <a:latin typeface="Arial" pitchFamily="34" charset="0"/>
              <a:ea typeface="Open Sans" pitchFamily="34" charset="0"/>
              <a:cs typeface="Arial" pitchFamily="34" charset="0"/>
            </a:endParaRPr>
          </a:p>
          <a:p>
            <a:pPr>
              <a:buNone/>
            </a:pPr>
            <a:r>
              <a:rPr lang="nl-NL" sz="4700" b="1" dirty="0" smtClean="0">
                <a:solidFill>
                  <a:srgbClr val="4D4D4F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gezond</a:t>
            </a:r>
            <a:r>
              <a:rPr lang="nl-NL" sz="4700" b="1" dirty="0" smtClean="0">
                <a:solidFill>
                  <a:srgbClr val="33CCCC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 water </a:t>
            </a:r>
          </a:p>
          <a:p>
            <a:pPr>
              <a:buNone/>
            </a:pPr>
            <a:endParaRPr lang="nl-NL" sz="8400" dirty="0" smtClean="0">
              <a:latin typeface="Arial" pitchFamily="34" charset="0"/>
              <a:ea typeface="Open Sans" pitchFamily="34" charset="0"/>
              <a:cs typeface="Arial" pitchFamily="34" charset="0"/>
            </a:endParaRPr>
          </a:p>
          <a:p>
            <a:pPr>
              <a:buNone/>
            </a:pPr>
            <a:r>
              <a:rPr lang="nl-NL" sz="4700" b="1" dirty="0" smtClean="0">
                <a:solidFill>
                  <a:srgbClr val="4D4D4F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gezond</a:t>
            </a:r>
            <a:r>
              <a:rPr lang="nl-NL" sz="47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 </a:t>
            </a:r>
            <a:r>
              <a:rPr lang="nl-NL" sz="4700" b="1" dirty="0" smtClean="0">
                <a:solidFill>
                  <a:srgbClr val="F78D1E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voedsel</a:t>
            </a:r>
            <a:endParaRPr lang="nl-NL" dirty="0" smtClean="0">
              <a:solidFill>
                <a:srgbClr val="F78D1E"/>
              </a:solidFill>
              <a:latin typeface="Arial" pitchFamily="34" charset="0"/>
              <a:ea typeface="Open Sans" pitchFamily="34" charset="0"/>
              <a:cs typeface="Arial" pitchFamily="34" charset="0"/>
            </a:endParaRPr>
          </a:p>
          <a:p>
            <a:endParaRPr lang="nl-NL" dirty="0"/>
          </a:p>
        </p:txBody>
      </p:sp>
      <p:pic>
        <p:nvPicPr>
          <p:cNvPr id="5" name="Afbeelding 4" descr="moestuin kleur2 2021-5 3 c80v50+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348882"/>
            <a:ext cx="5576658" cy="394180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656184"/>
          </a:xfrm>
        </p:spPr>
        <p:txBody>
          <a:bodyPr>
            <a:noAutofit/>
          </a:bodyPr>
          <a:lstStyle/>
          <a:p>
            <a:r>
              <a:rPr lang="nl-NL" sz="2400" dirty="0" smtClean="0">
                <a:solidFill>
                  <a:srgbClr val="4D4D4F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Voor een blijvend leefbare planeet moeten we meer </a:t>
            </a:r>
            <a:br>
              <a:rPr lang="nl-NL" sz="2400" dirty="0" smtClean="0">
                <a:solidFill>
                  <a:srgbClr val="4D4D4F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</a:br>
            <a:r>
              <a:rPr lang="nl-NL" sz="2400" dirty="0" smtClean="0">
                <a:solidFill>
                  <a:srgbClr val="4D4D4F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in evenwicht met de natuur leren leven. </a:t>
            </a:r>
            <a:r>
              <a:rPr lang="nl-NL" sz="2400" dirty="0" smtClean="0">
                <a:solidFill>
                  <a:srgbClr val="323232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/>
            </a:r>
            <a:br>
              <a:rPr lang="nl-NL" sz="2400" dirty="0" smtClean="0">
                <a:solidFill>
                  <a:srgbClr val="323232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</a:br>
            <a:r>
              <a:rPr lang="nl-NL" sz="2400" b="1" dirty="0" smtClean="0">
                <a:solidFill>
                  <a:srgbClr val="62BB46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IVN wil de balans tussen mens en natuur herstellen.</a:t>
            </a:r>
            <a:endParaRPr lang="nl-NL" sz="2400" b="1" dirty="0">
              <a:solidFill>
                <a:srgbClr val="62BB46"/>
              </a:solidFill>
              <a:latin typeface="Arial" pitchFamily="34" charset="0"/>
              <a:ea typeface="Open Sans" pitchFamily="34" charset="0"/>
              <a:cs typeface="Arial" pitchFamily="34" charset="0"/>
            </a:endParaRPr>
          </a:p>
        </p:txBody>
      </p:sp>
      <p:pic>
        <p:nvPicPr>
          <p:cNvPr id="6" name="Tijdelijke aanduiding voor inhoud 5" descr="ijsbeer met energieslurpers - zomer2020 kleur2- Liesbeth Dirks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99595" y="1988846"/>
            <a:ext cx="7367663" cy="464310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vogelvriend kleur z onderschrift - Liesbeth Dirks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8674918" cy="616854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848872" cy="1656184"/>
          </a:xfrm>
        </p:spPr>
        <p:txBody>
          <a:bodyPr>
            <a:normAutofit fontScale="90000"/>
          </a:bodyPr>
          <a:lstStyle/>
          <a:p>
            <a:r>
              <a:rPr lang="nl-NL" sz="3100" dirty="0" smtClean="0"/>
              <a:t/>
            </a:r>
            <a:br>
              <a:rPr lang="nl-NL" sz="3100" dirty="0" smtClean="0"/>
            </a:br>
            <a:r>
              <a:rPr lang="nl-NL" sz="3100" dirty="0" smtClean="0"/>
              <a:t/>
            </a:r>
            <a:br>
              <a:rPr lang="nl-NL" sz="3100" dirty="0" smtClean="0"/>
            </a:br>
            <a:r>
              <a:rPr lang="nl-NL" sz="2700" dirty="0" smtClean="0">
                <a:solidFill>
                  <a:srgbClr val="4D4D4F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De</a:t>
            </a:r>
            <a:r>
              <a:rPr lang="nl-NL" sz="2700" dirty="0" smtClean="0">
                <a:latin typeface="Arial" pitchFamily="34" charset="0"/>
                <a:ea typeface="Open Sans" pitchFamily="34" charset="0"/>
                <a:cs typeface="Arial" pitchFamily="34" charset="0"/>
              </a:rPr>
              <a:t> </a:t>
            </a:r>
            <a:r>
              <a:rPr lang="nl-NL" sz="2700" b="1" dirty="0" smtClean="0">
                <a:solidFill>
                  <a:srgbClr val="62BB46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IVN</a:t>
            </a:r>
            <a:r>
              <a:rPr lang="nl-NL" sz="2700" dirty="0" smtClean="0">
                <a:solidFill>
                  <a:srgbClr val="62BB46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 </a:t>
            </a:r>
            <a:r>
              <a:rPr lang="nl-NL" sz="2700" b="1" dirty="0" smtClean="0">
                <a:solidFill>
                  <a:srgbClr val="62BB46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Werkgroep Duurzaamheid Geldrop - Mierlo </a:t>
            </a:r>
            <a:r>
              <a:rPr lang="nl-NL" sz="27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/>
            </a:r>
            <a:br>
              <a:rPr lang="nl-NL" sz="27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</a:br>
            <a:r>
              <a:rPr lang="nl-NL" sz="2700" dirty="0" smtClean="0">
                <a:solidFill>
                  <a:srgbClr val="4D4D4F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participeert in het </a:t>
            </a:r>
            <a:r>
              <a:rPr lang="nl-NL" sz="2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nl-NL" sz="2700" dirty="0" smtClean="0">
                <a:latin typeface="Arial" pitchFamily="34" charset="0"/>
                <a:cs typeface="Arial" pitchFamily="34" charset="0"/>
              </a:rPr>
            </a:br>
            <a:r>
              <a:rPr lang="nl-NL" sz="2700" b="1" dirty="0" smtClean="0">
                <a:solidFill>
                  <a:srgbClr val="F78D1E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Platform Duurzaam Geldrop-Mierlo</a:t>
            </a:r>
            <a:r>
              <a:rPr lang="nl-NL" sz="2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nl-NL" sz="2700" dirty="0" smtClean="0">
                <a:latin typeface="Arial" pitchFamily="34" charset="0"/>
                <a:cs typeface="Arial" pitchFamily="34" charset="0"/>
              </a:rPr>
            </a:br>
            <a:r>
              <a:rPr lang="nl-NL" sz="2700" dirty="0" smtClean="0">
                <a:solidFill>
                  <a:srgbClr val="4D4D4F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en behartigt daar de belangen van de natuur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 descr="Meer groen voor powerpoint - Liesbeth Dirk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6" y="2132857"/>
            <a:ext cx="7488832" cy="456818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2448272"/>
          </a:xfr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28575">
            <a:solidFill>
              <a:schemeClr val="accent3">
                <a:lumMod val="75000"/>
              </a:schemeClr>
            </a:solidFill>
          </a:ln>
          <a:effectLst/>
        </p:spPr>
        <p:txBody>
          <a:bodyPr>
            <a:noAutofit/>
          </a:bodyPr>
          <a:lstStyle/>
          <a:p>
            <a:r>
              <a:rPr lang="nl-NL" sz="2400" dirty="0" smtClean="0">
                <a:solidFill>
                  <a:srgbClr val="4D4D4F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Voor onze gemeente is </a:t>
            </a:r>
            <a:r>
              <a:rPr lang="nl-NL" sz="2400" b="1" dirty="0" smtClean="0">
                <a:solidFill>
                  <a:srgbClr val="62BB46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IVN</a:t>
            </a:r>
            <a:r>
              <a:rPr lang="nl-NL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 </a:t>
            </a:r>
            <a:r>
              <a:rPr lang="nl-NL" sz="2400" dirty="0" smtClean="0">
                <a:solidFill>
                  <a:srgbClr val="4D4D4F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een belangrijke gesprekspartner. </a:t>
            </a:r>
            <a:r>
              <a:rPr lang="nl-NL" sz="2400" dirty="0" smtClean="0">
                <a:latin typeface="Arial" pitchFamily="34" charset="0"/>
                <a:ea typeface="Open Sans" pitchFamily="34" charset="0"/>
                <a:cs typeface="Arial" pitchFamily="34" charset="0"/>
              </a:rPr>
              <a:t/>
            </a:r>
            <a:br>
              <a:rPr lang="nl-NL" sz="2400" dirty="0" smtClean="0">
                <a:latin typeface="Arial" pitchFamily="34" charset="0"/>
                <a:ea typeface="Open Sans" pitchFamily="34" charset="0"/>
                <a:cs typeface="Arial" pitchFamily="34" charset="0"/>
              </a:rPr>
            </a:br>
            <a:r>
              <a:rPr lang="nl-NL" sz="2400" dirty="0" smtClean="0">
                <a:latin typeface="Arial" pitchFamily="34" charset="0"/>
                <a:ea typeface="Open Sans" pitchFamily="34" charset="0"/>
                <a:cs typeface="Arial" pitchFamily="34" charset="0"/>
              </a:rPr>
              <a:t> </a:t>
            </a:r>
            <a:br>
              <a:rPr lang="nl-NL" sz="2400" dirty="0" smtClean="0">
                <a:latin typeface="Arial" pitchFamily="34" charset="0"/>
                <a:ea typeface="Open Sans" pitchFamily="34" charset="0"/>
                <a:cs typeface="Arial" pitchFamily="34" charset="0"/>
              </a:rPr>
            </a:br>
            <a:r>
              <a:rPr lang="nl-NL" sz="2000" dirty="0" smtClean="0">
                <a:latin typeface="Arial" pitchFamily="34" charset="0"/>
                <a:ea typeface="Open Sans" pitchFamily="34" charset="0"/>
                <a:cs typeface="Arial" pitchFamily="34" charset="0"/>
              </a:rPr>
              <a:t>We adviseren – gevraagd en ongevraagd – </a:t>
            </a:r>
            <a:br>
              <a:rPr lang="nl-NL" sz="2000" dirty="0" smtClean="0">
                <a:latin typeface="Arial" pitchFamily="34" charset="0"/>
                <a:ea typeface="Open Sans" pitchFamily="34" charset="0"/>
                <a:cs typeface="Arial" pitchFamily="34" charset="0"/>
              </a:rPr>
            </a:br>
            <a:r>
              <a:rPr lang="nl-NL" sz="2000" dirty="0" smtClean="0">
                <a:latin typeface="Arial" pitchFamily="34" charset="0"/>
                <a:ea typeface="Open Sans" pitchFamily="34" charset="0"/>
                <a:cs typeface="Arial" pitchFamily="34" charset="0"/>
              </a:rPr>
              <a:t>over aangelegenheden </a:t>
            </a:r>
            <a:br>
              <a:rPr lang="nl-NL" sz="2000" dirty="0" smtClean="0">
                <a:latin typeface="Arial" pitchFamily="34" charset="0"/>
                <a:ea typeface="Open Sans" pitchFamily="34" charset="0"/>
                <a:cs typeface="Arial" pitchFamily="34" charset="0"/>
              </a:rPr>
            </a:br>
            <a:r>
              <a:rPr lang="nl-NL" sz="2000" dirty="0" smtClean="0">
                <a:latin typeface="Arial" pitchFamily="34" charset="0"/>
                <a:ea typeface="Open Sans" pitchFamily="34" charset="0"/>
                <a:cs typeface="Arial" pitchFamily="34" charset="0"/>
              </a:rPr>
              <a:t>op het gebied van natuur en duurzaamheid</a:t>
            </a:r>
            <a:endParaRPr lang="nl-NL" sz="2000" dirty="0">
              <a:latin typeface="Arial" pitchFamily="34" charset="0"/>
              <a:ea typeface="Open Sans" pitchFamily="34" charset="0"/>
              <a:cs typeface="Arial" pitchFamily="34" charset="0"/>
            </a:endParaRPr>
          </a:p>
        </p:txBody>
      </p:sp>
      <p:pic>
        <p:nvPicPr>
          <p:cNvPr id="9" name="Tijdelijke aanduiding voor inhoud 8" descr="kledingruil 2e hands kleur c40v50 - Liesbeth Dirks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9" y="3429001"/>
            <a:ext cx="4335221" cy="3157259"/>
          </a:xfrm>
        </p:spPr>
      </p:pic>
      <p:pic>
        <p:nvPicPr>
          <p:cNvPr id="11" name="Tijdelijke aanduiding voor inhoud 10" descr="zelfvoorzienend wind en water 2 kleur pot c40v6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07504" y="3212982"/>
            <a:ext cx="4828279" cy="3522191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147248" cy="1080120"/>
          </a:xfrm>
        </p:spPr>
        <p:txBody>
          <a:bodyPr>
            <a:noAutofit/>
          </a:bodyPr>
          <a:lstStyle/>
          <a:p>
            <a:r>
              <a:rPr lang="nl-NL" sz="2400" dirty="0" smtClean="0">
                <a:solidFill>
                  <a:srgbClr val="4D4D4F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Waar nodig en mogelijk neemt </a:t>
            </a:r>
            <a:r>
              <a:rPr lang="nl-NL" sz="2400" b="1" dirty="0" smtClean="0">
                <a:solidFill>
                  <a:srgbClr val="62BB46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IVN</a:t>
            </a:r>
            <a:r>
              <a:rPr lang="nl-NL" sz="2400" dirty="0" smtClean="0">
                <a:latin typeface="Arial" pitchFamily="34" charset="0"/>
                <a:ea typeface="Open Sans" pitchFamily="34" charset="0"/>
                <a:cs typeface="Arial" pitchFamily="34" charset="0"/>
              </a:rPr>
              <a:t> </a:t>
            </a:r>
            <a:r>
              <a:rPr lang="nl-NL" sz="2400" dirty="0" smtClean="0">
                <a:solidFill>
                  <a:srgbClr val="4D4D4F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initiatieven </a:t>
            </a:r>
            <a:r>
              <a:rPr lang="nl-NL" sz="2200" dirty="0" smtClean="0">
                <a:solidFill>
                  <a:srgbClr val="4D4D4F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/>
            </a:r>
            <a:br>
              <a:rPr lang="nl-NL" sz="2200" dirty="0" smtClean="0">
                <a:solidFill>
                  <a:srgbClr val="4D4D4F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</a:br>
            <a:r>
              <a:rPr lang="nl-NL" sz="2200" dirty="0" smtClean="0">
                <a:solidFill>
                  <a:srgbClr val="4D4D4F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op het gebied van de duurzame ontwikkeling </a:t>
            </a:r>
            <a:br>
              <a:rPr lang="nl-NL" sz="2200" dirty="0" smtClean="0">
                <a:solidFill>
                  <a:srgbClr val="4D4D4F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</a:br>
            <a:r>
              <a:rPr lang="nl-NL" sz="2200" dirty="0" smtClean="0">
                <a:solidFill>
                  <a:srgbClr val="4D4D4F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(natuur, biodiversiteit, voedsel, leefstijl)</a:t>
            </a:r>
            <a:endParaRPr lang="nl-NL" sz="2200" b="1" dirty="0">
              <a:solidFill>
                <a:srgbClr val="4D4D4F"/>
              </a:solidFill>
              <a:latin typeface="Arial" pitchFamily="34" charset="0"/>
              <a:ea typeface="Open Sans" pitchFamily="34" charset="0"/>
              <a:cs typeface="Arial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39552" y="1700813"/>
            <a:ext cx="3538736" cy="4680519"/>
          </a:xfrm>
          <a:solidFill>
            <a:schemeClr val="accent3">
              <a:lumMod val="60000"/>
              <a:lumOff val="40000"/>
            </a:schemeClr>
          </a:solidFill>
        </p:spPr>
        <p:txBody>
          <a:bodyPr anchor="b" anchorCtr="0"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l-NL" sz="2200" dirty="0" smtClean="0">
                <a:latin typeface="Arial" pitchFamily="34" charset="0"/>
                <a:ea typeface="Open Sans" pitchFamily="34" charset="0"/>
                <a:cs typeface="Arial" pitchFamily="34" charset="0"/>
              </a:rPr>
              <a:t>De Werkgroep Duurzaamheid werkt daarbij ook samen met externe partijen.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nl-NL" sz="2200" dirty="0" smtClean="0">
              <a:latin typeface="Arial" pitchFamily="34" charset="0"/>
              <a:ea typeface="Open Sans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nl-NL" sz="2200" dirty="0" smtClean="0">
              <a:latin typeface="Arial" pitchFamily="34" charset="0"/>
              <a:ea typeface="Open Sans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l-NL" sz="2200" dirty="0" smtClean="0">
                <a:latin typeface="Arial" pitchFamily="34" charset="0"/>
                <a:ea typeface="Open Sans" pitchFamily="34" charset="0"/>
                <a:cs typeface="Arial" pitchFamily="34" charset="0"/>
              </a:rPr>
              <a:t>Daarnaast publiceert de </a:t>
            </a:r>
            <a:r>
              <a:rPr lang="nl-NL" sz="2200" b="1" dirty="0" smtClean="0">
                <a:solidFill>
                  <a:srgbClr val="62BB46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IVN</a:t>
            </a:r>
            <a:r>
              <a:rPr lang="nl-NL" sz="2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 </a:t>
            </a:r>
            <a:r>
              <a:rPr lang="nl-NL" sz="2200" dirty="0" smtClean="0">
                <a:latin typeface="Arial" pitchFamily="34" charset="0"/>
                <a:ea typeface="Open Sans" pitchFamily="34" charset="0"/>
                <a:cs typeface="Arial" pitchFamily="34" charset="0"/>
              </a:rPr>
              <a:t>Werkgroep Duurzaamheid </a:t>
            </a:r>
            <a:r>
              <a:rPr lang="nl-NL" sz="2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/>
            </a:r>
            <a:br>
              <a:rPr lang="nl-NL" sz="2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</a:br>
            <a:r>
              <a:rPr lang="nl-NL" sz="2200" dirty="0" smtClean="0">
                <a:latin typeface="Arial" pitchFamily="34" charset="0"/>
                <a:ea typeface="Open Sans" pitchFamily="34" charset="0"/>
                <a:cs typeface="Arial" pitchFamily="34" charset="0"/>
              </a:rPr>
              <a:t>tips en artikelen in de lokale krant. </a:t>
            </a:r>
            <a:endParaRPr lang="nl-NL" sz="1800" dirty="0"/>
          </a:p>
        </p:txBody>
      </p:sp>
      <p:pic>
        <p:nvPicPr>
          <p:cNvPr id="5" name="Tijdelijke aanduiding voor inhoud 4" descr="voedsel - collage Liesbeth Dirks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700808"/>
            <a:ext cx="4104456" cy="466881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2664</TotalTime>
  <Words>128</Words>
  <Application>Microsoft Office PowerPoint</Application>
  <PresentationFormat>Diavoorstelling (4:3)</PresentationFormat>
  <Paragraphs>39</Paragraphs>
  <Slides>12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Office-thema</vt:lpstr>
      <vt:lpstr>Werkgroep Duurzaamheid  Geldrop - Mierlo  </vt:lpstr>
      <vt:lpstr> IVN natuureducatie laat mensen de natuur beleven en geeft toegankelijke informatie.  </vt:lpstr>
      <vt:lpstr>IVN wil mensen stimuleren tot duurzaam gedrag.  We lenen de Aarde immers van onze (klein)kinderen.  Zij hebben recht op een gezonde, schone Aarde. </vt:lpstr>
      <vt:lpstr>Een gezonde Aarde betekent:  grote biodiversiteit,  een bestendig klimaat en</vt:lpstr>
      <vt:lpstr>Voor een blijvend leefbare planeet moeten we meer  in evenwicht met de natuur leren leven.  IVN wil de balans tussen mens en natuur herstellen.</vt:lpstr>
      <vt:lpstr>Dia 6</vt:lpstr>
      <vt:lpstr>  De IVN Werkgroep Duurzaamheid Geldrop - Mierlo  participeert in het  Platform Duurzaam Geldrop-Mierlo en behartigt daar de belangen van de natuur </vt:lpstr>
      <vt:lpstr>Voor onze gemeente is IVN een belangrijke gesprekspartner.    We adviseren – gevraagd en ongevraagd –  over aangelegenheden  op het gebied van natuur en duurzaamheid</vt:lpstr>
      <vt:lpstr>Waar nodig en mogelijk neemt IVN initiatieven  op het gebied van de duurzame ontwikkeling  (natuur, biodiversiteit, voedsel, leefstijl)</vt:lpstr>
      <vt:lpstr>De IVN Werkgroep Duurzaamheid werkt aan  vergroening en bewustwording door o.a. acties ‘tegelwippen’</vt:lpstr>
      <vt:lpstr>IVN Werkgroep Duurzaamheid Geldrop - Mierlo</vt:lpstr>
      <vt:lpstr>Dia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Liesbeth Dirkse</dc:creator>
  <cp:lastModifiedBy>Liesbeth Dirkse</cp:lastModifiedBy>
  <cp:revision>59</cp:revision>
  <dcterms:created xsi:type="dcterms:W3CDTF">2021-05-08T10:18:58Z</dcterms:created>
  <dcterms:modified xsi:type="dcterms:W3CDTF">2023-09-28T20:09:38Z</dcterms:modified>
</cp:coreProperties>
</file>