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267" r:id="rId3"/>
    <p:sldId id="268" r:id="rId4"/>
    <p:sldId id="279" r:id="rId5"/>
    <p:sldId id="304" r:id="rId6"/>
    <p:sldId id="302" r:id="rId7"/>
    <p:sldId id="256" r:id="rId8"/>
    <p:sldId id="269" r:id="rId9"/>
    <p:sldId id="280" r:id="rId10"/>
    <p:sldId id="281" r:id="rId11"/>
    <p:sldId id="282" r:id="rId12"/>
    <p:sldId id="283" r:id="rId13"/>
    <p:sldId id="284" r:id="rId14"/>
    <p:sldId id="285" r:id="rId15"/>
    <p:sldId id="286" r:id="rId16"/>
    <p:sldId id="287" r:id="rId17"/>
    <p:sldId id="288" r:id="rId18"/>
    <p:sldId id="289" r:id="rId19"/>
    <p:sldId id="290" r:id="rId20"/>
    <p:sldId id="291" r:id="rId21"/>
    <p:sldId id="292" r:id="rId22"/>
    <p:sldId id="293" r:id="rId23"/>
    <p:sldId id="294" r:id="rId24"/>
    <p:sldId id="295" r:id="rId25"/>
    <p:sldId id="296" r:id="rId26"/>
    <p:sldId id="297" r:id="rId27"/>
    <p:sldId id="298" r:id="rId28"/>
    <p:sldId id="299" r:id="rId29"/>
    <p:sldId id="300" r:id="rId30"/>
    <p:sldId id="301" r:id="rId31"/>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9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385" autoAdjust="0"/>
    <p:restoredTop sz="90455" autoAdjust="0"/>
  </p:normalViewPr>
  <p:slideViewPr>
    <p:cSldViewPr>
      <p:cViewPr varScale="1">
        <p:scale>
          <a:sx n="100" d="100"/>
          <a:sy n="100" d="100"/>
        </p:scale>
        <p:origin x="59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8FEF4A-82D5-4464-8360-0DC4E49A9390}" type="datetimeFigureOut">
              <a:rPr lang="nl-NL" smtClean="0"/>
              <a:pPr/>
              <a:t>11-3-2019</a:t>
            </a:fld>
            <a:endParaRPr lang="nl-NL"/>
          </a:p>
        </p:txBody>
      </p:sp>
      <p:sp>
        <p:nvSpPr>
          <p:cNvPr id="4" name="Tijdelijke aanduiding voor dia-afbeelding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6" name="Tijdelijke aanduiding voor voet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029B79D-FE5E-4D79-8343-E2DB28F9563E}" type="slidenum">
              <a:rPr lang="nl-NL" smtClean="0"/>
              <a:pPr/>
              <a:t>‹nr.›</a:t>
            </a:fld>
            <a:endParaRPr lang="nl-NL"/>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327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3277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1D19CA7-BEE1-42BA-A386-7324E8D0FEC4}" type="slidenum">
              <a:rPr lang="nl-NL" smtClean="0"/>
              <a:pPr/>
              <a:t>1</a:t>
            </a:fld>
            <a:endParaRPr lang="nl-NL"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198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Haren van een das aan prikkeldraad. Bij laaghangend prikkeldraad raakt de das altijd wel wat haren kwijt.</a:t>
            </a:r>
          </a:p>
          <a:p>
            <a:r>
              <a:rPr lang="nl-NL" smtClean="0"/>
              <a:t>Zo kun heel gemakkelijk een dassenwissel terugvinden. Dassen gebruiken namelijk, net als mensen, vaak dezelfde route, een dassenwissel genaamd.</a:t>
            </a:r>
          </a:p>
          <a:p>
            <a:r>
              <a:rPr lang="nl-NL" smtClean="0"/>
              <a:t>Haren van dassen beginnen wit, zijn in het midden zwart en aan het uiteinde weer wit. Zo komt de das aan de zout en peper kleur.</a:t>
            </a:r>
          </a:p>
        </p:txBody>
      </p:sp>
      <p:sp>
        <p:nvSpPr>
          <p:cNvPr id="4198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3231E64-C594-4E8C-AAAB-27574AA40F57}" type="slidenum">
              <a:rPr lang="nl-NL" smtClean="0"/>
              <a:pPr/>
              <a:t>11</a:t>
            </a:fld>
            <a:endParaRPr lang="nl-NL"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301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Nog een aantal sporen van de das.</a:t>
            </a:r>
          </a:p>
          <a:p>
            <a:r>
              <a:rPr lang="nl-NL" smtClean="0"/>
              <a:t>Links voetsporen met een muntstukje (1 of 2 euro) zodat altijd terug te rekenen is hoe groot de afdruk was.</a:t>
            </a:r>
          </a:p>
          <a:p>
            <a:r>
              <a:rPr lang="nl-NL" smtClean="0"/>
              <a:t>Rechts een mestputje. Dassen zijn schone dieren en kennen net als de mens een ‘toilet’, een locatie waar ze hun behoefte doen.</a:t>
            </a:r>
          </a:p>
        </p:txBody>
      </p:sp>
      <p:sp>
        <p:nvSpPr>
          <p:cNvPr id="4301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195628C-045B-4A3C-92E2-6A18D7AF60A7}" type="slidenum">
              <a:rPr lang="nl-NL" smtClean="0"/>
              <a:pPr/>
              <a:t>12</a:t>
            </a:fld>
            <a:endParaRPr lang="nl-NL"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403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Water-, spoor- en autowegen zijn een belemmering voor de das. Vaak kunnen zij deze niet overbruggen en worden dan ook aangereden.</a:t>
            </a:r>
          </a:p>
          <a:p>
            <a:r>
              <a:rPr lang="nl-NL" smtClean="0"/>
              <a:t>De mens is daardoor de grootste vijand van de das. Niet meer omdat er op de das gejaagd wordt, maar door de infrastructuur van de mens.</a:t>
            </a:r>
          </a:p>
        </p:txBody>
      </p:sp>
      <p:sp>
        <p:nvSpPr>
          <p:cNvPr id="4403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7DFFFEB-F86F-4515-9DBC-BC9B1A1B306D}" type="slidenum">
              <a:rPr lang="nl-NL" smtClean="0"/>
              <a:pPr/>
              <a:t>13</a:t>
            </a:fld>
            <a:endParaRPr lang="nl-NL"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505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err="1" smtClean="0"/>
              <a:t>Water-</a:t>
            </a:r>
            <a:r>
              <a:rPr lang="nl-NL" dirty="0" smtClean="0"/>
              <a:t>, spoor- en autowegen zijn een belemmering voor de das. Vaak kunnen zij deze niet overbruggen en worden dan ook aangereden.</a:t>
            </a:r>
          </a:p>
          <a:p>
            <a:endParaRPr lang="nl-NL" dirty="0" smtClean="0"/>
          </a:p>
          <a:p>
            <a:r>
              <a:rPr lang="nl-NL" dirty="0" smtClean="0"/>
              <a:t>Op deze kaart van het gebied staan in het rood en geel de verschillende wegen voor gemotoriseerd verkeer. </a:t>
            </a:r>
          </a:p>
          <a:p>
            <a:r>
              <a:rPr lang="nl-NL" dirty="0" smtClean="0"/>
              <a:t>Kunnen de leerlingen aangeven waar ze allemaal lopen en waar eventueel veel dassen worden doodgereden?</a:t>
            </a:r>
          </a:p>
        </p:txBody>
      </p:sp>
      <p:sp>
        <p:nvSpPr>
          <p:cNvPr id="4506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15CCAF2-8C97-4E83-96A8-0B6B949B3B18}" type="slidenum">
              <a:rPr lang="nl-NL" smtClean="0"/>
              <a:pPr/>
              <a:t>14</a:t>
            </a:fld>
            <a:endParaRPr lang="nl-NL"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Water-, spoor- en autowegen zijn een belemmering voor de das. Vaak kunnen zij deze niet overbruggen en worden dan ook aangereden.</a:t>
            </a:r>
          </a:p>
          <a:p>
            <a:r>
              <a:rPr lang="nl-NL" smtClean="0"/>
              <a:t>Van oudsher kwam de das voor in Nationaal Park De Loonse en Drunense Duinen maar is hier verdwenen door jacht en bebouwing.</a:t>
            </a:r>
          </a:p>
          <a:p>
            <a:endParaRPr lang="nl-NL" smtClean="0"/>
          </a:p>
          <a:p>
            <a:r>
              <a:rPr lang="nl-NL" smtClean="0"/>
              <a:t>Omdat het gebied geschikt was voor de das heeft men deze in 1999 weer uitgezet. Helaas worden de dassen nog altijd aangereden zoals dit kaartje laat zien. Hierop staan de gevonden dode dassen sinds de introductie. Gelukkig worden er maatregelen genomen. Op het kaartje is linksonder (Udenhoutseweg) te zien dat daar veel dassen zijn doodgereden. Inmiddels zijn onder deze weg een aantal dassentunnels aangelegd!</a:t>
            </a:r>
          </a:p>
        </p:txBody>
      </p:sp>
      <p:sp>
        <p:nvSpPr>
          <p:cNvPr id="4608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BE0914D-EE6E-461A-9A8E-D8A4DCB03E92}" type="slidenum">
              <a:rPr lang="nl-NL" smtClean="0"/>
              <a:pPr/>
              <a:t>15</a:t>
            </a:fld>
            <a:endParaRPr lang="nl-NL"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6083" name="Tijdelijke aanduiding voor notities 2"/>
          <p:cNvSpPr>
            <a:spLocks noGrp="1"/>
          </p:cNvSpPr>
          <p:nvPr>
            <p:ph type="body" idx="1"/>
          </p:nvPr>
        </p:nvSpPr>
        <p:spPr bwMode="auto"/>
        <p:txBody>
          <a:bodyPr wrap="square" numCol="1" anchor="t" anchorCtr="0" compatLnSpc="1">
            <a:prstTxWarp prst="textNoShape">
              <a:avLst/>
            </a:prstTxWarp>
          </a:bodyPr>
          <a:lstStyle/>
          <a:p>
            <a:pPr>
              <a:defRPr/>
            </a:pPr>
            <a:r>
              <a:rPr lang="nl-NL" dirty="0" smtClean="0"/>
              <a:t>Filmpje gemaakt door de provincie Noord-Brabant. </a:t>
            </a:r>
          </a:p>
          <a:p>
            <a:pPr>
              <a:defRPr/>
            </a:pPr>
            <a:r>
              <a:rPr lang="nl-NL" dirty="0" smtClean="0"/>
              <a:t>Klik tijdens de presentatie op de foto om naar de film op </a:t>
            </a:r>
            <a:r>
              <a:rPr lang="nl-NL" dirty="0" err="1" smtClean="0"/>
              <a:t>youtube</a:t>
            </a:r>
            <a:r>
              <a:rPr lang="nl-NL" baseline="0" dirty="0" smtClean="0"/>
              <a:t> te gaan. Link:  https://www.youtube.com/watch?v=ZYda0FBFk6M</a:t>
            </a:r>
            <a:endParaRPr lang="nl-NL" dirty="0" smtClean="0"/>
          </a:p>
          <a:p>
            <a:pPr>
              <a:defRPr/>
            </a:pPr>
            <a:r>
              <a:rPr lang="nl-NL" dirty="0" smtClean="0"/>
              <a:t>Er is te zien dat er goed gebruik gemaakt wordt van tunnels voor dieren. Niet alleen door de das.</a:t>
            </a:r>
          </a:p>
          <a:p>
            <a:pPr>
              <a:defRPr/>
            </a:pPr>
            <a:r>
              <a:rPr lang="nl-NL" dirty="0" smtClean="0"/>
              <a:t>Maatregelen om de hindernissen voor dieren weg te nemen werken dus echt!</a:t>
            </a:r>
          </a:p>
          <a:p>
            <a:pPr>
              <a:defRPr/>
            </a:pPr>
            <a:endParaRPr lang="nl-NL" dirty="0" smtClean="0"/>
          </a:p>
          <a:p>
            <a:pPr>
              <a:defRPr/>
            </a:pPr>
            <a:r>
              <a:rPr lang="nl-NL" dirty="0" smtClean="0"/>
              <a:t>In het filmpje zijn verschillende dieren te zien:</a:t>
            </a:r>
          </a:p>
          <a:p>
            <a:pPr marL="228600" indent="-228600">
              <a:buFontTx/>
              <a:buAutoNum type="arabicPeriod"/>
              <a:defRPr/>
            </a:pPr>
            <a:r>
              <a:rPr lang="nl-NL" dirty="0" smtClean="0"/>
              <a:t>Das</a:t>
            </a:r>
          </a:p>
          <a:p>
            <a:pPr marL="228600" indent="-228600">
              <a:buFontTx/>
              <a:buAutoNum type="arabicPeriod"/>
              <a:defRPr/>
            </a:pPr>
            <a:r>
              <a:rPr lang="nl-NL" dirty="0" smtClean="0"/>
              <a:t>Wezel of hermelijn</a:t>
            </a:r>
          </a:p>
          <a:p>
            <a:pPr marL="228600" indent="-228600">
              <a:buFontTx/>
              <a:buAutoNum type="arabicPeriod"/>
              <a:defRPr/>
            </a:pPr>
            <a:r>
              <a:rPr lang="nl-NL" dirty="0" smtClean="0"/>
              <a:t>Rat</a:t>
            </a:r>
          </a:p>
          <a:p>
            <a:pPr marL="228600" indent="-228600">
              <a:buFontTx/>
              <a:buAutoNum type="arabicPeriod"/>
              <a:defRPr/>
            </a:pPr>
            <a:r>
              <a:rPr lang="nl-NL" dirty="0" smtClean="0"/>
              <a:t>Steenmarter?</a:t>
            </a:r>
          </a:p>
          <a:p>
            <a:pPr marL="228600" indent="-228600">
              <a:buFontTx/>
              <a:buAutoNum type="arabicPeriod"/>
              <a:defRPr/>
            </a:pPr>
            <a:r>
              <a:rPr lang="nl-NL" dirty="0" smtClean="0"/>
              <a:t>Das</a:t>
            </a:r>
          </a:p>
          <a:p>
            <a:pPr marL="228600" indent="-228600">
              <a:buFontTx/>
              <a:buAutoNum type="arabicPeriod"/>
              <a:defRPr/>
            </a:pPr>
            <a:r>
              <a:rPr lang="nl-NL" dirty="0" smtClean="0"/>
              <a:t>Muis</a:t>
            </a:r>
          </a:p>
          <a:p>
            <a:pPr marL="228600" indent="-228600">
              <a:buFontTx/>
              <a:buAutoNum type="arabicPeriod"/>
              <a:defRPr/>
            </a:pPr>
            <a:r>
              <a:rPr lang="nl-NL" dirty="0" smtClean="0"/>
              <a:t>Egel</a:t>
            </a:r>
          </a:p>
          <a:p>
            <a:pPr marL="228600" indent="-228600">
              <a:buFontTx/>
              <a:buAutoNum type="arabicPeriod"/>
              <a:defRPr/>
            </a:pPr>
            <a:r>
              <a:rPr lang="nl-NL" dirty="0" smtClean="0"/>
              <a:t>Bunzing met prooi</a:t>
            </a:r>
          </a:p>
          <a:p>
            <a:pPr marL="228600" indent="-228600">
              <a:buFontTx/>
              <a:buAutoNum type="arabicPeriod"/>
              <a:defRPr/>
            </a:pPr>
            <a:r>
              <a:rPr lang="nl-NL" dirty="0" smtClean="0"/>
              <a:t>Bos</a:t>
            </a:r>
          </a:p>
          <a:p>
            <a:pPr marL="228600" indent="-228600">
              <a:buFontTx/>
              <a:buAutoNum type="arabicPeriod"/>
              <a:defRPr/>
            </a:pPr>
            <a:r>
              <a:rPr lang="nl-NL" dirty="0" smtClean="0"/>
              <a:t>Reeën</a:t>
            </a:r>
          </a:p>
          <a:p>
            <a:pPr marL="228600" indent="-228600">
              <a:buFontTx/>
              <a:buAutoNum type="arabicPeriod"/>
              <a:defRPr/>
            </a:pPr>
            <a:r>
              <a:rPr lang="nl-NL" dirty="0" smtClean="0"/>
              <a:t>Huiskat</a:t>
            </a:r>
          </a:p>
          <a:p>
            <a:pPr marL="228600" indent="-228600">
              <a:buFontTx/>
              <a:buAutoNum type="arabicPeriod"/>
              <a:defRPr/>
            </a:pPr>
            <a:r>
              <a:rPr lang="nl-NL" dirty="0" smtClean="0"/>
              <a:t>Das</a:t>
            </a:r>
          </a:p>
          <a:p>
            <a:pPr marL="228600" indent="-228600">
              <a:defRPr/>
            </a:pPr>
            <a:endParaRPr lang="nl-NL" dirty="0" smtClean="0"/>
          </a:p>
          <a:p>
            <a:pPr>
              <a:defRPr/>
            </a:pPr>
            <a:endParaRPr lang="nl-NL" dirty="0" smtClean="0"/>
          </a:p>
        </p:txBody>
      </p:sp>
      <p:sp>
        <p:nvSpPr>
          <p:cNvPr id="4710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98BD54-3878-49E6-883A-BDC66959B70D}" type="slidenum">
              <a:rPr lang="nl-NL" smtClean="0"/>
              <a:pPr/>
              <a:t>16</a:t>
            </a:fld>
            <a:endParaRPr lang="nl-NL"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813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Rond 1900 was er een maximale verspreiding van de Das in Brabant (lichtgroen).</a:t>
            </a:r>
          </a:p>
          <a:p>
            <a:pPr>
              <a:buFontTx/>
              <a:buChar char="•"/>
            </a:pPr>
            <a:r>
              <a:rPr lang="nl-NL" dirty="0" smtClean="0"/>
              <a:t> Het groene gedeelte onder Den Bosch is de Bossche Broek, een laag en nat natuurgebied.</a:t>
            </a:r>
          </a:p>
          <a:p>
            <a:pPr>
              <a:buFontTx/>
              <a:buChar char="•"/>
            </a:pPr>
            <a:r>
              <a:rPr lang="nl-NL" dirty="0" smtClean="0"/>
              <a:t> Rondom de grotere kernen van Brabant (Breda, Tilburg en Eindhoven) was leven voor de das niet mogelijk.</a:t>
            </a:r>
          </a:p>
          <a:p>
            <a:endParaRPr lang="nl-NL" dirty="0" smtClean="0"/>
          </a:p>
          <a:p>
            <a:r>
              <a:rPr lang="nl-NL" dirty="0" smtClean="0"/>
              <a:t>Bij klikken verschijnt een bodemkaart van Brabant. U kunt hierbij stilstaan bij:</a:t>
            </a:r>
          </a:p>
          <a:p>
            <a:pPr>
              <a:buFontTx/>
              <a:buChar char="•"/>
            </a:pPr>
            <a:r>
              <a:rPr lang="nl-NL" dirty="0" smtClean="0"/>
              <a:t> De verspreiding van de Das over de zandgronden van Brabant. Het grote groene gedeelte, waar de das ontbreekt, is het rivier- en zeekleigebied van Brabant. Dit is laag en nat en ongeschikt voor de Das om een burcht te bouwen.</a:t>
            </a:r>
          </a:p>
          <a:p>
            <a:endParaRPr lang="nl-NL" dirty="0" smtClean="0"/>
          </a:p>
        </p:txBody>
      </p:sp>
      <p:sp>
        <p:nvSpPr>
          <p:cNvPr id="4813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6BD2720-A557-42E9-A35E-44D0F83ED4CE}" type="slidenum">
              <a:rPr lang="nl-NL" smtClean="0"/>
              <a:pPr/>
              <a:t>17</a:t>
            </a:fld>
            <a:endParaRPr lang="nl-NL"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4915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Rond 1980 is de Das helemaal teruggedrongen tot de noordoostelijke punt van de provincie.</a:t>
            </a:r>
          </a:p>
          <a:p>
            <a:r>
              <a:rPr lang="nl-NL" dirty="0" smtClean="0"/>
              <a:t>Hier heeft de Das zich altijd staande weten te houden. Terugdringen geschiedde door:</a:t>
            </a:r>
          </a:p>
          <a:p>
            <a:pPr>
              <a:buFontTx/>
              <a:buChar char="•"/>
            </a:pPr>
            <a:r>
              <a:rPr lang="nl-NL" dirty="0" smtClean="0"/>
              <a:t> groter wordende steden;</a:t>
            </a:r>
          </a:p>
          <a:p>
            <a:pPr>
              <a:buFontTx/>
              <a:buChar char="•"/>
            </a:pPr>
            <a:r>
              <a:rPr lang="nl-NL" dirty="0" smtClean="0"/>
              <a:t> versnippering leefgebied door meer infrastructuur (wegen, spoorwegen, bewoning);</a:t>
            </a:r>
          </a:p>
          <a:p>
            <a:pPr>
              <a:buFontTx/>
              <a:buChar char="•"/>
            </a:pPr>
            <a:r>
              <a:rPr lang="nl-NL" dirty="0" smtClean="0"/>
              <a:t> verdwijnen van kleinschalig landschap;</a:t>
            </a:r>
          </a:p>
          <a:p>
            <a:pPr>
              <a:buFontTx/>
              <a:buChar char="•"/>
            </a:pPr>
            <a:r>
              <a:rPr lang="nl-NL" dirty="0" smtClean="0"/>
              <a:t> jacht, vanwege vermeende schade voor boeren, haren (kwasten) en dassenvet (tegen winterhanden).</a:t>
            </a:r>
          </a:p>
        </p:txBody>
      </p:sp>
      <p:sp>
        <p:nvSpPr>
          <p:cNvPr id="4915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C7AE5EA-D79E-4508-808A-132586A5D668}" type="slidenum">
              <a:rPr lang="nl-NL" smtClean="0"/>
              <a:pPr/>
              <a:t>18</a:t>
            </a:fld>
            <a:endParaRPr lang="nl-NL"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017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In 2011 heeft de Das zich weer meer weten te verspreiden door de provincie dankzij:</a:t>
            </a:r>
          </a:p>
          <a:p>
            <a:pPr>
              <a:buFontTx/>
              <a:buChar char="•"/>
            </a:pPr>
            <a:r>
              <a:rPr lang="nl-NL" dirty="0" smtClean="0"/>
              <a:t> herintroductie in verschillende natuurgebieden, zoals NP De Loonse en Drunense Duinen &amp; Landgoed Haanwijk bij Sint-Michielsgestel;</a:t>
            </a:r>
          </a:p>
          <a:p>
            <a:pPr>
              <a:buFontTx/>
              <a:buChar char="•"/>
            </a:pPr>
            <a:r>
              <a:rPr lang="nl-NL" dirty="0" smtClean="0"/>
              <a:t> </a:t>
            </a:r>
            <a:r>
              <a:rPr lang="nl-NL" dirty="0" err="1" smtClean="0"/>
              <a:t>ontsnippering</a:t>
            </a:r>
            <a:r>
              <a:rPr lang="nl-NL" dirty="0" smtClean="0"/>
              <a:t> van natuurgebieden door de aanleg van dassentunnels onder barrières door, zoals wegen en spoorwegen;</a:t>
            </a:r>
          </a:p>
          <a:p>
            <a:pPr>
              <a:buFontTx/>
              <a:buChar char="•"/>
            </a:pPr>
            <a:r>
              <a:rPr lang="nl-NL" dirty="0" smtClean="0"/>
              <a:t> verbetering van natuurgebieden.</a:t>
            </a:r>
          </a:p>
          <a:p>
            <a:pPr>
              <a:buFontTx/>
              <a:buChar char="•"/>
            </a:pPr>
            <a:endParaRPr lang="nl-NL" dirty="0" smtClean="0"/>
          </a:p>
          <a:p>
            <a:r>
              <a:rPr lang="nl-NL" dirty="0" smtClean="0"/>
              <a:t>Extra informatie:</a:t>
            </a:r>
          </a:p>
          <a:p>
            <a:r>
              <a:rPr lang="nl-NL" dirty="0" smtClean="0"/>
              <a:t>Dassenwerkgroep Brabant volgt de dassenpopulatie intensief. Na het uitzetten van de das in NP De Loonse en Drunense Duinen heeft deze zich in het gebied verspreid tot vlak aan 's-Hertogenbosch. Er is nog geen verbinding tussen deze populatie en de grotere oostelijke populatie. Dit terwijl het tussenliggende gebied wel geschikt is als leefgebied. De werkgroep heeft nog geen idee waarom de twee populaties nog niet tot elkaar zijn gekomen.</a:t>
            </a:r>
          </a:p>
          <a:p>
            <a:endParaRPr lang="nl-NL" dirty="0" smtClean="0"/>
          </a:p>
          <a:p>
            <a:endParaRPr lang="nl-NL" dirty="0" smtClean="0"/>
          </a:p>
          <a:p>
            <a:pPr>
              <a:buFontTx/>
              <a:buChar char="-"/>
            </a:pPr>
            <a:endParaRPr lang="nl-NL" dirty="0" smtClean="0"/>
          </a:p>
          <a:p>
            <a:endParaRPr lang="nl-NL" dirty="0" smtClean="0"/>
          </a:p>
        </p:txBody>
      </p:sp>
      <p:sp>
        <p:nvSpPr>
          <p:cNvPr id="5018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1B2BC1-2CCF-4550-9A96-C9D20BDBEEF3}" type="slidenum">
              <a:rPr lang="nl-NL" smtClean="0"/>
              <a:pPr/>
              <a:t>19</a:t>
            </a:fld>
            <a:endParaRPr lang="nl-NL"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120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pPr eaLnBrk="1" hangingPunct="1"/>
            <a:r>
              <a:rPr lang="nl-NL" dirty="0" smtClean="0"/>
              <a:t>Nationaal Park De Loonse en Drunense Duinen bevindt zich tussen de steden, Tilburg, </a:t>
            </a:r>
            <a:r>
              <a:rPr lang="nl-NL" dirty="0" err="1" smtClean="0"/>
              <a:t>Waalwijk</a:t>
            </a:r>
            <a:r>
              <a:rPr lang="nl-NL" dirty="0" smtClean="0"/>
              <a:t> en 's-Hertogenbosch.</a:t>
            </a:r>
          </a:p>
          <a:p>
            <a:pPr eaLnBrk="1" hangingPunct="1"/>
            <a:endParaRPr lang="nl-NL" dirty="0" smtClean="0"/>
          </a:p>
          <a:p>
            <a:pPr eaLnBrk="1" hangingPunct="1"/>
            <a:r>
              <a:rPr lang="nl-NL" dirty="0" smtClean="0"/>
              <a:t>Het NP bestaat uit:</a:t>
            </a:r>
          </a:p>
          <a:p>
            <a:pPr eaLnBrk="1" hangingPunct="1">
              <a:buFontTx/>
              <a:buChar char="-"/>
            </a:pPr>
            <a:r>
              <a:rPr lang="nl-NL" dirty="0" smtClean="0"/>
              <a:t> Natuurgebied De Loonse en Drunense Duinen (Natuurmonumenten) : stuifzanden, heide, (naald)bossen</a:t>
            </a:r>
          </a:p>
          <a:p>
            <a:pPr eaLnBrk="1" hangingPunct="1">
              <a:buFontTx/>
              <a:buChar char="-"/>
            </a:pPr>
            <a:r>
              <a:rPr lang="nl-NL" dirty="0" smtClean="0"/>
              <a:t> Natuurgebied De Brand (Brabants Landschap) : weilanden, natte bossen en beken</a:t>
            </a:r>
          </a:p>
        </p:txBody>
      </p:sp>
      <p:sp>
        <p:nvSpPr>
          <p:cNvPr id="5120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0C5714-2D7F-4281-9D40-FA5AC1943BE4}" type="slidenum">
              <a:rPr lang="nl-NL" smtClean="0"/>
              <a:pPr/>
              <a:t>20</a:t>
            </a:fld>
            <a:endParaRPr lang="nl-NL"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das is een vrij groot dier. Het is het grootste landroofdier in Nederland! Het lichaam is zo’n 70-80 cm lang, en daar komt dan nog een staart van 12-19 cm bij. In totaal is hij ongeveer een meter lang. De kop is zwart en wit gestreept, waaraan de das heel goed te herkennen is. De vacht van de das bestaat uit een dubbele laag. De onderste laag bestaat uit wit donshaar, en de bovenste laag uit lange, stugge, rechte haren. De rechte haren op zijn rug zijn 9-10 cm lang. Ze zijn wit en hebben op 1/3 van het uiteinde een zwarte band van 2 cm. Dit zorgt voor de zilvergrijze kleur van de vacht van zijn rug. De das heeft sterke klauwen waarmee hij heel goed en snel kan graven.</a:t>
            </a:r>
            <a:endParaRPr lang="nl-NL" b="1" dirty="0" smtClean="0"/>
          </a:p>
          <a:p>
            <a:pPr>
              <a:spcBef>
                <a:spcPct val="0"/>
              </a:spcBef>
            </a:pPr>
            <a:endParaRPr lang="nl-NL" b="1" dirty="0" smtClean="0"/>
          </a:p>
          <a:p>
            <a:pPr>
              <a:spcBef>
                <a:spcPct val="0"/>
              </a:spcBef>
            </a:pPr>
            <a:r>
              <a:rPr lang="nl-NL" dirty="0" smtClean="0"/>
              <a:t>De jonge dassen op de foto zijn te herkennen aan de schone kop. Bij de oude das is het wit aan haar kop helemaal gevlekt van het vuil.</a:t>
            </a:r>
          </a:p>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3</a:t>
            </a:fld>
            <a:endParaRPr lang="nl-NL"/>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222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Sfeerimpressie</a:t>
            </a:r>
          </a:p>
          <a:p>
            <a:r>
              <a:rPr lang="nl-NL" dirty="0" smtClean="0"/>
              <a:t>Natuurgebied De Loonse en Drunense Duinen (Natuurmonumenten) : stuifzanden, heide, (naald)bossen</a:t>
            </a:r>
          </a:p>
        </p:txBody>
      </p:sp>
      <p:sp>
        <p:nvSpPr>
          <p:cNvPr id="5222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DADC04-EA78-44C0-9BDC-7E6DE7E01B50}" type="slidenum">
              <a:rPr lang="nl-NL" smtClean="0"/>
              <a:pPr/>
              <a:t>21</a:t>
            </a:fld>
            <a:endParaRPr lang="nl-NL"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325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Sfeerimpressie.</a:t>
            </a:r>
          </a:p>
          <a:p>
            <a:r>
              <a:rPr lang="nl-NL" smtClean="0"/>
              <a:t>Natuurgebied De Loonse en Drunense Duinen (Natuurmonumenten) : stuifzanden, heide, (naald)bossen.</a:t>
            </a:r>
          </a:p>
          <a:p>
            <a:r>
              <a:rPr lang="nl-NL" smtClean="0"/>
              <a:t>De Loonse en Drunense Duinen is het grootste stuifzandgebied van Noordwest-Europa.</a:t>
            </a:r>
          </a:p>
        </p:txBody>
      </p:sp>
      <p:sp>
        <p:nvSpPr>
          <p:cNvPr id="5325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652A712F-9BD2-48B5-9961-7A3242F28AFC}" type="slidenum">
              <a:rPr lang="nl-NL" smtClean="0"/>
              <a:pPr/>
              <a:t>22</a:t>
            </a:fld>
            <a:endParaRPr lang="nl-NL"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427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Sfeerimpressie.</a:t>
            </a:r>
          </a:p>
          <a:p>
            <a:r>
              <a:rPr lang="nl-NL" smtClean="0"/>
              <a:t>Natuurgebied De Brand (Brabants Landschap) : weilanden, natte bossen en beken.</a:t>
            </a:r>
          </a:p>
        </p:txBody>
      </p:sp>
      <p:sp>
        <p:nvSpPr>
          <p:cNvPr id="5427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0DD2C20-C892-4DD3-B2EC-0FE9EE9ECFFF}" type="slidenum">
              <a:rPr lang="nl-NL" smtClean="0"/>
              <a:pPr/>
              <a:t>23</a:t>
            </a:fld>
            <a:endParaRPr lang="nl-NL"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529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dirty="0" smtClean="0"/>
              <a:t>Een aantal andere, bijzondere of mooie soorten uit het nationaal park. De Boomkikker komt voor in het natte gedeelte van het park, De Brand.</a:t>
            </a:r>
          </a:p>
          <a:p>
            <a:r>
              <a:rPr lang="nl-NL" dirty="0" smtClean="0"/>
              <a:t>De Levendbarende hagedis woont in de heide, de Groene zandloopkever vind je in het stuifzand. De Nachtzwaluw zit verdekt opgesteld in de bossen.</a:t>
            </a:r>
          </a:p>
        </p:txBody>
      </p:sp>
      <p:sp>
        <p:nvSpPr>
          <p:cNvPr id="5530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A973FC9-E55C-47BF-A691-B1294788B33B}" type="slidenum">
              <a:rPr lang="nl-NL" smtClean="0"/>
              <a:pPr/>
              <a:t>24</a:t>
            </a:fld>
            <a:endParaRPr lang="nl-NL"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632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Inzoomen op Nationaal Park De Loonse en Drunense Duinen.</a:t>
            </a:r>
          </a:p>
        </p:txBody>
      </p:sp>
      <p:sp>
        <p:nvSpPr>
          <p:cNvPr id="5632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C023A16-CE66-490A-9C8E-09D70D84185C}" type="slidenum">
              <a:rPr lang="nl-NL" smtClean="0"/>
              <a:pPr/>
              <a:t>25</a:t>
            </a:fld>
            <a:endParaRPr lang="nl-NL"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7347"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Voor verdere inzooming van het gekozen onderzoeksgebied.</a:t>
            </a:r>
          </a:p>
          <a:p>
            <a:r>
              <a:rPr lang="nl-NL" smtClean="0"/>
              <a:t>Klik op de naam van het gekozen onderzoeksgebied.</a:t>
            </a:r>
          </a:p>
        </p:txBody>
      </p:sp>
      <p:sp>
        <p:nvSpPr>
          <p:cNvPr id="57348"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C48010-10DE-4CCB-969E-E952CE780144}" type="slidenum">
              <a:rPr lang="nl-NL" smtClean="0"/>
              <a:pPr/>
              <a:t>26</a:t>
            </a:fld>
            <a:endParaRPr lang="nl-NL"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8371"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Dit is het gebied dat de leerlingen gaan onderzoeken.</a:t>
            </a:r>
          </a:p>
        </p:txBody>
      </p:sp>
      <p:sp>
        <p:nvSpPr>
          <p:cNvPr id="58372"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D475B1E-C539-428E-9D04-488E9F0506A1}" type="slidenum">
              <a:rPr lang="nl-NL" smtClean="0"/>
              <a:pPr/>
              <a:t>27</a:t>
            </a:fld>
            <a:endParaRPr lang="nl-NL"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59395"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r>
              <a:rPr lang="nl-NL" smtClean="0"/>
              <a:t>Dit is het gebied dat de leerlingen gaan onderzoeken.</a:t>
            </a:r>
          </a:p>
        </p:txBody>
      </p:sp>
      <p:sp>
        <p:nvSpPr>
          <p:cNvPr id="59396"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5ECFD30-6603-40CC-9726-3DC402ADC1CB}" type="slidenum">
              <a:rPr lang="nl-NL" smtClean="0"/>
              <a:pPr/>
              <a:t>28</a:t>
            </a:fld>
            <a:endParaRPr lang="nl-NL"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0419"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60420"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511350F-F142-4AD3-AC4B-ECEBC5ADB23D}" type="slidenum">
              <a:rPr lang="nl-NL" smtClean="0"/>
              <a:pPr/>
              <a:t>29</a:t>
            </a:fld>
            <a:endParaRPr lang="nl-NL"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jdelijke aanduiding voor dia-afbeelding 1"/>
          <p:cNvSpPr>
            <a:spLocks noGrp="1" noRot="1" noChangeAspect="1" noTextEdit="1"/>
          </p:cNvSpPr>
          <p:nvPr>
            <p:ph type="sldImg"/>
          </p:nvPr>
        </p:nvSpPr>
        <p:spPr bwMode="auto">
          <a:noFill/>
          <a:ln>
            <a:solidFill>
              <a:srgbClr val="000000"/>
            </a:solidFill>
            <a:miter lim="800000"/>
            <a:headEnd/>
            <a:tailEnd/>
          </a:ln>
        </p:spPr>
      </p:sp>
      <p:sp>
        <p:nvSpPr>
          <p:cNvPr id="61443" name="Tijdelijke aanduiding voor notities 2"/>
          <p:cNvSpPr>
            <a:spLocks noGrp="1"/>
          </p:cNvSpPr>
          <p:nvPr>
            <p:ph type="body" idx="1"/>
          </p:nvPr>
        </p:nvSpPr>
        <p:spPr bwMode="auto">
          <a:noFill/>
        </p:spPr>
        <p:txBody>
          <a:bodyPr wrap="square" numCol="1" anchor="t" anchorCtr="0" compatLnSpc="1">
            <a:prstTxWarp prst="textNoShape">
              <a:avLst/>
            </a:prstTxWarp>
          </a:bodyPr>
          <a:lstStyle/>
          <a:p>
            <a:endParaRPr lang="nl-NL" smtClean="0"/>
          </a:p>
        </p:txBody>
      </p:sp>
      <p:sp>
        <p:nvSpPr>
          <p:cNvPr id="61444" name="Tijdelijke aanduiding voor dianumm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D0A6FDE-9520-482D-9489-9410AE3567EB}" type="slidenum">
              <a:rPr lang="nl-NL" smtClean="0"/>
              <a:pPr/>
              <a:t>30</a:t>
            </a:fld>
            <a:endParaRPr lang="nl-NL"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De das is een vrij groot dier. Het lichaam is zo’n 70-80 cm lang, en daar komt dan nog een staart van 12-19 cm bij. In totaal is hij ongeveer een meter lang. </a:t>
            </a:r>
          </a:p>
          <a:p>
            <a:pPr>
              <a:spcBef>
                <a:spcPct val="0"/>
              </a:spcBef>
            </a:pPr>
            <a:r>
              <a:rPr lang="nl-NL" dirty="0" smtClean="0"/>
              <a:t>De kop is zwart en wit gestreept, waaraan de das heel goed te herkennen is. De vacht van de das bestaat uit een dubbele laag. De onderste laag bestaat uit wit donshaar, en de bovenste laag uit lange, stugge, rechte haren. De rechte haren op zijn rug zijn 9-10 cm lang. Ze zijn wit en hebben op 1/3 van het uiteinde een zwarte band van 2 cm. Dit zorgt voor de zilvergrijze kleur van de vacht van zijn rug. De das heeft sterke klauwen waarmee hij heel goed en snel kan graven.</a:t>
            </a:r>
            <a:endParaRPr lang="nl-NL" b="1" dirty="0" smtClean="0"/>
          </a:p>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4</a:t>
            </a:fld>
            <a:endParaRPr lang="nl-NL"/>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5</a:t>
            </a:fld>
            <a:endParaRPr lang="nl-NL"/>
          </a:p>
        </p:txBody>
      </p:sp>
    </p:spTree>
    <p:extLst>
      <p:ext uri="{BB962C8B-B14F-4D97-AF65-F5344CB8AC3E}">
        <p14:creationId xmlns:p14="http://schemas.microsoft.com/office/powerpoint/2010/main" val="3909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Klik op de foto om door te gaan naar de volgende video:</a:t>
            </a:r>
            <a:r>
              <a:rPr lang="nl-NL" baseline="0" dirty="0" smtClean="0"/>
              <a:t> </a:t>
            </a:r>
            <a:r>
              <a:rPr lang="nl-NL" dirty="0" smtClean="0"/>
              <a:t>https://www.youtube.com/watch?v=1WdcfQDUvH0</a:t>
            </a:r>
          </a:p>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6</a:t>
            </a:fld>
            <a:endParaRPr lang="nl-NL"/>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r>
              <a:rPr lang="nl-NL" dirty="0" smtClean="0"/>
              <a:t>Zo’n 80-90% van het voedsel van de Das bestaat uit regenwormen.</a:t>
            </a:r>
          </a:p>
          <a:p>
            <a:r>
              <a:rPr lang="nl-NL" dirty="0" smtClean="0"/>
              <a:t>Daarnaast eet hij gevallen fruit (appels, peren, kersen, pruimen, aardbeien), insecten(larven), eikels, padden, kikkers, kikkerdril, mollen, egels, muizen en ratten, vogels, eieren en jonge konijnen. Een gevarieerd menu. </a:t>
            </a:r>
          </a:p>
          <a:p>
            <a:r>
              <a:rPr lang="nl-NL" dirty="0" smtClean="0"/>
              <a:t>De das houdt geen winterslaap en heeft dan ook het jaar rond voedsel nodig. </a:t>
            </a:r>
          </a:p>
          <a:p>
            <a:r>
              <a:rPr lang="nl-NL" dirty="0" smtClean="0"/>
              <a:t>Door een gevarieerd menu te hebben, kan de das altijd wel wat te eten vinden.</a:t>
            </a:r>
          </a:p>
          <a:p>
            <a:r>
              <a:rPr lang="nl-NL" dirty="0" smtClean="0"/>
              <a:t>Hij een geen hooi.</a:t>
            </a:r>
          </a:p>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7</a:t>
            </a:fld>
            <a:endParaRPr lang="nl-NL"/>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dirty="0" smtClean="0"/>
              <a:t>Dassen wonen in een burcht. Deze graven zij met hun zijn sterke voorpoten in zandgronden waar voldoende begroeiing aanwezig is. Dit biedt rust en dekking. Dassenburchten kunnen duizenden jaren oud zijn en vele verschillende holen hebben. Meestal hebben de burchten meerdere verdiepingen. Een burcht wordt bewoond door een familie. Vaak hebben zij naast een hoofdburcht ook een of meerdere bijburchten.</a:t>
            </a:r>
          </a:p>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8</a:t>
            </a:fld>
            <a:endParaRPr lang="nl-NL"/>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spcBef>
                <a:spcPct val="0"/>
              </a:spcBef>
            </a:pPr>
            <a:r>
              <a:rPr lang="nl-NL" dirty="0" smtClean="0"/>
              <a:t>Het huis van een das heet een dassenburcht. De linkertekening is een voorbeeld van een doorsnede door zo’n burcht.</a:t>
            </a:r>
          </a:p>
          <a:p>
            <a:pPr>
              <a:spcBef>
                <a:spcPct val="0"/>
              </a:spcBef>
            </a:pPr>
            <a:r>
              <a:rPr lang="nl-NL" dirty="0" smtClean="0"/>
              <a:t>Dassen graven allerlei kamers in een heuvel, net als wij allerlei kamers in onze huizen hebben.</a:t>
            </a:r>
          </a:p>
          <a:p>
            <a:pPr>
              <a:spcBef>
                <a:spcPct val="0"/>
              </a:spcBef>
            </a:pPr>
            <a:r>
              <a:rPr lang="nl-NL" dirty="0" smtClean="0"/>
              <a:t>Er zit een das links bovenin op bij een struik, zodat hij niet te veel opvalt. Wij hebben ook graag planten om ons huis heen, zodat we privacy hebben. Rechts onderin verlaat een das net zijn burcht. Er zijn meerdere uitgangen, net als wij een voor- en achterdeur hebben, en soms zelfs nog een uitgang via de garage. Verder zijn er slaapkamers, maar in plaats van bedden gebruiken dassen stapels met bladeren, mossen en grassen. Dassen houden van schone kamers, dus vervangen ze de bladeren regelmatig. De das bij de middelste uitgang is de bladeren naar buiten aan het duwen. Wij maken ons huis ook schoon, omdat het ander gaat stinken en er ongedierte in huis komt. </a:t>
            </a:r>
          </a:p>
          <a:p>
            <a:pPr>
              <a:spcBef>
                <a:spcPct val="0"/>
              </a:spcBef>
            </a:pPr>
            <a:endParaRPr lang="nl-NL" dirty="0" smtClean="0"/>
          </a:p>
          <a:p>
            <a:pPr>
              <a:spcBef>
                <a:spcPct val="0"/>
              </a:spcBef>
            </a:pPr>
            <a:r>
              <a:rPr lang="nl-NL" sz="1200" b="0" i="0" kern="1200" smtClean="0">
                <a:solidFill>
                  <a:schemeClr val="tx1"/>
                </a:solidFill>
                <a:latin typeface="+mn-lt"/>
                <a:ea typeface="+mn-ea"/>
                <a:cs typeface="+mn-cs"/>
              </a:rPr>
              <a:t>De kraamkamer ligt bijna altijd dicht aan de oppervlakte vlakbij de uitgang van een hol.</a:t>
            </a:r>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9</a:t>
            </a:fld>
            <a:endParaRPr lang="nl-NL"/>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spcBef>
                <a:spcPct val="0"/>
              </a:spcBef>
              <a:defRPr/>
            </a:pPr>
            <a:r>
              <a:rPr lang="nl-NL" dirty="0" smtClean="0"/>
              <a:t>De leefomgeving van de das is een kleinschalig landschap met bos, weide, water, graanvelden &amp; boerenerven.</a:t>
            </a:r>
          </a:p>
          <a:p>
            <a:pPr>
              <a:spcBef>
                <a:spcPct val="0"/>
              </a:spcBef>
              <a:defRPr/>
            </a:pPr>
            <a:r>
              <a:rPr lang="nl-NL" dirty="0" smtClean="0"/>
              <a:t>Kleinschalige landschapselementen zoals bosjes, houtwallen en struikgewas zorgen voor schuilmogelijkheden.</a:t>
            </a:r>
          </a:p>
          <a:p>
            <a:pPr>
              <a:spcBef>
                <a:spcPct val="0"/>
              </a:spcBef>
              <a:defRPr/>
            </a:pPr>
            <a:r>
              <a:rPr lang="nl-NL" dirty="0" smtClean="0"/>
              <a:t>Dankzij de afwisseling in het landschap op een klein oppervlak kan de das het jaarrond voedsel vinden.</a:t>
            </a:r>
          </a:p>
          <a:p>
            <a:pPr>
              <a:spcBef>
                <a:spcPct val="0"/>
              </a:spcBef>
              <a:defRPr/>
            </a:pPr>
            <a:endParaRPr lang="nl-NL" b="1" dirty="0" smtClean="0"/>
          </a:p>
          <a:p>
            <a:pPr>
              <a:spcBef>
                <a:spcPct val="0"/>
              </a:spcBef>
              <a:defRPr/>
            </a:pPr>
            <a:r>
              <a:rPr lang="nl-NL" b="1" dirty="0" smtClean="0"/>
              <a:t>Wonen</a:t>
            </a:r>
          </a:p>
          <a:p>
            <a:pPr>
              <a:spcBef>
                <a:spcPct val="0"/>
              </a:spcBef>
              <a:buFontTx/>
              <a:buChar char="•"/>
              <a:defRPr/>
            </a:pPr>
            <a:r>
              <a:rPr lang="nl-NL" dirty="0" smtClean="0"/>
              <a:t> Hoofdburcht	: hoofdwoning van de dassenfamilie of –clan met verschillende kamers</a:t>
            </a:r>
          </a:p>
          <a:p>
            <a:pPr>
              <a:spcBef>
                <a:spcPct val="0"/>
              </a:spcBef>
              <a:buFontTx/>
              <a:buChar char="•"/>
              <a:defRPr/>
            </a:pPr>
            <a:r>
              <a:rPr lang="nl-NL" dirty="0" smtClean="0"/>
              <a:t> Bijburcht		: tweede familiewoning</a:t>
            </a:r>
          </a:p>
          <a:p>
            <a:pPr>
              <a:spcBef>
                <a:spcPct val="0"/>
              </a:spcBef>
              <a:buFontTx/>
              <a:buChar char="•"/>
              <a:defRPr/>
            </a:pPr>
            <a:r>
              <a:rPr lang="nl-NL" dirty="0" smtClean="0"/>
              <a:t> Vluchtpijp		: </a:t>
            </a:r>
            <a:r>
              <a:rPr lang="nl-NL" dirty="0" err="1" smtClean="0"/>
              <a:t>vluchtholen</a:t>
            </a:r>
            <a:r>
              <a:rPr lang="nl-NL" dirty="0" smtClean="0"/>
              <a:t> in het leefgebied om te schuilen bij gevaar </a:t>
            </a:r>
          </a:p>
          <a:p>
            <a:pPr>
              <a:spcBef>
                <a:spcPct val="0"/>
              </a:spcBef>
              <a:buFontTx/>
              <a:buChar char="•"/>
              <a:defRPr/>
            </a:pPr>
            <a:r>
              <a:rPr lang="nl-NL" dirty="0" smtClean="0"/>
              <a:t> Mestkuil		: de toilet van de familie. Dassen zijn schone dieren.</a:t>
            </a:r>
          </a:p>
          <a:p>
            <a:pPr>
              <a:spcBef>
                <a:spcPct val="0"/>
              </a:spcBef>
              <a:defRPr/>
            </a:pPr>
            <a:r>
              <a:rPr lang="nl-NL" b="1" dirty="0" smtClean="0"/>
              <a:t>Eten en drinken</a:t>
            </a:r>
          </a:p>
          <a:p>
            <a:pPr>
              <a:spcBef>
                <a:spcPct val="0"/>
              </a:spcBef>
              <a:buFontTx/>
              <a:buChar char="•"/>
              <a:defRPr/>
            </a:pPr>
            <a:r>
              <a:rPr lang="nl-NL" dirty="0" smtClean="0"/>
              <a:t> Sloten en vennen	: drinkwater</a:t>
            </a:r>
          </a:p>
          <a:p>
            <a:pPr>
              <a:spcBef>
                <a:spcPct val="0"/>
              </a:spcBef>
              <a:buFontTx/>
              <a:buChar char="•"/>
              <a:defRPr/>
            </a:pPr>
            <a:r>
              <a:rPr lang="nl-NL" dirty="0" smtClean="0"/>
              <a:t> Wespen- bijennest	: larven van bijen en wespen, honing</a:t>
            </a:r>
          </a:p>
          <a:p>
            <a:pPr>
              <a:spcBef>
                <a:spcPct val="0"/>
              </a:spcBef>
              <a:buFontTx/>
              <a:buChar char="•"/>
              <a:defRPr/>
            </a:pPr>
            <a:r>
              <a:rPr lang="nl-NL" dirty="0" smtClean="0"/>
              <a:t> Maïsveld/Graanveld	: verse maïs, granen, ander plantaardig voedsel </a:t>
            </a:r>
            <a:r>
              <a:rPr lang="nl-NL" dirty="0" err="1" smtClean="0"/>
              <a:t>oa</a:t>
            </a:r>
            <a:r>
              <a:rPr lang="nl-NL" dirty="0" smtClean="0"/>
              <a:t> asperge.</a:t>
            </a:r>
          </a:p>
          <a:p>
            <a:pPr>
              <a:spcBef>
                <a:spcPct val="0"/>
              </a:spcBef>
              <a:buFontTx/>
              <a:buChar char="•"/>
              <a:defRPr/>
            </a:pPr>
            <a:r>
              <a:rPr lang="nl-NL" dirty="0" smtClean="0"/>
              <a:t> Grasland		: regenwormen</a:t>
            </a:r>
          </a:p>
          <a:p>
            <a:pPr>
              <a:spcBef>
                <a:spcPct val="0"/>
              </a:spcBef>
              <a:buFontTx/>
              <a:buChar char="•"/>
              <a:defRPr/>
            </a:pPr>
            <a:r>
              <a:rPr lang="nl-NL" dirty="0" smtClean="0"/>
              <a:t> </a:t>
            </a:r>
            <a:r>
              <a:rPr lang="nl-NL" dirty="0" err="1" smtClean="0"/>
              <a:t>Maissilo</a:t>
            </a:r>
            <a:r>
              <a:rPr lang="nl-NL" dirty="0" smtClean="0"/>
              <a:t>		: opgeslagen maïs of andere granen.</a:t>
            </a:r>
          </a:p>
          <a:p>
            <a:pPr>
              <a:spcBef>
                <a:spcPct val="0"/>
              </a:spcBef>
              <a:buFontTx/>
              <a:buChar char="•"/>
              <a:defRPr/>
            </a:pPr>
            <a:r>
              <a:rPr lang="nl-NL" dirty="0" smtClean="0"/>
              <a:t> Vennen		: kikkers en padden</a:t>
            </a:r>
          </a:p>
          <a:p>
            <a:pPr>
              <a:spcBef>
                <a:spcPct val="0"/>
              </a:spcBef>
              <a:buFontTx/>
              <a:buChar char="•"/>
              <a:defRPr/>
            </a:pPr>
            <a:r>
              <a:rPr lang="nl-NL" dirty="0" smtClean="0"/>
              <a:t> Konijnenholen	: jonge konijnen</a:t>
            </a:r>
          </a:p>
          <a:p>
            <a:pPr>
              <a:spcBef>
                <a:spcPct val="0"/>
              </a:spcBef>
              <a:buFontTx/>
              <a:buChar char="•"/>
              <a:defRPr/>
            </a:pPr>
            <a:r>
              <a:rPr lang="nl-NL" dirty="0" smtClean="0"/>
              <a:t> Bos		: eikels, vlier- en meidoornbessen</a:t>
            </a:r>
          </a:p>
          <a:p>
            <a:pPr>
              <a:spcBef>
                <a:spcPct val="0"/>
              </a:spcBef>
              <a:buFontTx/>
              <a:buChar char="•"/>
              <a:defRPr/>
            </a:pPr>
            <a:r>
              <a:rPr lang="nl-NL" dirty="0" smtClean="0"/>
              <a:t> Koeienmest/weide	: insectenlarven, kevers, muizen</a:t>
            </a:r>
          </a:p>
          <a:p>
            <a:pPr>
              <a:spcBef>
                <a:spcPct val="0"/>
              </a:spcBef>
              <a:buFontTx/>
              <a:buChar char="•"/>
              <a:defRPr/>
            </a:pPr>
            <a:r>
              <a:rPr lang="nl-NL" dirty="0" smtClean="0"/>
              <a:t> Boerenland		: appels, peren</a:t>
            </a:r>
          </a:p>
          <a:p>
            <a:endParaRPr lang="nl-NL" dirty="0"/>
          </a:p>
        </p:txBody>
      </p:sp>
      <p:sp>
        <p:nvSpPr>
          <p:cNvPr id="4" name="Tijdelijke aanduiding voor dianummer 3"/>
          <p:cNvSpPr>
            <a:spLocks noGrp="1"/>
          </p:cNvSpPr>
          <p:nvPr>
            <p:ph type="sldNum" sz="quarter" idx="10"/>
          </p:nvPr>
        </p:nvSpPr>
        <p:spPr/>
        <p:txBody>
          <a:bodyPr/>
          <a:lstStyle/>
          <a:p>
            <a:fld id="{9029B79D-FE5E-4D79-8343-E2DB28F9563E}" type="slidenum">
              <a:rPr lang="nl-NL" smtClean="0"/>
              <a:pPr/>
              <a:t>10</a:t>
            </a:fld>
            <a:endParaRPr lang="nl-NL"/>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NL"/>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NL"/>
          </a:p>
        </p:txBody>
      </p:sp>
      <p:sp>
        <p:nvSpPr>
          <p:cNvPr id="4" name="Tijdelijke aanduiding voor datum 3"/>
          <p:cNvSpPr>
            <a:spLocks noGrp="1"/>
          </p:cNvSpPr>
          <p:nvPr>
            <p:ph type="dt" sz="half" idx="10"/>
          </p:nvPr>
        </p:nvSpPr>
        <p:spPr/>
        <p:txBody>
          <a:bodyPr/>
          <a:lstStyle/>
          <a:p>
            <a:fld id="{F8D18258-982C-4BBE-8873-2E77D269C96F}" type="datetimeFigureOut">
              <a:rPr lang="nl-NL" smtClean="0"/>
              <a:pPr/>
              <a:t>11-3-2019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8D18258-982C-4BBE-8873-2E77D269C96F}" type="datetimeFigureOut">
              <a:rPr lang="nl-NL" smtClean="0"/>
              <a:pPr/>
              <a:t>11-3-2019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NL"/>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8D18258-982C-4BBE-8873-2E77D269C96F}" type="datetimeFigureOut">
              <a:rPr lang="nl-NL" smtClean="0"/>
              <a:pPr/>
              <a:t>11-3-2019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10"/>
          </p:nvPr>
        </p:nvSpPr>
        <p:spPr/>
        <p:txBody>
          <a:bodyPr/>
          <a:lstStyle/>
          <a:p>
            <a:fld id="{F8D18258-982C-4BBE-8873-2E77D269C96F}" type="datetimeFigureOut">
              <a:rPr lang="nl-NL" smtClean="0"/>
              <a:pPr/>
              <a:t>11-3-2019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NL"/>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F8D18258-982C-4BBE-8873-2E77D269C96F}" type="datetimeFigureOut">
              <a:rPr lang="nl-NL" smtClean="0"/>
              <a:pPr/>
              <a:t>11-3-2019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datum 4"/>
          <p:cNvSpPr>
            <a:spLocks noGrp="1"/>
          </p:cNvSpPr>
          <p:nvPr>
            <p:ph type="dt" sz="half" idx="10"/>
          </p:nvPr>
        </p:nvSpPr>
        <p:spPr/>
        <p:txBody>
          <a:bodyPr/>
          <a:lstStyle/>
          <a:p>
            <a:fld id="{F8D18258-982C-4BBE-8873-2E77D269C96F}" type="datetimeFigureOut">
              <a:rPr lang="nl-NL" smtClean="0"/>
              <a:pPr/>
              <a:t>11-3-2019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NL"/>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7" name="Tijdelijke aanduiding voor datum 6"/>
          <p:cNvSpPr>
            <a:spLocks noGrp="1"/>
          </p:cNvSpPr>
          <p:nvPr>
            <p:ph type="dt" sz="half" idx="10"/>
          </p:nvPr>
        </p:nvSpPr>
        <p:spPr/>
        <p:txBody>
          <a:bodyPr/>
          <a:lstStyle/>
          <a:p>
            <a:fld id="{F8D18258-982C-4BBE-8873-2E77D269C96F}" type="datetimeFigureOut">
              <a:rPr lang="nl-NL" smtClean="0"/>
              <a:pPr/>
              <a:t>11-3-2019</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NL"/>
          </a:p>
        </p:txBody>
      </p:sp>
      <p:sp>
        <p:nvSpPr>
          <p:cNvPr id="3" name="Tijdelijke aanduiding voor datum 2"/>
          <p:cNvSpPr>
            <a:spLocks noGrp="1"/>
          </p:cNvSpPr>
          <p:nvPr>
            <p:ph type="dt" sz="half" idx="10"/>
          </p:nvPr>
        </p:nvSpPr>
        <p:spPr/>
        <p:txBody>
          <a:bodyPr/>
          <a:lstStyle/>
          <a:p>
            <a:fld id="{F8D18258-982C-4BBE-8873-2E77D269C96F}" type="datetimeFigureOut">
              <a:rPr lang="nl-NL" smtClean="0"/>
              <a:pPr/>
              <a:t>11-3-2019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F8D18258-982C-4BBE-8873-2E77D269C96F}" type="datetimeFigureOut">
              <a:rPr lang="nl-NL" smtClean="0"/>
              <a:pPr/>
              <a:t>11-3-2019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NL"/>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D18258-982C-4BBE-8873-2E77D269C96F}" type="datetimeFigureOut">
              <a:rPr lang="nl-NL" smtClean="0"/>
              <a:pPr/>
              <a:t>11-3-2019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NL"/>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F8D18258-982C-4BBE-8873-2E77D269C96F}" type="datetimeFigureOut">
              <a:rPr lang="nl-NL" smtClean="0"/>
              <a:pPr/>
              <a:t>11-3-2019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B5A897CA-216D-41CB-A14E-B66D056AC54C}" type="slidenum">
              <a:rPr lang="nl-NL" smtClean="0"/>
              <a:pPr/>
              <a:t>‹nr.›</a:t>
            </a:fld>
            <a:endParaRPr lang="nl-NL"/>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NL"/>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NL"/>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18258-982C-4BBE-8873-2E77D269C96F}" type="datetimeFigureOut">
              <a:rPr lang="nl-NL" smtClean="0"/>
              <a:pPr/>
              <a:t>11-3-2019</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5A897CA-216D-41CB-A14E-B66D056AC54C}"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8.jpeg"/><Relationship Id="rId7"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jpeg"/><Relationship Id="rId9"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29.jpeg"/><Relationship Id="rId9" Type="http://schemas.openxmlformats.org/officeDocument/2006/relationships/image" Target="../media/image9.png"/></Relationships>
</file>

<file path=ppt/slides/_rels/slide1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1.jpeg"/><Relationship Id="rId10" Type="http://schemas.openxmlformats.org/officeDocument/2006/relationships/image" Target="../media/image9.png"/><Relationship Id="rId4" Type="http://schemas.openxmlformats.org/officeDocument/2006/relationships/image" Target="../media/image30.jpe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32.jpeg"/><Relationship Id="rId9" Type="http://schemas.openxmlformats.org/officeDocument/2006/relationships/image" Target="../media/image9.png"/></Relationships>
</file>

<file path=ppt/slides/_rels/slide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33.jpeg"/><Relationship Id="rId9"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34.jpeg"/><Relationship Id="rId9" Type="http://schemas.openxmlformats.org/officeDocument/2006/relationships/image" Target="../media/image9.png"/></Relationships>
</file>

<file path=ppt/slides/_rels/slide16.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35.jpeg"/><Relationship Id="rId4" Type="http://schemas.openxmlformats.org/officeDocument/2006/relationships/image" Target="../media/image8.jpeg"/><Relationship Id="rId9" Type="http://schemas.openxmlformats.org/officeDocument/2006/relationships/hyperlink" Target="https://www.youtube.com/watch?v=ZYda0FBFk6M"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jpeg"/><Relationship Id="rId7"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8.jpeg"/><Relationship Id="rId5" Type="http://schemas.openxmlformats.org/officeDocument/2006/relationships/image" Target="../media/image37.png"/><Relationship Id="rId10" Type="http://schemas.openxmlformats.org/officeDocument/2006/relationships/image" Target="../media/image9.png"/><Relationship Id="rId4" Type="http://schemas.openxmlformats.org/officeDocument/2006/relationships/image" Target="../media/image36.jpeg"/><Relationship Id="rId9" Type="http://schemas.openxmlformats.org/officeDocument/2006/relationships/image" Target="../media/image5.png"/></Relationships>
</file>

<file path=ppt/slides/_rels/slide1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38.jpe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39.jpe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0.jpe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1.jpe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2.jpe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3.jpe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jpeg"/><Relationship Id="rId7" Type="http://schemas.openxmlformats.org/officeDocument/2006/relationships/image" Target="../media/image47.jpeg"/><Relationship Id="rId12"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46.jpeg"/><Relationship Id="rId11" Type="http://schemas.openxmlformats.org/officeDocument/2006/relationships/image" Target="../media/image5.png"/><Relationship Id="rId5" Type="http://schemas.openxmlformats.org/officeDocument/2006/relationships/image" Target="../media/image45.jpeg"/><Relationship Id="rId10" Type="http://schemas.openxmlformats.org/officeDocument/2006/relationships/image" Target="../media/image4.png"/><Relationship Id="rId4" Type="http://schemas.openxmlformats.org/officeDocument/2006/relationships/image" Target="../media/image44.jpeg"/><Relationship Id="rId9" Type="http://schemas.openxmlformats.org/officeDocument/2006/relationships/image" Target="../media/image3.jpeg"/></Relationships>
</file>

<file path=ppt/slides/_rels/slide2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48.jpe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image" Target="../media/image1.jpeg"/><Relationship Id="rId7" Type="http://schemas.openxmlformats.org/officeDocument/2006/relationships/image" Target="../media/image8.jpe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28.xml"/><Relationship Id="rId11" Type="http://schemas.openxmlformats.org/officeDocument/2006/relationships/image" Target="../media/image9.png"/><Relationship Id="rId5" Type="http://schemas.openxmlformats.org/officeDocument/2006/relationships/slide" Target="slide27.xml"/><Relationship Id="rId10" Type="http://schemas.openxmlformats.org/officeDocument/2006/relationships/image" Target="../media/image5.png"/><Relationship Id="rId4" Type="http://schemas.openxmlformats.org/officeDocument/2006/relationships/image" Target="../media/image49.jpeg"/><Relationship Id="rId9"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50.jpeg"/><Relationship Id="rId9" Type="http://schemas.openxmlformats.org/officeDocument/2006/relationships/image" Target="../media/image9.png"/></Relationships>
</file>

<file path=ppt/slides/_rels/slide2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51.jpeg"/><Relationship Id="rId9" Type="http://schemas.openxmlformats.org/officeDocument/2006/relationships/image" Target="../media/image9.png"/></Relationships>
</file>

<file path=ppt/slides/_rels/slide2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jpeg"/></Relationships>
</file>

<file path=ppt/slides/_rels/slide3.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7.png"/><Relationship Id="rId7"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9.png"/></Relationships>
</file>

<file path=ppt/slides/_rels/slide30.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image" Target="../media/image4.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7.pn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10.jpeg"/><Relationship Id="rId7"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8.jpe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5.png"/><Relationship Id="rId3" Type="http://schemas.openxmlformats.org/officeDocument/2006/relationships/audio" Target="../media/audio1.wav"/><Relationship Id="rId7" Type="http://schemas.openxmlformats.org/officeDocument/2006/relationships/image" Target="../media/image14.jpeg"/><Relationship Id="rId12"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jpeg"/><Relationship Id="rId11" Type="http://schemas.openxmlformats.org/officeDocument/2006/relationships/image" Target="../media/image3.jpeg"/><Relationship Id="rId5" Type="http://schemas.openxmlformats.org/officeDocument/2006/relationships/image" Target="../media/image12.jpeg"/><Relationship Id="rId15" Type="http://schemas.openxmlformats.org/officeDocument/2006/relationships/image" Target="../media/image1.jpeg"/><Relationship Id="rId10" Type="http://schemas.openxmlformats.org/officeDocument/2006/relationships/image" Target="../media/image8.jpeg"/><Relationship Id="rId4" Type="http://schemas.openxmlformats.org/officeDocument/2006/relationships/image" Target="../media/image11.jpeg"/><Relationship Id="rId9" Type="http://schemas.openxmlformats.org/officeDocument/2006/relationships/image" Target="../media/image16.jpeg"/><Relationship Id="rId14" Type="http://schemas.openxmlformats.org/officeDocument/2006/relationships/image" Target="../media/image9.png"/></Relationships>
</file>

<file path=ppt/slides/_rels/slide6.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8.jpeg"/><Relationship Id="rId7"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17.jpeg"/><Relationship Id="rId4" Type="http://schemas.openxmlformats.org/officeDocument/2006/relationships/image" Target="../media/image3.jpeg"/><Relationship Id="rId9" Type="http://schemas.openxmlformats.org/officeDocument/2006/relationships/hyperlink" Target="https://www.youtube.com/watch?v=1WdcfQDUvH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22.jpeg"/><Relationship Id="rId13" Type="http://schemas.openxmlformats.org/officeDocument/2006/relationships/image" Target="../media/image4.png"/><Relationship Id="rId3" Type="http://schemas.openxmlformats.org/officeDocument/2006/relationships/audio" Target="../media/audio1.wav"/><Relationship Id="rId7" Type="http://schemas.openxmlformats.org/officeDocument/2006/relationships/image" Target="../media/image21.jpeg"/><Relationship Id="rId12" Type="http://schemas.openxmlformats.org/officeDocument/2006/relationships/image" Target="../media/image3.jpeg"/><Relationship Id="rId2" Type="http://schemas.openxmlformats.org/officeDocument/2006/relationships/notesSlide" Target="../notesSlides/notesSlide6.xml"/><Relationship Id="rId16"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0.jpeg"/><Relationship Id="rId11" Type="http://schemas.openxmlformats.org/officeDocument/2006/relationships/image" Target="../media/image8.jpeg"/><Relationship Id="rId5" Type="http://schemas.openxmlformats.org/officeDocument/2006/relationships/image" Target="../media/image19.jpeg"/><Relationship Id="rId15" Type="http://schemas.openxmlformats.org/officeDocument/2006/relationships/image" Target="../media/image24.jpeg"/><Relationship Id="rId10" Type="http://schemas.openxmlformats.org/officeDocument/2006/relationships/image" Target="../media/image1.jpeg"/><Relationship Id="rId4" Type="http://schemas.openxmlformats.org/officeDocument/2006/relationships/image" Target="../media/image18.jpeg"/><Relationship Id="rId9" Type="http://schemas.openxmlformats.org/officeDocument/2006/relationships/image" Target="../media/image23.jpeg"/><Relationship Id="rId14" Type="http://schemas.openxmlformats.org/officeDocument/2006/relationships/image" Target="../media/image5.png"/></Relationships>
</file>

<file path=ppt/slides/_rels/slide8.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25.jpeg"/><Relationship Id="rId7"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3.jpeg"/><Relationship Id="rId5" Type="http://schemas.openxmlformats.org/officeDocument/2006/relationships/image" Target="../media/image8.jpeg"/><Relationship Id="rId4" Type="http://schemas.openxmlformats.org/officeDocument/2006/relationships/image" Target="../media/image1.jpe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image" Target="../media/image26.jpeg"/><Relationship Id="rId7"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10" Type="http://schemas.openxmlformats.org/officeDocument/2006/relationships/image" Target="../media/image9.png"/><Relationship Id="rId4" Type="http://schemas.openxmlformats.org/officeDocument/2006/relationships/image" Target="../media/image8.jpeg"/><Relationship Id="rId9" Type="http://schemas.openxmlformats.org/officeDocument/2006/relationships/image" Target="../media/image2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4"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3075" name="Tekstvak 10"/>
          <p:cNvSpPr txBox="1">
            <a:spLocks noChangeArrowheads="1"/>
          </p:cNvSpPr>
          <p:nvPr/>
        </p:nvSpPr>
        <p:spPr bwMode="auto">
          <a:xfrm>
            <a:off x="287338" y="188913"/>
            <a:ext cx="8388350" cy="6463308"/>
          </a:xfrm>
          <a:prstGeom prst="rect">
            <a:avLst/>
          </a:prstGeom>
          <a:noFill/>
          <a:ln w="9525">
            <a:noFill/>
            <a:miter lim="800000"/>
            <a:headEnd/>
            <a:tailEnd/>
          </a:ln>
        </p:spPr>
        <p:txBody>
          <a:bodyPr>
            <a:spAutoFit/>
          </a:bodyPr>
          <a:lstStyle/>
          <a:p>
            <a:r>
              <a:rPr lang="nl-NL" sz="1600" dirty="0">
                <a:latin typeface="Tahoma" pitchFamily="34" charset="0"/>
                <a:cs typeface="Tahoma" pitchFamily="34" charset="0"/>
              </a:rPr>
              <a:t>Beste docent, </a:t>
            </a:r>
          </a:p>
          <a:p>
            <a:endParaRPr lang="nl-NL" sz="1600" dirty="0">
              <a:latin typeface="Tahoma" pitchFamily="34" charset="0"/>
              <a:cs typeface="Tahoma" pitchFamily="34" charset="0"/>
            </a:endParaRPr>
          </a:p>
          <a:p>
            <a:r>
              <a:rPr lang="nl-NL" sz="1600" dirty="0">
                <a:latin typeface="Tahoma" pitchFamily="34" charset="0"/>
                <a:cs typeface="Tahoma" pitchFamily="34" charset="0"/>
              </a:rPr>
              <a:t>Deze </a:t>
            </a:r>
            <a:r>
              <a:rPr lang="nl-NL" sz="1600" dirty="0" err="1" smtClean="0">
                <a:latin typeface="Tahoma" pitchFamily="34" charset="0"/>
                <a:cs typeface="Tahoma" pitchFamily="34" charset="0"/>
              </a:rPr>
              <a:t>PowerPoint-presentatie</a:t>
            </a:r>
            <a:r>
              <a:rPr lang="nl-NL" sz="1600" dirty="0" smtClean="0">
                <a:latin typeface="Tahoma" pitchFamily="34" charset="0"/>
                <a:cs typeface="Tahoma" pitchFamily="34" charset="0"/>
              </a:rPr>
              <a:t> </a:t>
            </a:r>
            <a:r>
              <a:rPr lang="nl-NL" sz="1600" dirty="0">
                <a:latin typeface="Tahoma" pitchFamily="34" charset="0"/>
                <a:cs typeface="Tahoma" pitchFamily="34" charset="0"/>
              </a:rPr>
              <a:t>vormt een introductie op de das en op het scholenprogramma Dassenwerk. Onder de dia’s </a:t>
            </a:r>
            <a:r>
              <a:rPr lang="nl-NL" sz="1600" dirty="0" smtClean="0">
                <a:latin typeface="Tahoma" pitchFamily="34" charset="0"/>
                <a:cs typeface="Tahoma" pitchFamily="34" charset="0"/>
              </a:rPr>
              <a:t>vind je </a:t>
            </a:r>
            <a:r>
              <a:rPr lang="nl-NL" sz="1600" dirty="0">
                <a:latin typeface="Tahoma" pitchFamily="34" charset="0"/>
                <a:cs typeface="Tahoma" pitchFamily="34" charset="0"/>
              </a:rPr>
              <a:t>informatie over (het onderwerp in) de betreffende dia. Uiteraard bent </a:t>
            </a:r>
            <a:r>
              <a:rPr lang="nl-NL" sz="1600" dirty="0" smtClean="0">
                <a:latin typeface="Tahoma" pitchFamily="34" charset="0"/>
                <a:cs typeface="Tahoma" pitchFamily="34" charset="0"/>
              </a:rPr>
              <a:t>je </a:t>
            </a:r>
            <a:r>
              <a:rPr lang="nl-NL" sz="1600" dirty="0">
                <a:latin typeface="Tahoma" pitchFamily="34" charset="0"/>
                <a:cs typeface="Tahoma" pitchFamily="34" charset="0"/>
              </a:rPr>
              <a:t>vrij om de dia’s te verplaatsen om zodoende de volgorde van de deelonderwerpen te veranderen.</a:t>
            </a:r>
          </a:p>
          <a:p>
            <a:endParaRPr lang="nl-NL" sz="1600" dirty="0">
              <a:latin typeface="Tahoma" pitchFamily="34" charset="0"/>
              <a:cs typeface="Tahoma" pitchFamily="34" charset="0"/>
            </a:endParaRPr>
          </a:p>
          <a:p>
            <a:r>
              <a:rPr lang="nl-NL" sz="1600" dirty="0">
                <a:latin typeface="Tahoma" pitchFamily="34" charset="0"/>
                <a:cs typeface="Tahoma" pitchFamily="34" charset="0"/>
              </a:rPr>
              <a:t>Daarbij nog enkele opmerkingen</a:t>
            </a:r>
            <a:r>
              <a:rPr lang="nl-NL" sz="1600" dirty="0" smtClean="0">
                <a:latin typeface="Tahoma" pitchFamily="34" charset="0"/>
                <a:cs typeface="Tahoma" pitchFamily="34" charset="0"/>
              </a:rPr>
              <a:t>:</a:t>
            </a:r>
          </a:p>
          <a:p>
            <a:pPr>
              <a:buFont typeface="Arial" pitchFamily="34" charset="0"/>
              <a:buChar char="•"/>
            </a:pPr>
            <a:r>
              <a:rPr lang="nl-NL" sz="1600" dirty="0" smtClean="0">
                <a:latin typeface="Tahoma" pitchFamily="34" charset="0"/>
                <a:cs typeface="Tahoma" pitchFamily="34" charset="0"/>
              </a:rPr>
              <a:t> dia 5 en 7: hier kan je klikken op de keuze van de leerlingen, dan verschijnt er een antwoord.</a:t>
            </a:r>
            <a:endParaRPr lang="nl-NL" sz="1600" dirty="0">
              <a:latin typeface="Tahoma" pitchFamily="34" charset="0"/>
              <a:cs typeface="Tahoma" pitchFamily="34" charset="0"/>
            </a:endParaRPr>
          </a:p>
          <a:p>
            <a:pPr>
              <a:buFont typeface="Arial" charset="0"/>
              <a:buChar char="•"/>
            </a:pPr>
            <a:r>
              <a:rPr lang="nl-NL" sz="1600" dirty="0">
                <a:latin typeface="Tahoma" pitchFamily="34" charset="0"/>
                <a:cs typeface="Tahoma" pitchFamily="34" charset="0"/>
              </a:rPr>
              <a:t> dia </a:t>
            </a:r>
            <a:r>
              <a:rPr lang="nl-NL" sz="1600" dirty="0" smtClean="0">
                <a:latin typeface="Tahoma" pitchFamily="34" charset="0"/>
                <a:cs typeface="Tahoma" pitchFamily="34" charset="0"/>
              </a:rPr>
              <a:t>6 </a:t>
            </a:r>
            <a:r>
              <a:rPr lang="nl-NL" sz="1600" dirty="0">
                <a:latin typeface="Tahoma" pitchFamily="34" charset="0"/>
                <a:cs typeface="Tahoma" pitchFamily="34" charset="0"/>
              </a:rPr>
              <a:t>: Het betreft hier een geïntegreerd </a:t>
            </a:r>
            <a:r>
              <a:rPr lang="nl-NL" sz="1600" dirty="0" err="1">
                <a:latin typeface="Tahoma" pitchFamily="34" charset="0"/>
                <a:cs typeface="Tahoma" pitchFamily="34" charset="0"/>
              </a:rPr>
              <a:t>YouTube-filmpje</a:t>
            </a:r>
            <a:r>
              <a:rPr lang="nl-NL" sz="1600" dirty="0">
                <a:latin typeface="Tahoma" pitchFamily="34" charset="0"/>
                <a:cs typeface="Tahoma" pitchFamily="34" charset="0"/>
              </a:rPr>
              <a:t>. Internetverbinding is hierbij vereist. Door de integratie van het filmpje, vraagt PP of </a:t>
            </a:r>
            <a:r>
              <a:rPr lang="nl-NL" sz="1600" dirty="0" smtClean="0">
                <a:latin typeface="Tahoma" pitchFamily="34" charset="0"/>
                <a:cs typeface="Tahoma" pitchFamily="34" charset="0"/>
              </a:rPr>
              <a:t>je </a:t>
            </a:r>
            <a:r>
              <a:rPr lang="nl-NL" sz="1600" dirty="0">
                <a:latin typeface="Tahoma" pitchFamily="34" charset="0"/>
                <a:cs typeface="Tahoma" pitchFamily="34" charset="0"/>
              </a:rPr>
              <a:t>de Macro/ActiveX-inhoud wilt inschakelen. Hier kunt </a:t>
            </a:r>
            <a:r>
              <a:rPr lang="nl-NL" sz="1600" dirty="0" smtClean="0">
                <a:latin typeface="Tahoma" pitchFamily="34" charset="0"/>
                <a:cs typeface="Tahoma" pitchFamily="34" charset="0"/>
              </a:rPr>
              <a:t>je </a:t>
            </a:r>
            <a:r>
              <a:rPr lang="nl-NL" sz="1600" dirty="0">
                <a:latin typeface="Tahoma" pitchFamily="34" charset="0"/>
                <a:cs typeface="Tahoma" pitchFamily="34" charset="0"/>
              </a:rPr>
              <a:t>‘deze inhoud inschakelen’ kiezen;</a:t>
            </a:r>
          </a:p>
          <a:p>
            <a:pPr>
              <a:buFont typeface="Arial" charset="0"/>
              <a:buChar char="•"/>
            </a:pPr>
            <a:r>
              <a:rPr lang="nl-NL" sz="1600" dirty="0">
                <a:latin typeface="Tahoma" pitchFamily="34" charset="0"/>
                <a:cs typeface="Tahoma" pitchFamily="34" charset="0"/>
              </a:rPr>
              <a:t> dia </a:t>
            </a:r>
            <a:r>
              <a:rPr lang="nl-NL" sz="1600" dirty="0" smtClean="0">
                <a:latin typeface="Tahoma" pitchFamily="34" charset="0"/>
                <a:cs typeface="Tahoma" pitchFamily="34" charset="0"/>
              </a:rPr>
              <a:t>16 </a:t>
            </a:r>
            <a:r>
              <a:rPr lang="nl-NL" sz="1600" dirty="0">
                <a:latin typeface="Tahoma" pitchFamily="34" charset="0"/>
                <a:cs typeface="Tahoma" pitchFamily="34" charset="0"/>
              </a:rPr>
              <a:t>: </a:t>
            </a:r>
            <a:r>
              <a:rPr lang="nl-NL" sz="1600" dirty="0" smtClean="0">
                <a:latin typeface="Tahoma" pitchFamily="34" charset="0"/>
                <a:cs typeface="Tahoma" pitchFamily="34" charset="0"/>
              </a:rPr>
              <a:t>Ook dit is een geïntegreerd </a:t>
            </a:r>
            <a:r>
              <a:rPr lang="nl-NL" sz="1600" dirty="0" err="1" smtClean="0">
                <a:latin typeface="Tahoma" pitchFamily="34" charset="0"/>
                <a:cs typeface="Tahoma" pitchFamily="34" charset="0"/>
              </a:rPr>
              <a:t>YouTube-filmpje</a:t>
            </a:r>
            <a:r>
              <a:rPr lang="nl-NL" sz="1600" dirty="0" smtClean="0">
                <a:latin typeface="Tahoma" pitchFamily="34" charset="0"/>
                <a:cs typeface="Tahoma" pitchFamily="34" charset="0"/>
              </a:rPr>
              <a:t>.</a:t>
            </a:r>
            <a:endParaRPr lang="nl-NL" sz="1600" dirty="0">
              <a:latin typeface="Tahoma" pitchFamily="34" charset="0"/>
              <a:cs typeface="Tahoma" pitchFamily="34" charset="0"/>
            </a:endParaRPr>
          </a:p>
          <a:p>
            <a:pPr>
              <a:buFont typeface="Arial" charset="0"/>
              <a:buChar char="•"/>
            </a:pPr>
            <a:r>
              <a:rPr lang="nl-NL" sz="1600" dirty="0">
                <a:latin typeface="Tahoma" pitchFamily="34" charset="0"/>
                <a:cs typeface="Tahoma" pitchFamily="34" charset="0"/>
              </a:rPr>
              <a:t> dia </a:t>
            </a:r>
            <a:r>
              <a:rPr lang="nl-NL" sz="1600" dirty="0" smtClean="0">
                <a:latin typeface="Tahoma" pitchFamily="34" charset="0"/>
                <a:cs typeface="Tahoma" pitchFamily="34" charset="0"/>
              </a:rPr>
              <a:t>26 </a:t>
            </a:r>
            <a:r>
              <a:rPr lang="nl-NL" sz="1600" dirty="0">
                <a:latin typeface="Tahoma" pitchFamily="34" charset="0"/>
                <a:cs typeface="Tahoma" pitchFamily="34" charset="0"/>
              </a:rPr>
              <a:t>: Klik op </a:t>
            </a:r>
            <a:r>
              <a:rPr lang="nl-NL" sz="1600" dirty="0" smtClean="0">
                <a:latin typeface="Tahoma" pitchFamily="34" charset="0"/>
                <a:cs typeface="Tahoma" pitchFamily="34" charset="0"/>
              </a:rPr>
              <a:t>de stip op de </a:t>
            </a:r>
            <a:r>
              <a:rPr lang="nl-NL" sz="1600" dirty="0">
                <a:latin typeface="Tahoma" pitchFamily="34" charset="0"/>
                <a:cs typeface="Tahoma" pitchFamily="34" charset="0"/>
              </a:rPr>
              <a:t>gekozen onderzoekslocatie voor de juiste vervolgdia.</a:t>
            </a:r>
          </a:p>
          <a:p>
            <a:endParaRPr lang="nl-NL" sz="1600" dirty="0">
              <a:latin typeface="Tahoma" pitchFamily="34" charset="0"/>
              <a:cs typeface="Tahoma" pitchFamily="34" charset="0"/>
            </a:endParaRPr>
          </a:p>
          <a:p>
            <a:r>
              <a:rPr lang="nl-NL" sz="1600" dirty="0">
                <a:latin typeface="Tahoma" pitchFamily="34" charset="0"/>
                <a:cs typeface="Tahoma" pitchFamily="34" charset="0"/>
              </a:rPr>
              <a:t>Veel plezier met de presentatie en Dassenwerk!</a:t>
            </a:r>
          </a:p>
          <a:p>
            <a:endParaRPr lang="nl-NL" sz="1600" dirty="0">
              <a:latin typeface="Tahoma" pitchFamily="34" charset="0"/>
              <a:cs typeface="Tahoma" pitchFamily="34" charset="0"/>
            </a:endParaRPr>
          </a:p>
          <a:p>
            <a:r>
              <a:rPr lang="nl-NL" sz="1600" dirty="0">
                <a:latin typeface="Tahoma" pitchFamily="34" charset="0"/>
                <a:cs typeface="Tahoma" pitchFamily="34" charset="0"/>
              </a:rPr>
              <a:t>Met vriendelijke groet,</a:t>
            </a:r>
          </a:p>
          <a:p>
            <a:endParaRPr lang="nl-NL" sz="1600" dirty="0">
              <a:latin typeface="Tahoma" pitchFamily="34" charset="0"/>
              <a:cs typeface="Tahoma" pitchFamily="34" charset="0"/>
            </a:endParaRPr>
          </a:p>
          <a:p>
            <a:r>
              <a:rPr lang="nl-NL" sz="1600" dirty="0" smtClean="0">
                <a:latin typeface="Tahoma" pitchFamily="34" charset="0"/>
                <a:cs typeface="Tahoma" pitchFamily="34" charset="0"/>
              </a:rPr>
              <a:t>Marion de Cocq</a:t>
            </a:r>
            <a:endParaRPr lang="nl-NL" sz="1600" dirty="0">
              <a:latin typeface="Tahoma" pitchFamily="34" charset="0"/>
              <a:cs typeface="Tahoma" pitchFamily="34" charset="0"/>
            </a:endParaRPr>
          </a:p>
          <a:p>
            <a:r>
              <a:rPr lang="nl-NL" sz="1600" dirty="0">
                <a:latin typeface="Tahoma" pitchFamily="34" charset="0"/>
                <a:cs typeface="Tahoma" pitchFamily="34" charset="0"/>
              </a:rPr>
              <a:t>Medewerker Voorlichting en Educatie</a:t>
            </a:r>
          </a:p>
          <a:p>
            <a:r>
              <a:rPr lang="nl-NL" sz="1600" dirty="0">
                <a:latin typeface="Tahoma" pitchFamily="34" charset="0"/>
                <a:cs typeface="Tahoma" pitchFamily="34" charset="0"/>
              </a:rPr>
              <a:t>Nationaal Park De Loonse en Drunense Duinen</a:t>
            </a:r>
          </a:p>
          <a:p>
            <a:endParaRPr lang="nl-NL" dirty="0">
              <a:latin typeface="Tahoma" pitchFamily="34" charset="0"/>
              <a:cs typeface="Tahoma" pitchFamily="34" charset="0"/>
            </a:endParaRPr>
          </a:p>
          <a:p>
            <a:r>
              <a:rPr lang="nl-NL" sz="1400" dirty="0" smtClean="0">
                <a:latin typeface="Tahoma" pitchFamily="34" charset="0"/>
                <a:cs typeface="Tahoma" pitchFamily="34" charset="0"/>
              </a:rPr>
              <a:t>IVN </a:t>
            </a:r>
            <a:r>
              <a:rPr lang="nl-NL" sz="1400" dirty="0">
                <a:latin typeface="Tahoma" pitchFamily="34" charset="0"/>
                <a:cs typeface="Tahoma" pitchFamily="34" charset="0"/>
              </a:rPr>
              <a:t>Brabant</a:t>
            </a:r>
          </a:p>
          <a:p>
            <a:r>
              <a:rPr lang="nl-NL" sz="1400" dirty="0" smtClean="0">
                <a:latin typeface="Tahoma" pitchFamily="34" charset="0"/>
                <a:cs typeface="Tahoma" pitchFamily="34" charset="0"/>
              </a:rPr>
              <a:t>088-5003110</a:t>
            </a:r>
            <a:endParaRPr lang="nl-NL" sz="1400" dirty="0">
              <a:latin typeface="Tahoma" pitchFamily="34" charset="0"/>
              <a:cs typeface="Tahoma"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26"/>
          <p:cNvGrpSpPr>
            <a:grpSpLocks/>
          </p:cNvGrpSpPr>
          <p:nvPr/>
        </p:nvGrpSpPr>
        <p:grpSpPr bwMode="auto">
          <a:xfrm>
            <a:off x="215900" y="942975"/>
            <a:ext cx="8712200" cy="5223600"/>
            <a:chOff x="215576" y="943200"/>
            <a:chExt cx="8712424" cy="5256584"/>
          </a:xfrm>
        </p:grpSpPr>
        <p:pic>
          <p:nvPicPr>
            <p:cNvPr id="3" name="Picture 2" descr="C:\Users\Jeffrey\Desktop\Presentatie Dassenwerk\afbeeldingen\De Das 'een witte raaf'.jpg"/>
            <p:cNvPicPr>
              <a:picLocks noChangeAspect="1" noChangeArrowheads="1"/>
            </p:cNvPicPr>
            <p:nvPr/>
          </p:nvPicPr>
          <p:blipFill>
            <a:blip r:embed="rId3" cstate="email">
              <a:lum bright="-10000"/>
              <a:extLst>
                <a:ext uri="{28A0092B-C50C-407E-A947-70E740481C1C}">
                  <a14:useLocalDpi xmlns:a14="http://schemas.microsoft.com/office/drawing/2010/main"/>
                </a:ext>
              </a:extLst>
            </a:blip>
            <a:srcRect/>
            <a:stretch>
              <a:fillRect/>
            </a:stretch>
          </p:blipFill>
          <p:spPr bwMode="auto">
            <a:xfrm>
              <a:off x="216000" y="943200"/>
              <a:ext cx="8712000" cy="525658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Afgeronde rechthoek 3"/>
            <p:cNvSpPr/>
            <p:nvPr/>
          </p:nvSpPr>
          <p:spPr>
            <a:xfrm>
              <a:off x="215576" y="3537358"/>
              <a:ext cx="539764" cy="179401"/>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mestkuil</a:t>
              </a:r>
            </a:p>
          </p:txBody>
        </p:sp>
        <p:sp>
          <p:nvSpPr>
            <p:cNvPr id="5" name="Afgeronde rechthoek 4"/>
            <p:cNvSpPr/>
            <p:nvPr/>
          </p:nvSpPr>
          <p:spPr>
            <a:xfrm>
              <a:off x="1115712" y="2781655"/>
              <a:ext cx="611203" cy="179401"/>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bijburcht</a:t>
              </a:r>
            </a:p>
          </p:txBody>
        </p:sp>
        <p:sp>
          <p:nvSpPr>
            <p:cNvPr id="6" name="Afgeronde rechthoek 5"/>
            <p:cNvSpPr/>
            <p:nvPr/>
          </p:nvSpPr>
          <p:spPr>
            <a:xfrm>
              <a:off x="2663564" y="2600667"/>
              <a:ext cx="720744" cy="180988"/>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hoofdburcht</a:t>
              </a:r>
            </a:p>
          </p:txBody>
        </p:sp>
        <p:sp>
          <p:nvSpPr>
            <p:cNvPr id="7" name="Afgeronde rechthoek 6"/>
            <p:cNvSpPr/>
            <p:nvPr/>
          </p:nvSpPr>
          <p:spPr>
            <a:xfrm>
              <a:off x="2015847" y="3572286"/>
              <a:ext cx="719156" cy="179401"/>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drinkplaats</a:t>
              </a:r>
            </a:p>
          </p:txBody>
        </p:sp>
        <p:sp>
          <p:nvSpPr>
            <p:cNvPr id="8" name="Afgeronde rechthoek 7"/>
            <p:cNvSpPr/>
            <p:nvPr/>
          </p:nvSpPr>
          <p:spPr>
            <a:xfrm>
              <a:off x="5795782" y="4508977"/>
              <a:ext cx="1081115" cy="179401"/>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kikkers en padden</a:t>
              </a:r>
            </a:p>
          </p:txBody>
        </p:sp>
        <p:sp>
          <p:nvSpPr>
            <p:cNvPr id="9" name="Afgeronde rechthoek 8"/>
            <p:cNvSpPr/>
            <p:nvPr/>
          </p:nvSpPr>
          <p:spPr>
            <a:xfrm>
              <a:off x="1728503" y="5302783"/>
              <a:ext cx="611203" cy="287358"/>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wespen of bijennest</a:t>
              </a:r>
            </a:p>
          </p:txBody>
        </p:sp>
        <p:sp>
          <p:nvSpPr>
            <p:cNvPr id="10" name="Afgeronde rechthoek 9"/>
            <p:cNvSpPr/>
            <p:nvPr/>
          </p:nvSpPr>
          <p:spPr>
            <a:xfrm>
              <a:off x="5579877" y="5193238"/>
              <a:ext cx="539764" cy="179400"/>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mestkuil</a:t>
              </a:r>
            </a:p>
          </p:txBody>
        </p:sp>
        <p:sp>
          <p:nvSpPr>
            <p:cNvPr id="11" name="Afgeronde rechthoek 10"/>
            <p:cNvSpPr/>
            <p:nvPr/>
          </p:nvSpPr>
          <p:spPr>
            <a:xfrm>
              <a:off x="7992939" y="5048765"/>
              <a:ext cx="611203" cy="180988"/>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vluchtpijp</a:t>
              </a:r>
            </a:p>
          </p:txBody>
        </p:sp>
        <p:sp>
          <p:nvSpPr>
            <p:cNvPr id="12" name="Afgeronde rechthoek 11"/>
            <p:cNvSpPr/>
            <p:nvPr/>
          </p:nvSpPr>
          <p:spPr>
            <a:xfrm>
              <a:off x="7596054" y="2673697"/>
              <a:ext cx="539764" cy="287358"/>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maïssilo (winter)</a:t>
              </a:r>
            </a:p>
          </p:txBody>
        </p:sp>
        <p:sp>
          <p:nvSpPr>
            <p:cNvPr id="13" name="Afgeronde rechthoek 12"/>
            <p:cNvSpPr/>
            <p:nvPr/>
          </p:nvSpPr>
          <p:spPr>
            <a:xfrm>
              <a:off x="3995511" y="2168837"/>
              <a:ext cx="612791" cy="360388"/>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maïsveld (</a:t>
              </a:r>
              <a:r>
                <a:rPr lang="nl-NL" sz="800" b="1" dirty="0" err="1">
                  <a:solidFill>
                    <a:srgbClr val="5F5F5F"/>
                  </a:solidFill>
                </a:rPr>
                <a:t>aug</a:t>
              </a:r>
              <a:r>
                <a:rPr lang="nl-NL" sz="800" b="1" dirty="0">
                  <a:solidFill>
                    <a:srgbClr val="5F5F5F"/>
                  </a:solidFill>
                </a:rPr>
                <a:t>/</a:t>
              </a:r>
              <a:r>
                <a:rPr lang="nl-NL" sz="800" b="1" dirty="0" err="1">
                  <a:solidFill>
                    <a:srgbClr val="5F5F5F"/>
                  </a:solidFill>
                </a:rPr>
                <a:t>okt</a:t>
              </a:r>
              <a:r>
                <a:rPr lang="nl-NL" sz="800" b="1" dirty="0">
                  <a:solidFill>
                    <a:srgbClr val="5F5F5F"/>
                  </a:solidFill>
                </a:rPr>
                <a:t>)</a:t>
              </a:r>
            </a:p>
          </p:txBody>
        </p:sp>
        <p:sp>
          <p:nvSpPr>
            <p:cNvPr id="14" name="Afgeronde rechthoek 13"/>
            <p:cNvSpPr/>
            <p:nvPr/>
          </p:nvSpPr>
          <p:spPr>
            <a:xfrm>
              <a:off x="3419233" y="1556018"/>
              <a:ext cx="792183" cy="396903"/>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grasland regenwormen</a:t>
              </a:r>
            </a:p>
            <a:p>
              <a:pPr algn="ctr">
                <a:defRPr/>
              </a:pPr>
              <a:r>
                <a:rPr lang="nl-NL" sz="800" b="1" dirty="0">
                  <a:solidFill>
                    <a:srgbClr val="5F5F5F"/>
                  </a:solidFill>
                </a:rPr>
                <a:t>(winter/lente)</a:t>
              </a:r>
            </a:p>
          </p:txBody>
        </p:sp>
        <p:sp>
          <p:nvSpPr>
            <p:cNvPr id="15" name="Afgeronde rechthoek 14"/>
            <p:cNvSpPr/>
            <p:nvPr/>
          </p:nvSpPr>
          <p:spPr>
            <a:xfrm>
              <a:off x="4608302" y="2708625"/>
              <a:ext cx="971575" cy="396903"/>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kevers en kleine ongewervelden</a:t>
              </a:r>
            </a:p>
            <a:p>
              <a:pPr algn="ctr">
                <a:defRPr/>
              </a:pPr>
              <a:r>
                <a:rPr lang="nl-NL" sz="800" b="1" dirty="0">
                  <a:solidFill>
                    <a:srgbClr val="5F5F5F"/>
                  </a:solidFill>
                </a:rPr>
                <a:t>(onder koemest)</a:t>
              </a:r>
            </a:p>
          </p:txBody>
        </p:sp>
        <p:sp>
          <p:nvSpPr>
            <p:cNvPr id="16" name="Afgeronde rechthoek 15"/>
            <p:cNvSpPr/>
            <p:nvPr/>
          </p:nvSpPr>
          <p:spPr>
            <a:xfrm>
              <a:off x="6768944" y="5121795"/>
              <a:ext cx="863622" cy="395316"/>
            </a:xfrm>
            <a:prstGeom prst="roundRect">
              <a:avLst/>
            </a:prstGeom>
            <a:solidFill>
              <a:srgbClr val="DDDDDD"/>
            </a:solidFill>
            <a:ln w="12700">
              <a:solidFill>
                <a:schemeClr val="bg1">
                  <a:lumMod val="50000"/>
                </a:schemeClr>
              </a:solidFill>
            </a:ln>
          </p:spPr>
          <p:style>
            <a:lnRef idx="2">
              <a:schemeClr val="accent6"/>
            </a:lnRef>
            <a:fillRef idx="1">
              <a:schemeClr val="lt1"/>
            </a:fillRef>
            <a:effectRef idx="0">
              <a:schemeClr val="accent6"/>
            </a:effectRef>
            <a:fontRef idx="minor">
              <a:schemeClr val="dk1"/>
            </a:fontRef>
          </p:style>
          <p:txBody>
            <a:bodyPr lIns="36000" tIns="54000" rIns="36000" bIns="36000" anchor="ctr"/>
            <a:lstStyle/>
            <a:p>
              <a:pPr algn="ctr">
                <a:defRPr/>
              </a:pPr>
              <a:r>
                <a:rPr lang="nl-NL" sz="800" b="1" dirty="0">
                  <a:solidFill>
                    <a:srgbClr val="5F5F5F"/>
                  </a:solidFill>
                </a:rPr>
                <a:t>uitgraven van jonge konijnen uit hun hol</a:t>
              </a:r>
            </a:p>
          </p:txBody>
        </p:sp>
      </p:grpSp>
      <p:grpSp>
        <p:nvGrpSpPr>
          <p:cNvPr id="17" name="Groep 10"/>
          <p:cNvGrpSpPr>
            <a:grpSpLocks/>
          </p:cNvGrpSpPr>
          <p:nvPr/>
        </p:nvGrpSpPr>
        <p:grpSpPr bwMode="auto">
          <a:xfrm>
            <a:off x="0" y="0"/>
            <a:ext cx="9144000" cy="864096"/>
            <a:chOff x="-508" y="4293096"/>
            <a:chExt cx="9144000" cy="864096"/>
          </a:xfrm>
        </p:grpSpPr>
        <p:pic>
          <p:nvPicPr>
            <p:cNvPr id="18" name="Picture 2" descr="nicole p_0"/>
            <p:cNvPicPr>
              <a:picLocks noChangeAspect="1" noChangeArrowheads="1"/>
            </p:cNvPicPr>
            <p:nvPr/>
          </p:nvPicPr>
          <p:blipFill>
            <a:blip r:embed="rId4"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9"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20" name="Picture 8"/>
            <p:cNvPicPr>
              <a:picLocks noChangeAspect="1" noChangeArrowheads="1"/>
            </p:cNvPicPr>
            <p:nvPr/>
          </p:nvPicPr>
          <p:blipFill>
            <a:blip r:embed="rId6"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21" name="Picture 9"/>
            <p:cNvPicPr>
              <a:picLocks noChangeAspect="1" noChangeArrowheads="1"/>
            </p:cNvPicPr>
            <p:nvPr/>
          </p:nvPicPr>
          <p:blipFill>
            <a:blip r:embed="rId7"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2" name="Picture 8" descr="NP_LoonseDrunenseDuinen_A"/>
          <p:cNvPicPr>
            <a:picLocks noChangeAspect="1" noChangeArrowheads="1"/>
          </p:cNvPicPr>
          <p:nvPr/>
        </p:nvPicPr>
        <p:blipFill>
          <a:blip r:embed="rId8" cstate="print"/>
          <a:srcRect b="18545"/>
          <a:stretch>
            <a:fillRect/>
          </a:stretch>
        </p:blipFill>
        <p:spPr bwMode="auto">
          <a:xfrm>
            <a:off x="6496050" y="6237312"/>
            <a:ext cx="2647950" cy="620688"/>
          </a:xfrm>
          <a:prstGeom prst="rect">
            <a:avLst/>
          </a:prstGeom>
          <a:noFill/>
          <a:ln w="9525">
            <a:noFill/>
            <a:miter lim="800000"/>
            <a:headEnd/>
            <a:tailEnd/>
          </a:ln>
        </p:spPr>
      </p:pic>
      <p:sp>
        <p:nvSpPr>
          <p:cNvPr id="23" name="Tekstvak 13"/>
          <p:cNvSpPr txBox="1">
            <a:spLocks noChangeArrowheads="1"/>
          </p:cNvSpPr>
          <p:nvPr/>
        </p:nvSpPr>
        <p:spPr bwMode="auto">
          <a:xfrm>
            <a:off x="250825" y="6308725"/>
            <a:ext cx="2881751" cy="400110"/>
          </a:xfrm>
          <a:prstGeom prst="rect">
            <a:avLst/>
          </a:prstGeom>
          <a:noFill/>
          <a:ln w="9525">
            <a:noFill/>
            <a:miter lim="800000"/>
            <a:headEnd/>
            <a:tailEnd/>
          </a:ln>
        </p:spPr>
        <p:txBody>
          <a:bodyPr wrap="none">
            <a:spAutoFit/>
          </a:bodyPr>
          <a:lstStyle/>
          <a:p>
            <a:r>
              <a:rPr lang="nl-NL" sz="2000" b="1" dirty="0" smtClean="0">
                <a:solidFill>
                  <a:srgbClr val="00494F"/>
                </a:solidFill>
              </a:rPr>
              <a:t>Leefomgeving </a:t>
            </a:r>
            <a:r>
              <a:rPr lang="nl-NL" sz="2000" b="1" dirty="0">
                <a:solidFill>
                  <a:srgbClr val="00494F"/>
                </a:solidFill>
              </a:rPr>
              <a:t>van de Das</a:t>
            </a:r>
          </a:p>
        </p:txBody>
      </p:sp>
      <p:pic>
        <p:nvPicPr>
          <p:cNvPr id="2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11268" name="Tekstvak 13"/>
          <p:cNvSpPr txBox="1">
            <a:spLocks noChangeArrowheads="1"/>
          </p:cNvSpPr>
          <p:nvPr/>
        </p:nvSpPr>
        <p:spPr bwMode="auto">
          <a:xfrm>
            <a:off x="250825" y="6308725"/>
            <a:ext cx="2493963" cy="400050"/>
          </a:xfrm>
          <a:prstGeom prst="rect">
            <a:avLst/>
          </a:prstGeom>
          <a:noFill/>
          <a:ln w="9525">
            <a:noFill/>
            <a:miter lim="800000"/>
            <a:headEnd/>
            <a:tailEnd/>
          </a:ln>
        </p:spPr>
        <p:txBody>
          <a:bodyPr wrap="none">
            <a:spAutoFit/>
          </a:bodyPr>
          <a:lstStyle/>
          <a:p>
            <a:r>
              <a:rPr lang="nl-NL" sz="2000" b="1" dirty="0">
                <a:solidFill>
                  <a:srgbClr val="00494F"/>
                </a:solidFill>
              </a:rPr>
              <a:t>Sporen van de Das</a:t>
            </a:r>
          </a:p>
        </p:txBody>
      </p:sp>
      <p:pic>
        <p:nvPicPr>
          <p:cNvPr id="45059" name="Picture 3" descr="C:\Users\Jeffrey\Desktop\Presentatie Dassenwerk\afbeeldingen\Zoogdiervereniging\20090417_DassenhaarPrikkeldraad_MaaikePlomp.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00" y="943200"/>
            <a:ext cx="8712000" cy="522210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270" name="Tekstvak 13"/>
          <p:cNvSpPr txBox="1">
            <a:spLocks noChangeArrowheads="1"/>
          </p:cNvSpPr>
          <p:nvPr/>
        </p:nvSpPr>
        <p:spPr bwMode="auto">
          <a:xfrm>
            <a:off x="239713" y="941388"/>
            <a:ext cx="1668462" cy="400050"/>
          </a:xfrm>
          <a:prstGeom prst="rect">
            <a:avLst/>
          </a:prstGeom>
          <a:noFill/>
          <a:ln w="9525">
            <a:noFill/>
            <a:miter lim="800000"/>
            <a:headEnd/>
            <a:tailEnd/>
          </a:ln>
        </p:spPr>
        <p:txBody>
          <a:bodyPr>
            <a:spAutoFit/>
          </a:bodyPr>
          <a:lstStyle/>
          <a:p>
            <a:r>
              <a:rPr lang="nl-NL" sz="2000">
                <a:solidFill>
                  <a:schemeClr val="bg1"/>
                </a:solidFill>
              </a:rPr>
              <a:t>dassenharen</a:t>
            </a:r>
          </a:p>
        </p:txBody>
      </p:sp>
      <p:grpSp>
        <p:nvGrpSpPr>
          <p:cNvPr id="11" name="Groep 10"/>
          <p:cNvGrpSpPr>
            <a:grpSpLocks/>
          </p:cNvGrpSpPr>
          <p:nvPr/>
        </p:nvGrpSpPr>
        <p:grpSpPr bwMode="auto">
          <a:xfrm>
            <a:off x="0" y="0"/>
            <a:ext cx="9144000" cy="864096"/>
            <a:chOff x="-508" y="4293096"/>
            <a:chExt cx="9144000" cy="864096"/>
          </a:xfrm>
        </p:grpSpPr>
        <p:pic>
          <p:nvPicPr>
            <p:cNvPr id="12"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3"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4"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5"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6"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8" name="Picture 2" descr="C:\Users\Jeffrey\Desktop\Presentatie Dassenwerk\afbeeldingen\Zoogdiervereniging\20070628_Das_Mestputje_SilWestra.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26591" y="943200"/>
            <a:ext cx="4265889" cy="52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3" name="Tekstvak 13"/>
          <p:cNvSpPr txBox="1">
            <a:spLocks noChangeArrowheads="1"/>
          </p:cNvSpPr>
          <p:nvPr/>
        </p:nvSpPr>
        <p:spPr bwMode="auto">
          <a:xfrm>
            <a:off x="250825" y="6308725"/>
            <a:ext cx="2493963" cy="400050"/>
          </a:xfrm>
          <a:prstGeom prst="rect">
            <a:avLst/>
          </a:prstGeom>
          <a:noFill/>
          <a:ln w="9525">
            <a:noFill/>
            <a:miter lim="800000"/>
            <a:headEnd/>
            <a:tailEnd/>
          </a:ln>
        </p:spPr>
        <p:txBody>
          <a:bodyPr wrap="none">
            <a:spAutoFit/>
          </a:bodyPr>
          <a:lstStyle/>
          <a:p>
            <a:r>
              <a:rPr lang="nl-NL" sz="2000" b="1">
                <a:solidFill>
                  <a:srgbClr val="00494F"/>
                </a:solidFill>
              </a:rPr>
              <a:t>Sporen van de Das</a:t>
            </a:r>
          </a:p>
        </p:txBody>
      </p:sp>
      <p:sp>
        <p:nvSpPr>
          <p:cNvPr id="12294" name="Tekstvak 13"/>
          <p:cNvSpPr txBox="1">
            <a:spLocks noChangeArrowheads="1"/>
          </p:cNvSpPr>
          <p:nvPr/>
        </p:nvSpPr>
        <p:spPr bwMode="auto">
          <a:xfrm>
            <a:off x="7585075" y="908050"/>
            <a:ext cx="1308100" cy="400050"/>
          </a:xfrm>
          <a:prstGeom prst="rect">
            <a:avLst/>
          </a:prstGeom>
          <a:noFill/>
          <a:ln w="9525">
            <a:noFill/>
            <a:miter lim="800000"/>
            <a:headEnd/>
            <a:tailEnd/>
          </a:ln>
        </p:spPr>
        <p:txBody>
          <a:bodyPr>
            <a:spAutoFit/>
          </a:bodyPr>
          <a:lstStyle/>
          <a:p>
            <a:r>
              <a:rPr lang="nl-NL" sz="2000">
                <a:solidFill>
                  <a:srgbClr val="FFFF00"/>
                </a:solidFill>
              </a:rPr>
              <a:t>mestputje</a:t>
            </a:r>
          </a:p>
        </p:txBody>
      </p:sp>
      <p:sp>
        <p:nvSpPr>
          <p:cNvPr id="12295" name="Tekstvak 13"/>
          <p:cNvSpPr txBox="1">
            <a:spLocks noChangeArrowheads="1"/>
          </p:cNvSpPr>
          <p:nvPr/>
        </p:nvSpPr>
        <p:spPr bwMode="auto">
          <a:xfrm>
            <a:off x="4586288" y="5876925"/>
            <a:ext cx="1079500" cy="277813"/>
          </a:xfrm>
          <a:prstGeom prst="rect">
            <a:avLst/>
          </a:prstGeom>
          <a:noFill/>
          <a:ln w="9525">
            <a:noFill/>
            <a:miter lim="800000"/>
            <a:headEnd/>
            <a:tailEnd/>
          </a:ln>
        </p:spPr>
        <p:txBody>
          <a:bodyPr>
            <a:spAutoFit/>
          </a:bodyPr>
          <a:lstStyle/>
          <a:p>
            <a:r>
              <a:rPr lang="nl-NL" sz="1200">
                <a:solidFill>
                  <a:srgbClr val="FFFF00"/>
                </a:solidFill>
              </a:rPr>
              <a:t>© Cil Westra</a:t>
            </a:r>
          </a:p>
        </p:txBody>
      </p:sp>
      <p:pic>
        <p:nvPicPr>
          <p:cNvPr id="7" name="Picture 5" descr="C:\Users\Jeffrey\Desktop\Presentatie Dassenwerk\afbeeldingen\Zoogdiervereniging\20070601_Das_Prent_SilWestra.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16000" y="943200"/>
            <a:ext cx="4246818" cy="52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2297" name="Tekstvak 13"/>
          <p:cNvSpPr txBox="1">
            <a:spLocks noChangeArrowheads="1"/>
          </p:cNvSpPr>
          <p:nvPr/>
        </p:nvSpPr>
        <p:spPr bwMode="auto">
          <a:xfrm>
            <a:off x="3441700" y="5876925"/>
            <a:ext cx="1079500" cy="277813"/>
          </a:xfrm>
          <a:prstGeom prst="rect">
            <a:avLst/>
          </a:prstGeom>
          <a:noFill/>
          <a:ln w="9525">
            <a:noFill/>
            <a:miter lim="800000"/>
            <a:headEnd/>
            <a:tailEnd/>
          </a:ln>
        </p:spPr>
        <p:txBody>
          <a:bodyPr>
            <a:spAutoFit/>
          </a:bodyPr>
          <a:lstStyle/>
          <a:p>
            <a:r>
              <a:rPr lang="nl-NL" sz="1200">
                <a:solidFill>
                  <a:schemeClr val="bg1"/>
                </a:solidFill>
              </a:rPr>
              <a:t>© Cil Westra</a:t>
            </a:r>
          </a:p>
        </p:txBody>
      </p:sp>
      <p:sp>
        <p:nvSpPr>
          <p:cNvPr id="12298" name="Tekstvak 13"/>
          <p:cNvSpPr txBox="1">
            <a:spLocks noChangeArrowheads="1"/>
          </p:cNvSpPr>
          <p:nvPr/>
        </p:nvSpPr>
        <p:spPr bwMode="auto">
          <a:xfrm>
            <a:off x="239713" y="941388"/>
            <a:ext cx="1811337" cy="400050"/>
          </a:xfrm>
          <a:prstGeom prst="rect">
            <a:avLst/>
          </a:prstGeom>
          <a:noFill/>
          <a:ln w="9525">
            <a:noFill/>
            <a:miter lim="800000"/>
            <a:headEnd/>
            <a:tailEnd/>
          </a:ln>
        </p:spPr>
        <p:txBody>
          <a:bodyPr>
            <a:spAutoFit/>
          </a:bodyPr>
          <a:lstStyle/>
          <a:p>
            <a:r>
              <a:rPr lang="nl-NL" sz="2000">
                <a:solidFill>
                  <a:schemeClr val="bg1"/>
                </a:solidFill>
              </a:rPr>
              <a:t>voetafdrukken</a:t>
            </a:r>
          </a:p>
        </p:txBody>
      </p:sp>
      <p:grpSp>
        <p:nvGrpSpPr>
          <p:cNvPr id="14" name="Groep 10"/>
          <p:cNvGrpSpPr>
            <a:grpSpLocks/>
          </p:cNvGrpSpPr>
          <p:nvPr/>
        </p:nvGrpSpPr>
        <p:grpSpPr bwMode="auto">
          <a:xfrm>
            <a:off x="0" y="0"/>
            <a:ext cx="9144000" cy="864096"/>
            <a:chOff x="-508" y="4293096"/>
            <a:chExt cx="9144000" cy="864096"/>
          </a:xfrm>
        </p:grpSpPr>
        <p:pic>
          <p:nvPicPr>
            <p:cNvPr id="15" name="Picture 2" descr="nicole p_0"/>
            <p:cNvPicPr>
              <a:picLocks noChangeAspect="1" noChangeArrowheads="1"/>
            </p:cNvPicPr>
            <p:nvPr/>
          </p:nvPicPr>
          <p:blipFill>
            <a:blip r:embed="rId6"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6"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7" name="Picture 8"/>
            <p:cNvPicPr>
              <a:picLocks noChangeAspect="1" noChangeArrowheads="1"/>
            </p:cNvPicPr>
            <p:nvPr/>
          </p:nvPicPr>
          <p:blipFill>
            <a:blip r:embed="rId8"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8" name="Picture 9"/>
            <p:cNvPicPr>
              <a:picLocks noChangeAspect="1" noChangeArrowheads="1"/>
            </p:cNvPicPr>
            <p:nvPr/>
          </p:nvPicPr>
          <p:blipFill>
            <a:blip r:embed="rId9"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9"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13316" name="Tekstvak 13"/>
          <p:cNvSpPr txBox="1">
            <a:spLocks noChangeArrowheads="1"/>
          </p:cNvSpPr>
          <p:nvPr/>
        </p:nvSpPr>
        <p:spPr bwMode="auto">
          <a:xfrm>
            <a:off x="250825" y="6308725"/>
            <a:ext cx="3349625" cy="400050"/>
          </a:xfrm>
          <a:prstGeom prst="rect">
            <a:avLst/>
          </a:prstGeom>
          <a:noFill/>
          <a:ln w="9525">
            <a:noFill/>
            <a:miter lim="800000"/>
            <a:headEnd/>
            <a:tailEnd/>
          </a:ln>
        </p:spPr>
        <p:txBody>
          <a:bodyPr wrap="none">
            <a:spAutoFit/>
          </a:bodyPr>
          <a:lstStyle/>
          <a:p>
            <a:r>
              <a:rPr lang="nl-NL" sz="2000" b="1">
                <a:solidFill>
                  <a:srgbClr val="00494F"/>
                </a:solidFill>
              </a:rPr>
              <a:t>Hindernissen voor de Das</a:t>
            </a:r>
          </a:p>
        </p:txBody>
      </p:sp>
      <p:pic>
        <p:nvPicPr>
          <p:cNvPr id="55298" name="Picture 2" descr="C:\Users\Jeffrey\Desktop\Presentatie Dassenwerk\afbeeldingen\wegen.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00" y="943200"/>
            <a:ext cx="8712000" cy="512122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14340" name="Tekstvak 13"/>
          <p:cNvSpPr txBox="1">
            <a:spLocks noChangeArrowheads="1"/>
          </p:cNvSpPr>
          <p:nvPr/>
        </p:nvSpPr>
        <p:spPr bwMode="auto">
          <a:xfrm>
            <a:off x="250825" y="6308725"/>
            <a:ext cx="3349625" cy="400050"/>
          </a:xfrm>
          <a:prstGeom prst="rect">
            <a:avLst/>
          </a:prstGeom>
          <a:noFill/>
          <a:ln w="9525">
            <a:noFill/>
            <a:miter lim="800000"/>
            <a:headEnd/>
            <a:tailEnd/>
          </a:ln>
        </p:spPr>
        <p:txBody>
          <a:bodyPr wrap="none">
            <a:spAutoFit/>
          </a:bodyPr>
          <a:lstStyle/>
          <a:p>
            <a:r>
              <a:rPr lang="nl-NL" sz="2000" b="1">
                <a:solidFill>
                  <a:srgbClr val="00494F"/>
                </a:solidFill>
              </a:rPr>
              <a:t>Hindernissen voor de Das</a:t>
            </a:r>
          </a:p>
        </p:txBody>
      </p:sp>
      <p:pic>
        <p:nvPicPr>
          <p:cNvPr id="68610" name="Picture 2" descr="U:\UsersNB\_PROJECTEN\Projecten_Nationale Parken\1. NP-LDD\Beeldmateriaal\Kaart\krt_LDD_13x13.jpg"/>
          <p:cNvPicPr>
            <a:picLocks noChangeAspect="1" noChangeArrowheads="1"/>
          </p:cNvPicPr>
          <p:nvPr/>
        </p:nvPicPr>
        <p:blipFill>
          <a:blip r:embed="rId4" cstate="screen"/>
          <a:srcRect/>
          <a:stretch>
            <a:fillRect/>
          </a:stretch>
        </p:blipFill>
        <p:spPr bwMode="auto">
          <a:xfrm>
            <a:off x="670648" y="943200"/>
            <a:ext cx="7802704" cy="5220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15364" name="Tekstvak 13"/>
          <p:cNvSpPr txBox="1">
            <a:spLocks noChangeArrowheads="1"/>
          </p:cNvSpPr>
          <p:nvPr/>
        </p:nvSpPr>
        <p:spPr bwMode="auto">
          <a:xfrm>
            <a:off x="250825" y="6308725"/>
            <a:ext cx="3349625" cy="400050"/>
          </a:xfrm>
          <a:prstGeom prst="rect">
            <a:avLst/>
          </a:prstGeom>
          <a:noFill/>
          <a:ln w="9525">
            <a:noFill/>
            <a:miter lim="800000"/>
            <a:headEnd/>
            <a:tailEnd/>
          </a:ln>
        </p:spPr>
        <p:txBody>
          <a:bodyPr wrap="none">
            <a:spAutoFit/>
          </a:bodyPr>
          <a:lstStyle/>
          <a:p>
            <a:r>
              <a:rPr lang="nl-NL" sz="2000" b="1">
                <a:solidFill>
                  <a:srgbClr val="00494F"/>
                </a:solidFill>
              </a:rPr>
              <a:t>Hindernissen voor de Das</a:t>
            </a:r>
          </a:p>
        </p:txBody>
      </p:sp>
      <p:pic>
        <p:nvPicPr>
          <p:cNvPr id="15365" name="Afbeelding 7" descr="Overzicht dode dassen in NP LDD.JP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827088" y="944563"/>
            <a:ext cx="7489825" cy="5221287"/>
          </a:xfrm>
          <a:prstGeom prst="rect">
            <a:avLst/>
          </a:prstGeom>
          <a:noFill/>
          <a:ln w="9525">
            <a:noFill/>
            <a:miter lim="800000"/>
            <a:headEnd/>
            <a:tailEnd/>
          </a:ln>
        </p:spPr>
      </p:pic>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16388" name="Tekstvak 13"/>
          <p:cNvSpPr txBox="1">
            <a:spLocks noChangeArrowheads="1"/>
          </p:cNvSpPr>
          <p:nvPr/>
        </p:nvSpPr>
        <p:spPr bwMode="auto">
          <a:xfrm>
            <a:off x="250825" y="6308725"/>
            <a:ext cx="5980113" cy="400050"/>
          </a:xfrm>
          <a:prstGeom prst="rect">
            <a:avLst/>
          </a:prstGeom>
          <a:noFill/>
          <a:ln w="9525">
            <a:noFill/>
            <a:miter lim="800000"/>
            <a:headEnd/>
            <a:tailEnd/>
          </a:ln>
        </p:spPr>
        <p:txBody>
          <a:bodyPr wrap="none">
            <a:spAutoFit/>
          </a:bodyPr>
          <a:lstStyle/>
          <a:p>
            <a:r>
              <a:rPr lang="nl-NL" sz="2000" b="1">
                <a:solidFill>
                  <a:srgbClr val="00494F"/>
                </a:solidFill>
              </a:rPr>
              <a:t>Gebruik van ‘snelwegen voor dieren’ in Brabant</a:t>
            </a:r>
          </a:p>
        </p:txBody>
      </p:sp>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4"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6"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7"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pic>
        <p:nvPicPr>
          <p:cNvPr id="19" name="Afbeelding 18" descr="ZOO1.24.jpg">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1560" y="980728"/>
            <a:ext cx="8027190" cy="522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kstvak 1"/>
          <p:cNvSpPr txBox="1"/>
          <p:nvPr/>
        </p:nvSpPr>
        <p:spPr>
          <a:xfrm>
            <a:off x="1043608" y="5805264"/>
            <a:ext cx="3453702" cy="369332"/>
          </a:xfrm>
          <a:prstGeom prst="rect">
            <a:avLst/>
          </a:prstGeom>
          <a:noFill/>
        </p:spPr>
        <p:txBody>
          <a:bodyPr wrap="none" rtlCol="0">
            <a:spAutoFit/>
          </a:bodyPr>
          <a:lstStyle/>
          <a:p>
            <a:r>
              <a:rPr lang="nl-NL" dirty="0" smtClean="0"/>
              <a:t>Klik op foto om naar video te gaan.</a:t>
            </a:r>
            <a:endParaRPr lang="nl-N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11" name="Picture 3" descr="C:\Users\Jeffrey\Desktop\Schoolprogrammas\Dassenwerk\Verspreiding NBR 190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76263" y="908050"/>
            <a:ext cx="7991475" cy="5041900"/>
          </a:xfrm>
          <a:prstGeom prst="rect">
            <a:avLst/>
          </a:prstGeom>
          <a:noFill/>
          <a:effectLst>
            <a:outerShdw sx="1000" sy="1000" algn="ctr" rotWithShape="0">
              <a:srgbClr val="000000"/>
            </a:outerShdw>
          </a:effectLst>
        </p:spPr>
      </p:pic>
      <p:sp>
        <p:nvSpPr>
          <p:cNvPr id="17413" name="Tekstvak 12"/>
          <p:cNvSpPr txBox="1">
            <a:spLocks noChangeArrowheads="1"/>
          </p:cNvSpPr>
          <p:nvPr/>
        </p:nvSpPr>
        <p:spPr bwMode="auto">
          <a:xfrm>
            <a:off x="2411413" y="5013325"/>
            <a:ext cx="1095375" cy="585788"/>
          </a:xfrm>
          <a:prstGeom prst="rect">
            <a:avLst/>
          </a:prstGeom>
          <a:noFill/>
          <a:ln w="9525">
            <a:noFill/>
            <a:miter lim="800000"/>
            <a:headEnd/>
            <a:tailEnd/>
          </a:ln>
        </p:spPr>
        <p:txBody>
          <a:bodyPr wrap="none">
            <a:spAutoFit/>
          </a:bodyPr>
          <a:lstStyle/>
          <a:p>
            <a:r>
              <a:rPr lang="nl-NL" sz="3200">
                <a:solidFill>
                  <a:srgbClr val="00494F"/>
                </a:solidFill>
              </a:rPr>
              <a:t>1900</a:t>
            </a:r>
          </a:p>
        </p:txBody>
      </p:sp>
      <p:sp>
        <p:nvSpPr>
          <p:cNvPr id="17414" name="Tekstvak 13"/>
          <p:cNvSpPr txBox="1">
            <a:spLocks noChangeArrowheads="1"/>
          </p:cNvSpPr>
          <p:nvPr/>
        </p:nvSpPr>
        <p:spPr bwMode="auto">
          <a:xfrm>
            <a:off x="250825" y="6308725"/>
            <a:ext cx="4502150" cy="400050"/>
          </a:xfrm>
          <a:prstGeom prst="rect">
            <a:avLst/>
          </a:prstGeom>
          <a:noFill/>
          <a:ln w="9525">
            <a:noFill/>
            <a:miter lim="800000"/>
            <a:headEnd/>
            <a:tailEnd/>
          </a:ln>
        </p:spPr>
        <p:txBody>
          <a:bodyPr wrap="none">
            <a:spAutoFit/>
          </a:bodyPr>
          <a:lstStyle/>
          <a:p>
            <a:r>
              <a:rPr lang="nl-NL" sz="2000" b="1">
                <a:solidFill>
                  <a:srgbClr val="00494F"/>
                </a:solidFill>
              </a:rPr>
              <a:t>Verspreiding van de Das in Brabant</a:t>
            </a:r>
          </a:p>
        </p:txBody>
      </p:sp>
      <p:sp>
        <p:nvSpPr>
          <p:cNvPr id="17415" name="Tekstvak 11"/>
          <p:cNvSpPr txBox="1">
            <a:spLocks noChangeArrowheads="1"/>
          </p:cNvSpPr>
          <p:nvPr/>
        </p:nvSpPr>
        <p:spPr bwMode="auto">
          <a:xfrm>
            <a:off x="7127875" y="4976813"/>
            <a:ext cx="1476375" cy="461962"/>
          </a:xfrm>
          <a:prstGeom prst="rect">
            <a:avLst/>
          </a:prstGeom>
          <a:noFill/>
          <a:ln w="9525">
            <a:noFill/>
            <a:miter lim="800000"/>
            <a:headEnd/>
            <a:tailEnd/>
          </a:ln>
        </p:spPr>
        <p:txBody>
          <a:bodyPr>
            <a:spAutoFit/>
          </a:bodyPr>
          <a:lstStyle/>
          <a:p>
            <a:r>
              <a:rPr lang="nl-NL" sz="1200" b="1"/>
              <a:t>lichtgroen = </a:t>
            </a:r>
          </a:p>
          <a:p>
            <a:r>
              <a:rPr lang="nl-NL" sz="1200" b="1"/>
              <a:t>verspreiding das</a:t>
            </a:r>
          </a:p>
        </p:txBody>
      </p:sp>
      <p:cxnSp>
        <p:nvCxnSpPr>
          <p:cNvPr id="16" name="Rechte verbindingslijn 15"/>
          <p:cNvCxnSpPr>
            <a:stCxn id="17415" idx="1"/>
          </p:cNvCxnSpPr>
          <p:nvPr/>
        </p:nvCxnSpPr>
        <p:spPr>
          <a:xfrm>
            <a:off x="7127875" y="5192713"/>
            <a:ext cx="914400" cy="914400"/>
          </a:xfrm>
          <a:prstGeom prst="line">
            <a:avLst/>
          </a:prstGeom>
        </p:spPr>
        <p:style>
          <a:lnRef idx="1">
            <a:schemeClr val="accent1"/>
          </a:lnRef>
          <a:fillRef idx="0">
            <a:schemeClr val="accent1"/>
          </a:fillRef>
          <a:effectRef idx="0">
            <a:schemeClr val="accent1"/>
          </a:effectRef>
          <a:fontRef idx="minor">
            <a:schemeClr val="tx1"/>
          </a:fontRef>
        </p:style>
      </p:cxnSp>
      <p:cxnSp>
        <p:nvCxnSpPr>
          <p:cNvPr id="18" name="Rechte verbindingslijn met pijl 17"/>
          <p:cNvCxnSpPr>
            <a:stCxn id="17415" idx="1"/>
          </p:cNvCxnSpPr>
          <p:nvPr/>
        </p:nvCxnSpPr>
        <p:spPr>
          <a:xfrm flipH="1" flipV="1">
            <a:off x="6119813" y="4581525"/>
            <a:ext cx="1008062" cy="627063"/>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pic>
        <p:nvPicPr>
          <p:cNvPr id="10250" name="Picture 10" descr="C:\Users\Jeffrey\Desktop\Presentatie Dassenwerk\afbeeldingen\Bodem_grondsoort.tif"/>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900113" y="1414463"/>
            <a:ext cx="7559675" cy="4392612"/>
          </a:xfrm>
          <a:prstGeom prst="rect">
            <a:avLst/>
          </a:prstGeom>
          <a:noFill/>
          <a:ln w="9525">
            <a:noFill/>
            <a:miter lim="800000"/>
            <a:headEnd/>
            <a:tailEnd/>
          </a:ln>
        </p:spPr>
      </p:pic>
      <p:grpSp>
        <p:nvGrpSpPr>
          <p:cNvPr id="14" name="Groep 10"/>
          <p:cNvGrpSpPr>
            <a:grpSpLocks/>
          </p:cNvGrpSpPr>
          <p:nvPr/>
        </p:nvGrpSpPr>
        <p:grpSpPr bwMode="auto">
          <a:xfrm>
            <a:off x="0" y="0"/>
            <a:ext cx="9144000" cy="864096"/>
            <a:chOff x="-508" y="4293096"/>
            <a:chExt cx="9144000" cy="864096"/>
          </a:xfrm>
        </p:grpSpPr>
        <p:pic>
          <p:nvPicPr>
            <p:cNvPr id="15" name="Picture 2" descr="nicole p_0"/>
            <p:cNvPicPr>
              <a:picLocks noChangeAspect="1" noChangeArrowheads="1"/>
            </p:cNvPicPr>
            <p:nvPr/>
          </p:nvPicPr>
          <p:blipFill>
            <a:blip r:embed="rId6"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7" name="Picture 3"/>
            <p:cNvPicPr>
              <a:picLocks noChangeAspect="1" noChangeArrowheads="1"/>
            </p:cNvPicPr>
            <p:nvPr/>
          </p:nvPicPr>
          <p:blipFill>
            <a:blip r:embed="rId7"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9" name="Picture 8"/>
            <p:cNvPicPr>
              <a:picLocks noChangeAspect="1" noChangeArrowheads="1"/>
            </p:cNvPicPr>
            <p:nvPr/>
          </p:nvPicPr>
          <p:blipFill>
            <a:blip r:embed="rId8"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20" name="Picture 9"/>
            <p:cNvPicPr>
              <a:picLocks noChangeAspect="1" noChangeArrowheads="1"/>
            </p:cNvPicPr>
            <p:nvPr/>
          </p:nvPicPr>
          <p:blipFill>
            <a:blip r:embed="rId9"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1"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18436" name="Picture 2" descr="C:\Users\Jeffrey\Desktop\Schoolprogrammas\Dassenwerk\Verspreiding NBR 198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613" y="909638"/>
            <a:ext cx="7978775" cy="5038725"/>
          </a:xfrm>
          <a:prstGeom prst="rect">
            <a:avLst/>
          </a:prstGeom>
          <a:noFill/>
          <a:ln w="9525">
            <a:noFill/>
            <a:miter lim="800000"/>
            <a:headEnd/>
            <a:tailEnd/>
          </a:ln>
        </p:spPr>
      </p:pic>
      <p:sp>
        <p:nvSpPr>
          <p:cNvPr id="18437" name="Tekstvak 10"/>
          <p:cNvSpPr txBox="1">
            <a:spLocks noChangeArrowheads="1"/>
          </p:cNvSpPr>
          <p:nvPr/>
        </p:nvSpPr>
        <p:spPr bwMode="auto">
          <a:xfrm>
            <a:off x="2411413" y="5013325"/>
            <a:ext cx="1095375" cy="585788"/>
          </a:xfrm>
          <a:prstGeom prst="rect">
            <a:avLst/>
          </a:prstGeom>
          <a:noFill/>
          <a:ln w="9525">
            <a:noFill/>
            <a:miter lim="800000"/>
            <a:headEnd/>
            <a:tailEnd/>
          </a:ln>
        </p:spPr>
        <p:txBody>
          <a:bodyPr wrap="none">
            <a:spAutoFit/>
          </a:bodyPr>
          <a:lstStyle/>
          <a:p>
            <a:r>
              <a:rPr lang="nl-NL" sz="3200">
                <a:solidFill>
                  <a:srgbClr val="00494F"/>
                </a:solidFill>
              </a:rPr>
              <a:t>1980</a:t>
            </a:r>
          </a:p>
        </p:txBody>
      </p:sp>
      <p:sp>
        <p:nvSpPr>
          <p:cNvPr id="18438" name="Tekstvak 13"/>
          <p:cNvSpPr txBox="1">
            <a:spLocks noChangeArrowheads="1"/>
          </p:cNvSpPr>
          <p:nvPr/>
        </p:nvSpPr>
        <p:spPr bwMode="auto">
          <a:xfrm>
            <a:off x="250825" y="6308725"/>
            <a:ext cx="4502150" cy="400050"/>
          </a:xfrm>
          <a:prstGeom prst="rect">
            <a:avLst/>
          </a:prstGeom>
          <a:noFill/>
          <a:ln w="9525">
            <a:noFill/>
            <a:miter lim="800000"/>
            <a:headEnd/>
            <a:tailEnd/>
          </a:ln>
        </p:spPr>
        <p:txBody>
          <a:bodyPr wrap="none">
            <a:spAutoFit/>
          </a:bodyPr>
          <a:lstStyle/>
          <a:p>
            <a:r>
              <a:rPr lang="nl-NL" sz="2000" b="1">
                <a:solidFill>
                  <a:srgbClr val="00494F"/>
                </a:solidFill>
              </a:rPr>
              <a:t>Verspreiding van de Das in Brabant</a:t>
            </a:r>
          </a:p>
        </p:txBody>
      </p:sp>
      <p:sp>
        <p:nvSpPr>
          <p:cNvPr id="18439" name="Tekstvak 9"/>
          <p:cNvSpPr txBox="1">
            <a:spLocks noChangeArrowheads="1"/>
          </p:cNvSpPr>
          <p:nvPr/>
        </p:nvSpPr>
        <p:spPr bwMode="auto">
          <a:xfrm>
            <a:off x="7488238" y="1484313"/>
            <a:ext cx="1476375" cy="277812"/>
          </a:xfrm>
          <a:prstGeom prst="rect">
            <a:avLst/>
          </a:prstGeom>
          <a:noFill/>
          <a:ln w="9525">
            <a:noFill/>
            <a:miter lim="800000"/>
            <a:headEnd/>
            <a:tailEnd/>
          </a:ln>
        </p:spPr>
        <p:txBody>
          <a:bodyPr>
            <a:spAutoFit/>
          </a:bodyPr>
          <a:lstStyle/>
          <a:p>
            <a:r>
              <a:rPr lang="nl-NL" sz="1200" b="1"/>
              <a:t>verspreiding das</a:t>
            </a:r>
          </a:p>
        </p:txBody>
      </p:sp>
      <p:cxnSp>
        <p:nvCxnSpPr>
          <p:cNvPr id="11" name="Rechte verbindingslijn met pijl 10"/>
          <p:cNvCxnSpPr>
            <a:stCxn id="18439" idx="1"/>
          </p:cNvCxnSpPr>
          <p:nvPr/>
        </p:nvCxnSpPr>
        <p:spPr>
          <a:xfrm flipH="1">
            <a:off x="7056438" y="1624013"/>
            <a:ext cx="431800" cy="90487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grpSp>
        <p:nvGrpSpPr>
          <p:cNvPr id="12" name="Groep 10"/>
          <p:cNvGrpSpPr>
            <a:grpSpLocks/>
          </p:cNvGrpSpPr>
          <p:nvPr/>
        </p:nvGrpSpPr>
        <p:grpSpPr bwMode="auto">
          <a:xfrm>
            <a:off x="0" y="0"/>
            <a:ext cx="9144000" cy="864096"/>
            <a:chOff x="-508" y="4293096"/>
            <a:chExt cx="9144000" cy="864096"/>
          </a:xfrm>
        </p:grpSpPr>
        <p:pic>
          <p:nvPicPr>
            <p:cNvPr id="13"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4"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5"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6"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7"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19460" name="Picture 2" descr="C:\Users\Jeffrey\Desktop\Schoolprogrammas\Dassenwerk\Verspreiding NBR 201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82613" y="909638"/>
            <a:ext cx="7978775" cy="5038725"/>
          </a:xfrm>
          <a:prstGeom prst="rect">
            <a:avLst/>
          </a:prstGeom>
          <a:noFill/>
          <a:ln w="9525">
            <a:noFill/>
            <a:miter lim="800000"/>
            <a:headEnd/>
            <a:tailEnd/>
          </a:ln>
        </p:spPr>
      </p:pic>
      <p:sp>
        <p:nvSpPr>
          <p:cNvPr id="19461" name="Tekstvak 8"/>
          <p:cNvSpPr txBox="1">
            <a:spLocks noChangeArrowheads="1"/>
          </p:cNvSpPr>
          <p:nvPr/>
        </p:nvSpPr>
        <p:spPr bwMode="auto">
          <a:xfrm>
            <a:off x="2411413" y="5013325"/>
            <a:ext cx="1065212" cy="585788"/>
          </a:xfrm>
          <a:prstGeom prst="rect">
            <a:avLst/>
          </a:prstGeom>
          <a:noFill/>
          <a:ln w="9525">
            <a:noFill/>
            <a:miter lim="800000"/>
            <a:headEnd/>
            <a:tailEnd/>
          </a:ln>
        </p:spPr>
        <p:txBody>
          <a:bodyPr wrap="none">
            <a:spAutoFit/>
          </a:bodyPr>
          <a:lstStyle/>
          <a:p>
            <a:r>
              <a:rPr lang="nl-NL" sz="3200">
                <a:solidFill>
                  <a:srgbClr val="00494F"/>
                </a:solidFill>
              </a:rPr>
              <a:t>2011</a:t>
            </a:r>
          </a:p>
        </p:txBody>
      </p:sp>
      <p:sp>
        <p:nvSpPr>
          <p:cNvPr id="19462" name="Tekstvak 13"/>
          <p:cNvSpPr txBox="1">
            <a:spLocks noChangeArrowheads="1"/>
          </p:cNvSpPr>
          <p:nvPr/>
        </p:nvSpPr>
        <p:spPr bwMode="auto">
          <a:xfrm>
            <a:off x="250825" y="6308725"/>
            <a:ext cx="4502150" cy="400050"/>
          </a:xfrm>
          <a:prstGeom prst="rect">
            <a:avLst/>
          </a:prstGeom>
          <a:noFill/>
          <a:ln w="9525">
            <a:noFill/>
            <a:miter lim="800000"/>
            <a:headEnd/>
            <a:tailEnd/>
          </a:ln>
        </p:spPr>
        <p:txBody>
          <a:bodyPr wrap="none">
            <a:spAutoFit/>
          </a:bodyPr>
          <a:lstStyle/>
          <a:p>
            <a:r>
              <a:rPr lang="nl-NL" sz="2000" b="1">
                <a:solidFill>
                  <a:srgbClr val="00494F"/>
                </a:solidFill>
              </a:rPr>
              <a:t>Verspreiding van de Das in Brabant</a:t>
            </a:r>
          </a:p>
        </p:txBody>
      </p:sp>
      <p:sp>
        <p:nvSpPr>
          <p:cNvPr id="19463" name="Tekstvak 11"/>
          <p:cNvSpPr txBox="1">
            <a:spLocks noChangeArrowheads="1"/>
          </p:cNvSpPr>
          <p:nvPr/>
        </p:nvSpPr>
        <p:spPr bwMode="auto">
          <a:xfrm>
            <a:off x="7488238" y="1484313"/>
            <a:ext cx="1476375" cy="277812"/>
          </a:xfrm>
          <a:prstGeom prst="rect">
            <a:avLst/>
          </a:prstGeom>
          <a:noFill/>
          <a:ln w="9525">
            <a:noFill/>
            <a:miter lim="800000"/>
            <a:headEnd/>
            <a:tailEnd/>
          </a:ln>
        </p:spPr>
        <p:txBody>
          <a:bodyPr>
            <a:spAutoFit/>
          </a:bodyPr>
          <a:lstStyle/>
          <a:p>
            <a:r>
              <a:rPr lang="nl-NL" sz="1200" b="1"/>
              <a:t>verspreiding das</a:t>
            </a:r>
          </a:p>
        </p:txBody>
      </p:sp>
      <p:cxnSp>
        <p:nvCxnSpPr>
          <p:cNvPr id="13" name="Rechte verbindingslijn met pijl 12"/>
          <p:cNvCxnSpPr>
            <a:stCxn id="19463" idx="1"/>
          </p:cNvCxnSpPr>
          <p:nvPr/>
        </p:nvCxnSpPr>
        <p:spPr>
          <a:xfrm flipH="1">
            <a:off x="7056438" y="1624013"/>
            <a:ext cx="431800" cy="904875"/>
          </a:xfrm>
          <a:prstGeom prst="straightConnector1">
            <a:avLst/>
          </a:prstGeom>
          <a:ln w="12700">
            <a:tailEnd type="arrow"/>
          </a:ln>
        </p:spPr>
        <p:style>
          <a:lnRef idx="1">
            <a:schemeClr val="dk1"/>
          </a:lnRef>
          <a:fillRef idx="0">
            <a:schemeClr val="dk1"/>
          </a:fillRef>
          <a:effectRef idx="0">
            <a:schemeClr val="dk1"/>
          </a:effectRef>
          <a:fontRef idx="minor">
            <a:schemeClr val="tx1"/>
          </a:fontRef>
        </p:style>
      </p:cxnSp>
      <p:grpSp>
        <p:nvGrpSpPr>
          <p:cNvPr id="12" name="Groep 10"/>
          <p:cNvGrpSpPr>
            <a:grpSpLocks/>
          </p:cNvGrpSpPr>
          <p:nvPr/>
        </p:nvGrpSpPr>
        <p:grpSpPr bwMode="auto">
          <a:xfrm>
            <a:off x="0" y="0"/>
            <a:ext cx="9144000" cy="864096"/>
            <a:chOff x="-508" y="4293096"/>
            <a:chExt cx="9144000" cy="864096"/>
          </a:xfrm>
        </p:grpSpPr>
        <p:pic>
          <p:nvPicPr>
            <p:cNvPr id="14"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5"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6"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7"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8"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NP_LoonseDrunenseDuinen_A"/>
          <p:cNvPicPr>
            <a:picLocks noChangeAspect="1" noChangeArrowheads="1"/>
          </p:cNvPicPr>
          <p:nvPr/>
        </p:nvPicPr>
        <p:blipFill>
          <a:blip r:embed="rId2" cstate="print"/>
          <a:srcRect/>
          <a:stretch>
            <a:fillRect/>
          </a:stretch>
        </p:blipFill>
        <p:spPr bwMode="auto">
          <a:xfrm>
            <a:off x="2987675" y="5876925"/>
            <a:ext cx="2647950" cy="762000"/>
          </a:xfrm>
          <a:prstGeom prst="rect">
            <a:avLst/>
          </a:prstGeom>
          <a:noFill/>
          <a:ln w="9525">
            <a:noFill/>
            <a:miter lim="800000"/>
            <a:headEnd/>
            <a:tailEnd/>
          </a:ln>
        </p:spPr>
      </p:pic>
      <p:sp>
        <p:nvSpPr>
          <p:cNvPr id="5" name="Text Box 5"/>
          <p:cNvSpPr txBox="1">
            <a:spLocks noChangeArrowheads="1"/>
          </p:cNvSpPr>
          <p:nvPr/>
        </p:nvSpPr>
        <p:spPr bwMode="auto">
          <a:xfrm>
            <a:off x="809625" y="1508125"/>
            <a:ext cx="7524750" cy="1323975"/>
          </a:xfrm>
          <a:prstGeom prst="rect">
            <a:avLst/>
          </a:prstGeom>
          <a:noFill/>
          <a:ln w="9525">
            <a:noFill/>
            <a:miter lim="800000"/>
            <a:headEnd/>
            <a:tailEnd/>
          </a:ln>
        </p:spPr>
        <p:txBody>
          <a:bodyPr>
            <a:spAutoFit/>
          </a:bodyPr>
          <a:lstStyle/>
          <a:p>
            <a:pPr>
              <a:spcBef>
                <a:spcPct val="50000"/>
              </a:spcBef>
            </a:pPr>
            <a:r>
              <a:rPr lang="nl-NL" sz="8000" b="1" dirty="0">
                <a:solidFill>
                  <a:srgbClr val="00494F"/>
                </a:solidFill>
                <a:latin typeface="Lucida Calligraphy" pitchFamily="66" charset="0"/>
                <a:ea typeface="DotumChe" pitchFamily="49" charset="-127"/>
              </a:rPr>
              <a:t>Dassenwerk</a:t>
            </a:r>
          </a:p>
        </p:txBody>
      </p:sp>
      <p:grpSp>
        <p:nvGrpSpPr>
          <p:cNvPr id="7" name="Groep 10"/>
          <p:cNvGrpSpPr>
            <a:grpSpLocks/>
          </p:cNvGrpSpPr>
          <p:nvPr/>
        </p:nvGrpSpPr>
        <p:grpSpPr bwMode="auto">
          <a:xfrm>
            <a:off x="0" y="3429000"/>
            <a:ext cx="9144000" cy="2160588"/>
            <a:chOff x="-508" y="3429000"/>
            <a:chExt cx="9144000" cy="2160588"/>
          </a:xfrm>
        </p:grpSpPr>
        <p:pic>
          <p:nvPicPr>
            <p:cNvPr id="8" name="Picture 2" descr="nicole p_0"/>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 y="3429000"/>
              <a:ext cx="9144000" cy="2160588"/>
            </a:xfrm>
            <a:prstGeom prst="rect">
              <a:avLst/>
            </a:prstGeom>
            <a:noFill/>
            <a:ln w="9525">
              <a:noFill/>
              <a:miter lim="800000"/>
              <a:headEnd/>
              <a:tailEnd/>
            </a:ln>
          </p:spPr>
        </p:pic>
        <p:pic>
          <p:nvPicPr>
            <p:cNvPr id="9"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506489" y="3789040"/>
              <a:ext cx="2201415" cy="1656184"/>
            </a:xfrm>
            <a:prstGeom prst="rect">
              <a:avLst/>
            </a:prstGeom>
            <a:noFill/>
            <a:ln w="9525">
              <a:noFill/>
              <a:miter lim="800000"/>
              <a:headEnd/>
              <a:tailEnd/>
            </a:ln>
          </p:spPr>
        </p:pic>
        <p:pic>
          <p:nvPicPr>
            <p:cNvPr id="10" name="Picture 8"/>
            <p:cNvPicPr>
              <a:picLocks noChangeAspect="1" noChangeArrowheads="1"/>
            </p:cNvPicPr>
            <p:nvPr/>
          </p:nvPicPr>
          <p:blipFill>
            <a:blip r:embed="rId5" cstate="print"/>
            <a:srcRect/>
            <a:stretch>
              <a:fillRect/>
            </a:stretch>
          </p:blipFill>
          <p:spPr bwMode="auto">
            <a:xfrm>
              <a:off x="3634867" y="3789421"/>
              <a:ext cx="762000" cy="1676670"/>
            </a:xfrm>
            <a:prstGeom prst="rect">
              <a:avLst/>
            </a:prstGeom>
            <a:noFill/>
            <a:ln w="9525">
              <a:noFill/>
              <a:miter lim="800000"/>
              <a:headEnd/>
              <a:tailEnd/>
            </a:ln>
          </p:spPr>
        </p:pic>
        <p:pic>
          <p:nvPicPr>
            <p:cNvPr id="11" name="Picture 9"/>
            <p:cNvPicPr>
              <a:picLocks noChangeAspect="1" noChangeArrowheads="1"/>
            </p:cNvPicPr>
            <p:nvPr/>
          </p:nvPicPr>
          <p:blipFill>
            <a:blip r:embed="rId6" cstate="print"/>
            <a:srcRect/>
            <a:stretch>
              <a:fillRect/>
            </a:stretch>
          </p:blipFill>
          <p:spPr bwMode="auto">
            <a:xfrm>
              <a:off x="4355468" y="3789040"/>
              <a:ext cx="762000" cy="1676670"/>
            </a:xfrm>
            <a:prstGeom prst="rect">
              <a:avLst/>
            </a:prstGeom>
            <a:noFill/>
            <a:ln w="9525">
              <a:noFill/>
              <a:miter lim="800000"/>
              <a:headEnd/>
              <a:tailEnd/>
            </a:ln>
          </p:spPr>
        </p:pic>
      </p:grpSp>
      <p:pic>
        <p:nvPicPr>
          <p:cNvPr id="6"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076056" y="3789040"/>
            <a:ext cx="2556284" cy="1674000"/>
          </a:xfrm>
          <a:prstGeom prst="rect">
            <a:avLst/>
          </a:prstGeom>
          <a:noFill/>
          <a:ln w="88900" cap="sq">
            <a:noFill/>
            <a:miter lim="800000"/>
          </a:ln>
          <a:effectLst/>
          <a:scene3d>
            <a:camera prst="orthographicFront"/>
            <a:lightRig rig="twoPt" dir="t">
              <a:rot lat="0" lon="0" rev="7200000"/>
            </a:lightRig>
          </a:scene3d>
          <a:sp3d>
            <a:contourClr>
              <a:srgbClr val="FFFFFF"/>
            </a:contourClr>
          </a:sp3d>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20484" name="Picture 3" descr="C:\Users\Jeffrey\Desktop\Schoolprogrammas\Dassenwerk\bewerkt\NP De Loonse en Drunense Duinen - kaar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50" y="981075"/>
            <a:ext cx="8699500" cy="5221288"/>
          </a:xfrm>
          <a:prstGeom prst="rect">
            <a:avLst/>
          </a:prstGeom>
          <a:noFill/>
          <a:ln w="9525">
            <a:noFill/>
            <a:miter lim="800000"/>
            <a:headEnd/>
            <a:tailEnd/>
          </a:ln>
        </p:spPr>
      </p:pic>
      <p:sp>
        <p:nvSpPr>
          <p:cNvPr id="9" name="Afgeronde rechthoek 8"/>
          <p:cNvSpPr/>
          <p:nvPr/>
        </p:nvSpPr>
        <p:spPr>
          <a:xfrm>
            <a:off x="1979613" y="5410200"/>
            <a:ext cx="1008062" cy="287338"/>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600" b="1" dirty="0">
                <a:solidFill>
                  <a:srgbClr val="996633"/>
                </a:solidFill>
              </a:rPr>
              <a:t>Tilburg</a:t>
            </a:r>
          </a:p>
        </p:txBody>
      </p:sp>
      <p:sp>
        <p:nvSpPr>
          <p:cNvPr id="10" name="Afgeronde rechthoek 9"/>
          <p:cNvSpPr/>
          <p:nvPr/>
        </p:nvSpPr>
        <p:spPr>
          <a:xfrm>
            <a:off x="6443663" y="1089025"/>
            <a:ext cx="1944687" cy="288925"/>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600" b="1" dirty="0">
                <a:solidFill>
                  <a:srgbClr val="996633"/>
                </a:solidFill>
              </a:rPr>
              <a:t>'s-Hertogenbosch</a:t>
            </a:r>
          </a:p>
        </p:txBody>
      </p:sp>
      <p:sp>
        <p:nvSpPr>
          <p:cNvPr id="11" name="Afgeronde rechthoek 10"/>
          <p:cNvSpPr/>
          <p:nvPr/>
        </p:nvSpPr>
        <p:spPr>
          <a:xfrm>
            <a:off x="1476375" y="1520825"/>
            <a:ext cx="1079500" cy="288925"/>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600" b="1" dirty="0">
                <a:solidFill>
                  <a:srgbClr val="996633"/>
                </a:solidFill>
              </a:rPr>
              <a:t>Waalwijk</a:t>
            </a:r>
          </a:p>
        </p:txBody>
      </p:sp>
      <p:sp>
        <p:nvSpPr>
          <p:cNvPr id="20488" name="Tekstvak 11"/>
          <p:cNvSpPr txBox="1">
            <a:spLocks noChangeArrowheads="1"/>
          </p:cNvSpPr>
          <p:nvPr/>
        </p:nvSpPr>
        <p:spPr bwMode="auto">
          <a:xfrm>
            <a:off x="250825" y="6308725"/>
            <a:ext cx="5915025" cy="400050"/>
          </a:xfrm>
          <a:prstGeom prst="rect">
            <a:avLst/>
          </a:prstGeom>
          <a:noFill/>
          <a:ln w="9525">
            <a:noFill/>
            <a:miter lim="800000"/>
            <a:headEnd/>
            <a:tailEnd/>
          </a:ln>
        </p:spPr>
        <p:txBody>
          <a:bodyPr wrap="none">
            <a:spAutoFit/>
          </a:bodyPr>
          <a:lstStyle/>
          <a:p>
            <a:r>
              <a:rPr lang="nl-NL" sz="2000" b="1">
                <a:solidFill>
                  <a:srgbClr val="00494F"/>
                </a:solidFill>
              </a:rPr>
              <a:t>Nationaal Park De Loonse en Drunense Duinen</a:t>
            </a:r>
          </a:p>
        </p:txBody>
      </p:sp>
      <p:sp>
        <p:nvSpPr>
          <p:cNvPr id="12" name="Afgeronde rechthoek 11"/>
          <p:cNvSpPr/>
          <p:nvPr/>
        </p:nvSpPr>
        <p:spPr>
          <a:xfrm>
            <a:off x="2339975" y="2816225"/>
            <a:ext cx="2016125" cy="180975"/>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nl-NL" sz="1000" b="1" dirty="0">
                <a:solidFill>
                  <a:schemeClr val="tx1"/>
                </a:solidFill>
              </a:rPr>
              <a:t>De Loonse en Drunense Duinen</a:t>
            </a:r>
          </a:p>
        </p:txBody>
      </p:sp>
      <p:sp>
        <p:nvSpPr>
          <p:cNvPr id="14" name="Afgeronde rechthoek 13"/>
          <p:cNvSpPr/>
          <p:nvPr/>
        </p:nvSpPr>
        <p:spPr>
          <a:xfrm>
            <a:off x="3527425" y="3321050"/>
            <a:ext cx="792163" cy="179388"/>
          </a:xfrm>
          <a:prstGeom prst="round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000" b="1" dirty="0">
                <a:solidFill>
                  <a:schemeClr val="tx1"/>
                </a:solidFill>
              </a:rPr>
              <a:t>De Brand</a:t>
            </a:r>
          </a:p>
        </p:txBody>
      </p:sp>
      <p:grpSp>
        <p:nvGrpSpPr>
          <p:cNvPr id="15" name="Groep 10"/>
          <p:cNvGrpSpPr>
            <a:grpSpLocks/>
          </p:cNvGrpSpPr>
          <p:nvPr/>
        </p:nvGrpSpPr>
        <p:grpSpPr bwMode="auto">
          <a:xfrm>
            <a:off x="0" y="0"/>
            <a:ext cx="9144000" cy="864096"/>
            <a:chOff x="-508" y="4293096"/>
            <a:chExt cx="9144000" cy="864096"/>
          </a:xfrm>
        </p:grpSpPr>
        <p:pic>
          <p:nvPicPr>
            <p:cNvPr id="16"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8"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9"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0"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14340" name="Picture 7" descr="10%20Loonse%20en%20Drunense%20Duinen.jpg"/>
          <p:cNvPicPr>
            <a:picLocks noChangeAspect="1"/>
          </p:cNvPicPr>
          <p:nvPr/>
        </p:nvPicPr>
        <p:blipFill>
          <a:blip r:embed="rId4" cstate="screen"/>
          <a:srcRect/>
          <a:stretch>
            <a:fillRect/>
          </a:stretch>
        </p:blipFill>
        <p:spPr bwMode="auto">
          <a:xfrm>
            <a:off x="223838" y="942975"/>
            <a:ext cx="8696325" cy="521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1509" name="Tekstvak 13"/>
          <p:cNvSpPr txBox="1">
            <a:spLocks noChangeArrowheads="1"/>
          </p:cNvSpPr>
          <p:nvPr/>
        </p:nvSpPr>
        <p:spPr bwMode="auto">
          <a:xfrm>
            <a:off x="250825" y="6308725"/>
            <a:ext cx="4064000" cy="400050"/>
          </a:xfrm>
          <a:prstGeom prst="rect">
            <a:avLst/>
          </a:prstGeom>
          <a:noFill/>
          <a:ln w="9525">
            <a:noFill/>
            <a:miter lim="800000"/>
            <a:headEnd/>
            <a:tailEnd/>
          </a:ln>
        </p:spPr>
        <p:txBody>
          <a:bodyPr wrap="none">
            <a:spAutoFit/>
          </a:bodyPr>
          <a:lstStyle/>
          <a:p>
            <a:r>
              <a:rPr lang="nl-NL" sz="2000" b="1">
                <a:solidFill>
                  <a:srgbClr val="00494F"/>
                </a:solidFill>
              </a:rPr>
              <a:t>De Loonse en Drunense Duinen</a:t>
            </a:r>
          </a:p>
        </p:txBody>
      </p:sp>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22532" name="Tekstvak 13"/>
          <p:cNvSpPr txBox="1">
            <a:spLocks noChangeArrowheads="1"/>
          </p:cNvSpPr>
          <p:nvPr/>
        </p:nvSpPr>
        <p:spPr bwMode="auto">
          <a:xfrm>
            <a:off x="250825" y="6308725"/>
            <a:ext cx="4064000" cy="400050"/>
          </a:xfrm>
          <a:prstGeom prst="rect">
            <a:avLst/>
          </a:prstGeom>
          <a:noFill/>
          <a:ln w="9525">
            <a:noFill/>
            <a:miter lim="800000"/>
            <a:headEnd/>
            <a:tailEnd/>
          </a:ln>
        </p:spPr>
        <p:txBody>
          <a:bodyPr wrap="none">
            <a:spAutoFit/>
          </a:bodyPr>
          <a:lstStyle/>
          <a:p>
            <a:r>
              <a:rPr lang="nl-NL" sz="2000" b="1">
                <a:solidFill>
                  <a:srgbClr val="00494F"/>
                </a:solidFill>
              </a:rPr>
              <a:t>De Loonse en Drunense Duinen</a:t>
            </a:r>
          </a:p>
        </p:txBody>
      </p:sp>
      <p:pic>
        <p:nvPicPr>
          <p:cNvPr id="52226" name="Picture 2" descr="U:\UsersNB\_PROJECTEN\Projecten_Nationale Parken\1. NP-LDD\Foto's\Ad Smits\LDD 023.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00" y="943200"/>
            <a:ext cx="8712000" cy="5220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23556" name="Tekstvak 13"/>
          <p:cNvSpPr txBox="1">
            <a:spLocks noChangeArrowheads="1"/>
          </p:cNvSpPr>
          <p:nvPr/>
        </p:nvSpPr>
        <p:spPr bwMode="auto">
          <a:xfrm>
            <a:off x="250825" y="6308725"/>
            <a:ext cx="1325563" cy="400050"/>
          </a:xfrm>
          <a:prstGeom prst="rect">
            <a:avLst/>
          </a:prstGeom>
          <a:noFill/>
          <a:ln w="9525">
            <a:noFill/>
            <a:miter lim="800000"/>
            <a:headEnd/>
            <a:tailEnd/>
          </a:ln>
        </p:spPr>
        <p:txBody>
          <a:bodyPr wrap="none">
            <a:spAutoFit/>
          </a:bodyPr>
          <a:lstStyle/>
          <a:p>
            <a:r>
              <a:rPr lang="nl-NL" sz="2000" b="1">
                <a:solidFill>
                  <a:srgbClr val="00494F"/>
                </a:solidFill>
              </a:rPr>
              <a:t>De Brand</a:t>
            </a:r>
          </a:p>
        </p:txBody>
      </p:sp>
      <p:pic>
        <p:nvPicPr>
          <p:cNvPr id="9" name="Picture 2" descr="U:\UsersNB\_PROJECTEN\Projecten_Nationale Parken\1. NP-LDD\Foto's\Ad Smits\IMG_1451.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16000" y="943200"/>
            <a:ext cx="8712000" cy="52205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10" name="Groep 10"/>
          <p:cNvGrpSpPr>
            <a:grpSpLocks/>
          </p:cNvGrpSpPr>
          <p:nvPr/>
        </p:nvGrpSpPr>
        <p:grpSpPr bwMode="auto">
          <a:xfrm>
            <a:off x="0" y="0"/>
            <a:ext cx="9144000" cy="864096"/>
            <a:chOff x="-508" y="4293096"/>
            <a:chExt cx="9144000" cy="864096"/>
          </a:xfrm>
        </p:grpSpPr>
        <p:pic>
          <p:nvPicPr>
            <p:cNvPr id="11"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3"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4"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5"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15364" name="Picture 2" descr="C:\Users\Jeffrey\Desktop\Schoolprogrammas\Dassenwerk\nachtzwaluw.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653887" y="942975"/>
            <a:ext cx="4304376" cy="256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1" name="Tekstvak 13"/>
          <p:cNvSpPr txBox="1">
            <a:spLocks noChangeArrowheads="1"/>
          </p:cNvSpPr>
          <p:nvPr/>
        </p:nvSpPr>
        <p:spPr bwMode="auto">
          <a:xfrm>
            <a:off x="250825" y="6308725"/>
            <a:ext cx="6467475" cy="400050"/>
          </a:xfrm>
          <a:prstGeom prst="rect">
            <a:avLst/>
          </a:prstGeom>
          <a:noFill/>
          <a:ln w="9525">
            <a:noFill/>
            <a:miter lim="800000"/>
            <a:headEnd/>
            <a:tailEnd/>
          </a:ln>
        </p:spPr>
        <p:txBody>
          <a:bodyPr wrap="none">
            <a:spAutoFit/>
          </a:bodyPr>
          <a:lstStyle/>
          <a:p>
            <a:r>
              <a:rPr lang="nl-NL" sz="2000" b="1">
                <a:solidFill>
                  <a:srgbClr val="00494F"/>
                </a:solidFill>
              </a:rPr>
              <a:t>Andere bijzondere bewoners van het nationaal park</a:t>
            </a:r>
          </a:p>
        </p:txBody>
      </p:sp>
      <p:pic>
        <p:nvPicPr>
          <p:cNvPr id="15366" name="Picture 5" descr="U:\UsersNB\_PROJECTEN\Projecten_Nationale Parken\1. NP-LDD\Beeldmateriaal\Mappen ingedeeld in fotografen\Sylvester van Drunen, foto's\Boomkikker_2 De Brand 300807 Sylvester van Drunen.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22250" y="942975"/>
            <a:ext cx="4295159" cy="25645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7" name="Picture 6" descr="C:\Users\Jeffrey\Desktop\Schoolprogrammas\Dassenwerk\groene zandloopkever.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4653887" y="3603008"/>
            <a:ext cx="4299044" cy="25632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5368" name="Picture 4" descr="U:\UsersNB\_PROJECTEN\Projecten_Nationale Parken\1. NP-LDD\Beeldmateriaal\Mappen ingedeeld in fotografen\Sylvester van Drunen, foto's\Levendbarende_hagedis_010409_Sylvester van Drunen.jpg"/>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223838" y="3603009"/>
            <a:ext cx="4293571" cy="256284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4585" name="Tekstvak 13"/>
          <p:cNvSpPr txBox="1">
            <a:spLocks noChangeArrowheads="1"/>
          </p:cNvSpPr>
          <p:nvPr/>
        </p:nvSpPr>
        <p:spPr bwMode="auto">
          <a:xfrm>
            <a:off x="3247440" y="3162300"/>
            <a:ext cx="1327735" cy="369332"/>
          </a:xfrm>
          <a:prstGeom prst="rect">
            <a:avLst/>
          </a:prstGeom>
          <a:noFill/>
          <a:ln w="9525">
            <a:noFill/>
            <a:miter lim="800000"/>
            <a:headEnd/>
            <a:tailEnd/>
          </a:ln>
        </p:spPr>
        <p:txBody>
          <a:bodyPr wrap="none">
            <a:spAutoFit/>
          </a:bodyPr>
          <a:lstStyle/>
          <a:p>
            <a:pPr algn="r"/>
            <a:r>
              <a:rPr lang="nl-NL" b="1" dirty="0">
                <a:solidFill>
                  <a:schemeClr val="bg1"/>
                </a:solidFill>
              </a:rPr>
              <a:t>Boomkikker</a:t>
            </a:r>
          </a:p>
        </p:txBody>
      </p:sp>
      <p:sp>
        <p:nvSpPr>
          <p:cNvPr id="24586" name="Tekstvak 13"/>
          <p:cNvSpPr txBox="1">
            <a:spLocks noChangeArrowheads="1"/>
          </p:cNvSpPr>
          <p:nvPr/>
        </p:nvSpPr>
        <p:spPr bwMode="auto">
          <a:xfrm>
            <a:off x="7452320" y="3140968"/>
            <a:ext cx="1471749" cy="369332"/>
          </a:xfrm>
          <a:prstGeom prst="rect">
            <a:avLst/>
          </a:prstGeom>
          <a:noFill/>
          <a:ln w="9525">
            <a:noFill/>
            <a:miter lim="800000"/>
            <a:headEnd/>
            <a:tailEnd/>
          </a:ln>
        </p:spPr>
        <p:txBody>
          <a:bodyPr wrap="none">
            <a:spAutoFit/>
          </a:bodyPr>
          <a:lstStyle/>
          <a:p>
            <a:pPr algn="r"/>
            <a:r>
              <a:rPr lang="nl-NL" b="1" dirty="0">
                <a:solidFill>
                  <a:schemeClr val="bg1"/>
                </a:solidFill>
              </a:rPr>
              <a:t>Nachtzwaluw</a:t>
            </a:r>
          </a:p>
        </p:txBody>
      </p:sp>
      <p:sp>
        <p:nvSpPr>
          <p:cNvPr id="24587" name="Tekstvak 14"/>
          <p:cNvSpPr txBox="1">
            <a:spLocks noChangeArrowheads="1"/>
          </p:cNvSpPr>
          <p:nvPr/>
        </p:nvSpPr>
        <p:spPr bwMode="auto">
          <a:xfrm>
            <a:off x="2074454" y="5805264"/>
            <a:ext cx="2442976" cy="369332"/>
          </a:xfrm>
          <a:prstGeom prst="rect">
            <a:avLst/>
          </a:prstGeom>
          <a:noFill/>
          <a:ln w="9525">
            <a:noFill/>
            <a:miter lim="800000"/>
            <a:headEnd/>
            <a:tailEnd/>
          </a:ln>
        </p:spPr>
        <p:txBody>
          <a:bodyPr wrap="none">
            <a:spAutoFit/>
          </a:bodyPr>
          <a:lstStyle/>
          <a:p>
            <a:pPr algn="r"/>
            <a:r>
              <a:rPr lang="nl-NL" b="1" dirty="0">
                <a:solidFill>
                  <a:schemeClr val="bg1"/>
                </a:solidFill>
              </a:rPr>
              <a:t>Levendbarende hagedis</a:t>
            </a:r>
          </a:p>
        </p:txBody>
      </p:sp>
      <p:sp>
        <p:nvSpPr>
          <p:cNvPr id="24588" name="Tekstvak 15"/>
          <p:cNvSpPr txBox="1">
            <a:spLocks noChangeArrowheads="1"/>
          </p:cNvSpPr>
          <p:nvPr/>
        </p:nvSpPr>
        <p:spPr bwMode="auto">
          <a:xfrm>
            <a:off x="6588224" y="5805264"/>
            <a:ext cx="2339807" cy="369332"/>
          </a:xfrm>
          <a:prstGeom prst="rect">
            <a:avLst/>
          </a:prstGeom>
          <a:noFill/>
          <a:ln w="9525">
            <a:noFill/>
            <a:miter lim="800000"/>
            <a:headEnd/>
            <a:tailEnd/>
          </a:ln>
        </p:spPr>
        <p:txBody>
          <a:bodyPr wrap="none">
            <a:spAutoFit/>
          </a:bodyPr>
          <a:lstStyle/>
          <a:p>
            <a:pPr algn="r"/>
            <a:r>
              <a:rPr lang="nl-NL" b="1" dirty="0">
                <a:solidFill>
                  <a:schemeClr val="bg1"/>
                </a:solidFill>
              </a:rPr>
              <a:t>Groene zandloopkever</a:t>
            </a:r>
          </a:p>
        </p:txBody>
      </p:sp>
      <p:grpSp>
        <p:nvGrpSpPr>
          <p:cNvPr id="16" name="Groep 10"/>
          <p:cNvGrpSpPr>
            <a:grpSpLocks/>
          </p:cNvGrpSpPr>
          <p:nvPr/>
        </p:nvGrpSpPr>
        <p:grpSpPr bwMode="auto">
          <a:xfrm>
            <a:off x="0" y="0"/>
            <a:ext cx="9144000" cy="864096"/>
            <a:chOff x="-508" y="4293096"/>
            <a:chExt cx="9144000" cy="864096"/>
          </a:xfrm>
        </p:grpSpPr>
        <p:pic>
          <p:nvPicPr>
            <p:cNvPr id="17" name="Picture 2" descr="nicole p_0"/>
            <p:cNvPicPr>
              <a:picLocks noChangeAspect="1" noChangeArrowheads="1"/>
            </p:cNvPicPr>
            <p:nvPr/>
          </p:nvPicPr>
          <p:blipFill>
            <a:blip r:embed="rId8"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8" name="Picture 3"/>
            <p:cNvPicPr>
              <a:picLocks noChangeAspect="1" noChangeArrowheads="1"/>
            </p:cNvPicPr>
            <p:nvPr/>
          </p:nvPicPr>
          <p:blipFill>
            <a:blip r:embed="rId9"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9" name="Picture 8"/>
            <p:cNvPicPr>
              <a:picLocks noChangeAspect="1" noChangeArrowheads="1"/>
            </p:cNvPicPr>
            <p:nvPr/>
          </p:nvPicPr>
          <p:blipFill>
            <a:blip r:embed="rId10"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20" name="Picture 9"/>
            <p:cNvPicPr>
              <a:picLocks noChangeAspect="1" noChangeArrowheads="1"/>
            </p:cNvPicPr>
            <p:nvPr/>
          </p:nvPicPr>
          <p:blipFill>
            <a:blip r:embed="rId11"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1" name="Picture 8"/>
          <p:cNvPicPr>
            <a:picLocks noChangeAspect="1" noChangeArrowheads="1"/>
          </p:cNvPicPr>
          <p:nvPr/>
        </p:nvPicPr>
        <p:blipFill>
          <a:blip r:embed="rId12"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25604" name="Picture 2" descr="C:\Users\Jeffrey\Desktop\Schoolprogrammas\Dassenwerk\bewerkt\NP De Loonse en Drunense Duinen - satelliet.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50" y="944563"/>
            <a:ext cx="8699500" cy="5221287"/>
          </a:xfrm>
          <a:prstGeom prst="rect">
            <a:avLst/>
          </a:prstGeom>
          <a:noFill/>
          <a:ln w="9525">
            <a:noFill/>
            <a:miter lim="800000"/>
            <a:headEnd/>
            <a:tailEnd/>
          </a:ln>
        </p:spPr>
      </p:pic>
      <p:sp>
        <p:nvSpPr>
          <p:cNvPr id="11" name="Afgeronde rechthoek 10"/>
          <p:cNvSpPr/>
          <p:nvPr/>
        </p:nvSpPr>
        <p:spPr>
          <a:xfrm>
            <a:off x="1979613" y="5373688"/>
            <a:ext cx="1008062" cy="287337"/>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600" b="1" dirty="0">
                <a:solidFill>
                  <a:srgbClr val="996633"/>
                </a:solidFill>
              </a:rPr>
              <a:t>Tilburg</a:t>
            </a:r>
          </a:p>
        </p:txBody>
      </p:sp>
      <p:sp>
        <p:nvSpPr>
          <p:cNvPr id="12" name="Afgeronde rechthoek 11"/>
          <p:cNvSpPr/>
          <p:nvPr/>
        </p:nvSpPr>
        <p:spPr>
          <a:xfrm>
            <a:off x="6443663" y="1052513"/>
            <a:ext cx="1944687" cy="288925"/>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600" b="1" dirty="0">
                <a:solidFill>
                  <a:srgbClr val="996633"/>
                </a:solidFill>
              </a:rPr>
              <a:t>'s-Hertogenbosch</a:t>
            </a:r>
          </a:p>
        </p:txBody>
      </p:sp>
      <p:sp>
        <p:nvSpPr>
          <p:cNvPr id="13" name="Afgeronde rechthoek 12"/>
          <p:cNvSpPr/>
          <p:nvPr/>
        </p:nvSpPr>
        <p:spPr>
          <a:xfrm>
            <a:off x="1476375" y="1484313"/>
            <a:ext cx="1079500" cy="288925"/>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600" b="1" dirty="0">
                <a:solidFill>
                  <a:srgbClr val="996633"/>
                </a:solidFill>
              </a:rPr>
              <a:t>Waalwijk</a:t>
            </a:r>
          </a:p>
        </p:txBody>
      </p:sp>
      <p:sp>
        <p:nvSpPr>
          <p:cNvPr id="10" name="Rechthoek 9"/>
          <p:cNvSpPr/>
          <p:nvPr/>
        </p:nvSpPr>
        <p:spPr>
          <a:xfrm>
            <a:off x="1331913" y="1484313"/>
            <a:ext cx="4319587" cy="2665412"/>
          </a:xfrm>
          <a:prstGeom prst="rect">
            <a:avLst/>
          </a:prstGeom>
          <a:noFill/>
          <a:ln w="25400">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5609" name="Tekstvak 13"/>
          <p:cNvSpPr txBox="1">
            <a:spLocks noChangeArrowheads="1"/>
          </p:cNvSpPr>
          <p:nvPr/>
        </p:nvSpPr>
        <p:spPr bwMode="auto">
          <a:xfrm>
            <a:off x="250825" y="6308725"/>
            <a:ext cx="5915025" cy="400050"/>
          </a:xfrm>
          <a:prstGeom prst="rect">
            <a:avLst/>
          </a:prstGeom>
          <a:noFill/>
          <a:ln w="9525">
            <a:noFill/>
            <a:miter lim="800000"/>
            <a:headEnd/>
            <a:tailEnd/>
          </a:ln>
        </p:spPr>
        <p:txBody>
          <a:bodyPr wrap="none">
            <a:spAutoFit/>
          </a:bodyPr>
          <a:lstStyle/>
          <a:p>
            <a:r>
              <a:rPr lang="nl-NL" sz="2000" b="1">
                <a:solidFill>
                  <a:srgbClr val="00494F"/>
                </a:solidFill>
              </a:rPr>
              <a:t>Nationaal Park De Loonse en Drunense Duinen</a:t>
            </a:r>
          </a:p>
        </p:txBody>
      </p:sp>
      <p:grpSp>
        <p:nvGrpSpPr>
          <p:cNvPr id="14" name="Groep 10"/>
          <p:cNvGrpSpPr>
            <a:grpSpLocks/>
          </p:cNvGrpSpPr>
          <p:nvPr/>
        </p:nvGrpSpPr>
        <p:grpSpPr bwMode="auto">
          <a:xfrm>
            <a:off x="0" y="0"/>
            <a:ext cx="9144000" cy="864096"/>
            <a:chOff x="-508" y="4293096"/>
            <a:chExt cx="9144000" cy="864096"/>
          </a:xfrm>
        </p:grpSpPr>
        <p:pic>
          <p:nvPicPr>
            <p:cNvPr id="15"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7"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8"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9"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26628" name="Picture 2" descr="C:\Users\Jeffrey\Desktop\Schoolprogrammas\Dassenwerk\bewerkt\NP De Loonse en Drunense Duinen - satelliet inzoom.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50" y="944563"/>
            <a:ext cx="8699500" cy="5221287"/>
          </a:xfrm>
          <a:prstGeom prst="rect">
            <a:avLst/>
          </a:prstGeom>
          <a:noFill/>
          <a:ln w="9525">
            <a:noFill/>
            <a:miter lim="800000"/>
            <a:headEnd/>
            <a:tailEnd/>
          </a:ln>
        </p:spPr>
      </p:pic>
      <p:grpSp>
        <p:nvGrpSpPr>
          <p:cNvPr id="3" name="Groep 13"/>
          <p:cNvGrpSpPr>
            <a:grpSpLocks/>
          </p:cNvGrpSpPr>
          <p:nvPr/>
        </p:nvGrpSpPr>
        <p:grpSpPr bwMode="auto">
          <a:xfrm>
            <a:off x="3851275" y="2420938"/>
            <a:ext cx="2305050" cy="1439862"/>
            <a:chOff x="3851920" y="2420888"/>
            <a:chExt cx="2304256" cy="1440160"/>
          </a:xfrm>
        </p:grpSpPr>
        <p:sp>
          <p:nvSpPr>
            <p:cNvPr id="8" name="Rechthoek 7"/>
            <p:cNvSpPr/>
            <p:nvPr/>
          </p:nvSpPr>
          <p:spPr>
            <a:xfrm>
              <a:off x="3851920" y="2492340"/>
              <a:ext cx="2232844" cy="1368708"/>
            </a:xfrm>
            <a:prstGeom prst="rect">
              <a:avLst/>
            </a:prstGeom>
            <a:noFill/>
            <a:ln w="25400">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6642" name="Tekstvak 9">
              <a:hlinkClick r:id="" action="ppaction://noaction"/>
            </p:cNvPr>
            <p:cNvSpPr txBox="1">
              <a:spLocks noChangeArrowheads="1"/>
            </p:cNvSpPr>
            <p:nvPr/>
          </p:nvSpPr>
          <p:spPr bwMode="auto">
            <a:xfrm>
              <a:off x="4762846" y="2420888"/>
              <a:ext cx="1393330" cy="338554"/>
            </a:xfrm>
            <a:prstGeom prst="rect">
              <a:avLst/>
            </a:prstGeom>
            <a:noFill/>
            <a:ln w="9525">
              <a:noFill/>
              <a:miter lim="800000"/>
              <a:headEnd/>
              <a:tailEnd/>
            </a:ln>
          </p:spPr>
          <p:txBody>
            <a:bodyPr wrap="none">
              <a:spAutoFit/>
            </a:bodyPr>
            <a:lstStyle/>
            <a:p>
              <a:r>
                <a:rPr lang="nl-NL" sz="1600" b="1">
                  <a:solidFill>
                    <a:srgbClr val="FFC000"/>
                  </a:solidFill>
                </a:rPr>
                <a:t>Giersbergen</a:t>
              </a:r>
            </a:p>
          </p:txBody>
        </p:sp>
        <p:sp>
          <p:nvSpPr>
            <p:cNvPr id="12" name="Ovaal 11">
              <a:hlinkClick r:id="rId5" action="ppaction://hlinksldjump"/>
            </p:cNvPr>
            <p:cNvSpPr/>
            <p:nvPr/>
          </p:nvSpPr>
          <p:spPr>
            <a:xfrm>
              <a:off x="5364287" y="2852777"/>
              <a:ext cx="144412" cy="144492"/>
            </a:xfrm>
            <a:prstGeom prst="ellipse">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grpSp>
        <p:nvGrpSpPr>
          <p:cNvPr id="4" name="Groep 14"/>
          <p:cNvGrpSpPr>
            <a:grpSpLocks/>
          </p:cNvGrpSpPr>
          <p:nvPr/>
        </p:nvGrpSpPr>
        <p:grpSpPr bwMode="auto">
          <a:xfrm>
            <a:off x="3563938" y="3357563"/>
            <a:ext cx="2303462" cy="1346200"/>
            <a:chOff x="3563888" y="3356992"/>
            <a:chExt cx="2304256" cy="1346666"/>
          </a:xfrm>
        </p:grpSpPr>
        <p:sp>
          <p:nvSpPr>
            <p:cNvPr id="9" name="Rechthoek 8">
              <a:hlinkClick r:id="" action="ppaction://noaction"/>
            </p:cNvPr>
            <p:cNvSpPr/>
            <p:nvPr/>
          </p:nvSpPr>
          <p:spPr>
            <a:xfrm>
              <a:off x="3635350" y="3356992"/>
              <a:ext cx="2232794" cy="1295848"/>
            </a:xfrm>
            <a:prstGeom prst="rect">
              <a:avLst/>
            </a:prstGeom>
            <a:noFill/>
            <a:ln w="25400">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6639" name="Tekstvak 10">
              <a:hlinkClick r:id="" action="ppaction://noaction"/>
            </p:cNvPr>
            <p:cNvSpPr txBox="1">
              <a:spLocks noChangeArrowheads="1"/>
            </p:cNvSpPr>
            <p:nvPr/>
          </p:nvSpPr>
          <p:spPr bwMode="auto">
            <a:xfrm>
              <a:off x="3563888" y="4365104"/>
              <a:ext cx="1721946" cy="338554"/>
            </a:xfrm>
            <a:prstGeom prst="rect">
              <a:avLst/>
            </a:prstGeom>
            <a:noFill/>
            <a:ln w="9525">
              <a:noFill/>
              <a:miter lim="800000"/>
              <a:headEnd/>
              <a:tailEnd/>
            </a:ln>
          </p:spPr>
          <p:txBody>
            <a:bodyPr wrap="none">
              <a:spAutoFit/>
            </a:bodyPr>
            <a:lstStyle/>
            <a:p>
              <a:r>
                <a:rPr lang="nl-NL" sz="1600" b="1">
                  <a:solidFill>
                    <a:srgbClr val="FFC000"/>
                  </a:solidFill>
                </a:rPr>
                <a:t>Rustende Jager</a:t>
              </a:r>
            </a:p>
          </p:txBody>
        </p:sp>
        <p:sp>
          <p:nvSpPr>
            <p:cNvPr id="13" name="Ovaal 12">
              <a:hlinkClick r:id="rId6" action="ppaction://hlinksldjump"/>
            </p:cNvPr>
            <p:cNvSpPr/>
            <p:nvPr/>
          </p:nvSpPr>
          <p:spPr>
            <a:xfrm>
              <a:off x="5291683" y="4076378"/>
              <a:ext cx="144512" cy="144513"/>
            </a:xfrm>
            <a:prstGeom prst="ellipse">
              <a:avLst/>
            </a:prstGeom>
            <a:solidFill>
              <a:srgbClr val="FFC0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grpSp>
      <p:sp>
        <p:nvSpPr>
          <p:cNvPr id="16" name="Afgeronde rechthoek 15"/>
          <p:cNvSpPr/>
          <p:nvPr/>
        </p:nvSpPr>
        <p:spPr>
          <a:xfrm>
            <a:off x="250825" y="2852738"/>
            <a:ext cx="1152525" cy="215900"/>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996633"/>
                </a:solidFill>
              </a:rPr>
              <a:t>Kaatsheuvel</a:t>
            </a:r>
          </a:p>
        </p:txBody>
      </p:sp>
      <p:sp>
        <p:nvSpPr>
          <p:cNvPr id="17" name="Afgeronde rechthoek 16"/>
          <p:cNvSpPr/>
          <p:nvPr/>
        </p:nvSpPr>
        <p:spPr>
          <a:xfrm>
            <a:off x="4716463" y="5876925"/>
            <a:ext cx="935037" cy="215900"/>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996633"/>
                </a:solidFill>
              </a:rPr>
              <a:t>Udenhout</a:t>
            </a:r>
          </a:p>
        </p:txBody>
      </p:sp>
      <p:sp>
        <p:nvSpPr>
          <p:cNvPr id="18" name="Afgeronde rechthoek 17"/>
          <p:cNvSpPr/>
          <p:nvPr/>
        </p:nvSpPr>
        <p:spPr>
          <a:xfrm>
            <a:off x="8101013" y="4581525"/>
            <a:ext cx="792162" cy="215900"/>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996633"/>
                </a:solidFill>
              </a:rPr>
              <a:t>Helvoirt</a:t>
            </a:r>
          </a:p>
        </p:txBody>
      </p:sp>
      <p:sp>
        <p:nvSpPr>
          <p:cNvPr id="19" name="Afgeronde rechthoek 18"/>
          <p:cNvSpPr/>
          <p:nvPr/>
        </p:nvSpPr>
        <p:spPr>
          <a:xfrm>
            <a:off x="4427538" y="981075"/>
            <a:ext cx="792162" cy="215900"/>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996633"/>
                </a:solidFill>
              </a:rPr>
              <a:t>Drunen</a:t>
            </a:r>
          </a:p>
        </p:txBody>
      </p:sp>
      <p:sp>
        <p:nvSpPr>
          <p:cNvPr id="20" name="Afgeronde rechthoek 19"/>
          <p:cNvSpPr/>
          <p:nvPr/>
        </p:nvSpPr>
        <p:spPr>
          <a:xfrm>
            <a:off x="1763713" y="4797425"/>
            <a:ext cx="1287462" cy="207963"/>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996633"/>
                </a:solidFill>
              </a:rPr>
              <a:t>Loon op Zand</a:t>
            </a:r>
          </a:p>
        </p:txBody>
      </p:sp>
      <p:sp>
        <p:nvSpPr>
          <p:cNvPr id="21" name="Afgeronde rechthoek 20"/>
          <p:cNvSpPr/>
          <p:nvPr/>
        </p:nvSpPr>
        <p:spPr>
          <a:xfrm>
            <a:off x="1619250" y="1052513"/>
            <a:ext cx="865188" cy="215900"/>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200" b="1" dirty="0">
                <a:solidFill>
                  <a:srgbClr val="996633"/>
                </a:solidFill>
              </a:rPr>
              <a:t>Waalwijk</a:t>
            </a:r>
          </a:p>
        </p:txBody>
      </p:sp>
      <p:sp>
        <p:nvSpPr>
          <p:cNvPr id="26637" name="Tekstvak 21"/>
          <p:cNvSpPr txBox="1">
            <a:spLocks noChangeArrowheads="1"/>
          </p:cNvSpPr>
          <p:nvPr/>
        </p:nvSpPr>
        <p:spPr bwMode="auto">
          <a:xfrm>
            <a:off x="250825" y="6308725"/>
            <a:ext cx="3627532" cy="400110"/>
          </a:xfrm>
          <a:prstGeom prst="rect">
            <a:avLst/>
          </a:prstGeom>
          <a:noFill/>
          <a:ln w="9525">
            <a:noFill/>
            <a:miter lim="800000"/>
            <a:headEnd/>
            <a:tailEnd/>
          </a:ln>
        </p:spPr>
        <p:txBody>
          <a:bodyPr wrap="none">
            <a:spAutoFit/>
          </a:bodyPr>
          <a:lstStyle/>
          <a:p>
            <a:r>
              <a:rPr lang="nl-NL" sz="2000" b="1" dirty="0" err="1" smtClean="0">
                <a:solidFill>
                  <a:srgbClr val="00494F"/>
                </a:solidFill>
              </a:rPr>
              <a:t>Onderzoekslocaties</a:t>
            </a:r>
            <a:r>
              <a:rPr lang="nl-NL" sz="2000" b="1" dirty="0" smtClean="0">
                <a:solidFill>
                  <a:srgbClr val="00494F"/>
                </a:solidFill>
              </a:rPr>
              <a:t> (klik op stip)</a:t>
            </a:r>
            <a:endParaRPr lang="nl-NL" sz="2000" b="1" dirty="0">
              <a:solidFill>
                <a:srgbClr val="00494F"/>
              </a:solidFill>
            </a:endParaRPr>
          </a:p>
        </p:txBody>
      </p:sp>
      <p:grpSp>
        <p:nvGrpSpPr>
          <p:cNvPr id="23" name="Groep 22"/>
          <p:cNvGrpSpPr>
            <a:grpSpLocks/>
          </p:cNvGrpSpPr>
          <p:nvPr/>
        </p:nvGrpSpPr>
        <p:grpSpPr bwMode="auto">
          <a:xfrm>
            <a:off x="0" y="0"/>
            <a:ext cx="9144000" cy="864096"/>
            <a:chOff x="-508" y="4293096"/>
            <a:chExt cx="9144000" cy="864096"/>
          </a:xfrm>
        </p:grpSpPr>
        <p:pic>
          <p:nvPicPr>
            <p:cNvPr id="24" name="Picture 2" descr="nicole p_0"/>
            <p:cNvPicPr>
              <a:picLocks noChangeAspect="1" noChangeArrowheads="1"/>
            </p:cNvPicPr>
            <p:nvPr/>
          </p:nvPicPr>
          <p:blipFill>
            <a:blip r:embed="rId7"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25" name="Picture 3"/>
            <p:cNvPicPr>
              <a:picLocks noChangeAspect="1" noChangeArrowheads="1"/>
            </p:cNvPicPr>
            <p:nvPr/>
          </p:nvPicPr>
          <p:blipFill>
            <a:blip r:embed="rId8"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26" name="Picture 8"/>
            <p:cNvPicPr>
              <a:picLocks noChangeAspect="1" noChangeArrowheads="1"/>
            </p:cNvPicPr>
            <p:nvPr/>
          </p:nvPicPr>
          <p:blipFill>
            <a:blip r:embed="rId9"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27" name="Picture 9"/>
            <p:cNvPicPr>
              <a:picLocks noChangeAspect="1" noChangeArrowheads="1"/>
            </p:cNvPicPr>
            <p:nvPr/>
          </p:nvPicPr>
          <p:blipFill>
            <a:blip r:embed="rId10"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8" name="Picture 8"/>
          <p:cNvPicPr>
            <a:picLocks noChangeAspect="1" noChangeArrowheads="1"/>
          </p:cNvPicPr>
          <p:nvPr/>
        </p:nvPicPr>
        <p:blipFill>
          <a:blip r:embed="rId11"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8" name="Rechthoek 7"/>
          <p:cNvSpPr/>
          <p:nvPr/>
        </p:nvSpPr>
        <p:spPr>
          <a:xfrm>
            <a:off x="2268538" y="2852738"/>
            <a:ext cx="2879725" cy="1800225"/>
          </a:xfrm>
          <a:prstGeom prst="rect">
            <a:avLst/>
          </a:prstGeom>
          <a:noFill/>
          <a:ln w="25400">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pic>
        <p:nvPicPr>
          <p:cNvPr id="27653" name="Picture 3" descr="C:\Users\Jeffrey\Desktop\Schoolprogrammas\Dassenwerk\bewerkt\Dassenwerk - Giersbergen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50" y="944563"/>
            <a:ext cx="8699500" cy="5221287"/>
          </a:xfrm>
          <a:prstGeom prst="rect">
            <a:avLst/>
          </a:prstGeom>
          <a:noFill/>
          <a:ln w="9525">
            <a:noFill/>
            <a:miter lim="800000"/>
            <a:headEnd/>
            <a:tailEnd/>
          </a:ln>
        </p:spPr>
      </p:pic>
      <p:grpSp>
        <p:nvGrpSpPr>
          <p:cNvPr id="3" name="Groep 11"/>
          <p:cNvGrpSpPr>
            <a:grpSpLocks/>
          </p:cNvGrpSpPr>
          <p:nvPr/>
        </p:nvGrpSpPr>
        <p:grpSpPr bwMode="auto">
          <a:xfrm>
            <a:off x="3348038" y="3284538"/>
            <a:ext cx="2376487" cy="1419225"/>
            <a:chOff x="3347864" y="3284984"/>
            <a:chExt cx="2376264" cy="1418674"/>
          </a:xfrm>
        </p:grpSpPr>
        <p:sp>
          <p:nvSpPr>
            <p:cNvPr id="10" name="Rechthoek 9"/>
            <p:cNvSpPr/>
            <p:nvPr/>
          </p:nvSpPr>
          <p:spPr>
            <a:xfrm>
              <a:off x="3419294" y="3284984"/>
              <a:ext cx="2304834" cy="1367894"/>
            </a:xfrm>
            <a:prstGeom prst="rect">
              <a:avLst/>
            </a:prstGeom>
            <a:noFill/>
            <a:ln w="25400">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7658" name="Tekstvak 10"/>
            <p:cNvSpPr txBox="1">
              <a:spLocks noChangeArrowheads="1"/>
            </p:cNvSpPr>
            <p:nvPr/>
          </p:nvSpPr>
          <p:spPr bwMode="auto">
            <a:xfrm>
              <a:off x="3347864" y="4365104"/>
              <a:ext cx="1983235" cy="338554"/>
            </a:xfrm>
            <a:prstGeom prst="rect">
              <a:avLst/>
            </a:prstGeom>
            <a:noFill/>
            <a:ln w="9525">
              <a:noFill/>
              <a:miter lim="800000"/>
              <a:headEnd/>
              <a:tailEnd/>
            </a:ln>
          </p:spPr>
          <p:txBody>
            <a:bodyPr wrap="none">
              <a:spAutoFit/>
            </a:bodyPr>
            <a:lstStyle/>
            <a:p>
              <a:r>
                <a:rPr lang="nl-NL" sz="1600" b="1">
                  <a:solidFill>
                    <a:srgbClr val="FFC000"/>
                  </a:solidFill>
                </a:rPr>
                <a:t>onderzoeksgebied</a:t>
              </a:r>
            </a:p>
          </p:txBody>
        </p:sp>
      </p:grpSp>
      <p:sp>
        <p:nvSpPr>
          <p:cNvPr id="15" name="Afgeronde rechthoek 14"/>
          <p:cNvSpPr/>
          <p:nvPr/>
        </p:nvSpPr>
        <p:spPr>
          <a:xfrm>
            <a:off x="6011863" y="1700213"/>
            <a:ext cx="1296987" cy="288925"/>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a:solidFill>
                  <a:srgbClr val="996633"/>
                </a:solidFill>
              </a:rPr>
              <a:t>Giersbergen</a:t>
            </a:r>
          </a:p>
        </p:txBody>
      </p:sp>
      <p:sp>
        <p:nvSpPr>
          <p:cNvPr id="27656" name="Tekstvak 11"/>
          <p:cNvSpPr txBox="1">
            <a:spLocks noChangeArrowheads="1"/>
          </p:cNvSpPr>
          <p:nvPr/>
        </p:nvSpPr>
        <p:spPr bwMode="auto">
          <a:xfrm>
            <a:off x="250825" y="6308725"/>
            <a:ext cx="4044950" cy="400050"/>
          </a:xfrm>
          <a:prstGeom prst="rect">
            <a:avLst/>
          </a:prstGeom>
          <a:noFill/>
          <a:ln w="9525">
            <a:noFill/>
            <a:miter lim="800000"/>
            <a:headEnd/>
            <a:tailEnd/>
          </a:ln>
        </p:spPr>
        <p:txBody>
          <a:bodyPr wrap="none">
            <a:spAutoFit/>
          </a:bodyPr>
          <a:lstStyle/>
          <a:p>
            <a:r>
              <a:rPr lang="nl-NL" sz="2000" b="1">
                <a:solidFill>
                  <a:srgbClr val="00494F"/>
                </a:solidFill>
              </a:rPr>
              <a:t>Onderzoekslocatie Giersbergen</a:t>
            </a:r>
          </a:p>
        </p:txBody>
      </p:sp>
      <p:grpSp>
        <p:nvGrpSpPr>
          <p:cNvPr id="14" name="Groep 13"/>
          <p:cNvGrpSpPr>
            <a:grpSpLocks/>
          </p:cNvGrpSpPr>
          <p:nvPr/>
        </p:nvGrpSpPr>
        <p:grpSpPr bwMode="auto">
          <a:xfrm>
            <a:off x="0" y="0"/>
            <a:ext cx="9144000" cy="864096"/>
            <a:chOff x="-508" y="4293096"/>
            <a:chExt cx="9144000" cy="864096"/>
          </a:xfrm>
        </p:grpSpPr>
        <p:pic>
          <p:nvPicPr>
            <p:cNvPr id="16"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7"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8"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9"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0"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8674"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28676" name="Picture 2" descr="C:\Users\Jeffrey\Desktop\Schoolprogrammas\Dassenwerk\bewerkt\Dassenwerk - Rustende Jager0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2250" y="944563"/>
            <a:ext cx="8699500" cy="5221287"/>
          </a:xfrm>
          <a:prstGeom prst="rect">
            <a:avLst/>
          </a:prstGeom>
          <a:noFill/>
          <a:ln w="9525">
            <a:noFill/>
            <a:miter lim="800000"/>
            <a:headEnd/>
            <a:tailEnd/>
          </a:ln>
        </p:spPr>
      </p:pic>
      <p:grpSp>
        <p:nvGrpSpPr>
          <p:cNvPr id="3" name="Groep 9"/>
          <p:cNvGrpSpPr>
            <a:grpSpLocks/>
          </p:cNvGrpSpPr>
          <p:nvPr/>
        </p:nvGrpSpPr>
        <p:grpSpPr bwMode="auto">
          <a:xfrm>
            <a:off x="2627313" y="2636838"/>
            <a:ext cx="2376487" cy="1419225"/>
            <a:chOff x="2627784" y="2636912"/>
            <a:chExt cx="2376264" cy="1418674"/>
          </a:xfrm>
        </p:grpSpPr>
        <p:sp>
          <p:nvSpPr>
            <p:cNvPr id="8" name="Rechthoek 7"/>
            <p:cNvSpPr/>
            <p:nvPr/>
          </p:nvSpPr>
          <p:spPr>
            <a:xfrm>
              <a:off x="2699214" y="2636912"/>
              <a:ext cx="2304834" cy="1367894"/>
            </a:xfrm>
            <a:prstGeom prst="rect">
              <a:avLst/>
            </a:prstGeom>
            <a:noFill/>
            <a:ln w="25400">
              <a:solidFill>
                <a:srgbClr val="FFC000"/>
              </a:solidFill>
              <a:prstDash val="sysDash"/>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nl-NL"/>
            </a:p>
          </p:txBody>
        </p:sp>
        <p:sp>
          <p:nvSpPr>
            <p:cNvPr id="28681" name="Tekstvak 8"/>
            <p:cNvSpPr txBox="1">
              <a:spLocks noChangeArrowheads="1"/>
            </p:cNvSpPr>
            <p:nvPr/>
          </p:nvSpPr>
          <p:spPr bwMode="auto">
            <a:xfrm>
              <a:off x="2627784" y="3717032"/>
              <a:ext cx="1983235" cy="338554"/>
            </a:xfrm>
            <a:prstGeom prst="rect">
              <a:avLst/>
            </a:prstGeom>
            <a:noFill/>
            <a:ln w="9525">
              <a:noFill/>
              <a:miter lim="800000"/>
              <a:headEnd/>
              <a:tailEnd/>
            </a:ln>
          </p:spPr>
          <p:txBody>
            <a:bodyPr wrap="none">
              <a:spAutoFit/>
            </a:bodyPr>
            <a:lstStyle/>
            <a:p>
              <a:r>
                <a:rPr lang="nl-NL" sz="1600" b="1">
                  <a:solidFill>
                    <a:srgbClr val="FFC000"/>
                  </a:solidFill>
                </a:rPr>
                <a:t>onderzoeksgebied</a:t>
              </a:r>
            </a:p>
          </p:txBody>
        </p:sp>
      </p:grpSp>
      <p:sp>
        <p:nvSpPr>
          <p:cNvPr id="11" name="Afgeronde rechthoek 10"/>
          <p:cNvSpPr/>
          <p:nvPr/>
        </p:nvSpPr>
        <p:spPr>
          <a:xfrm>
            <a:off x="7164388" y="3429000"/>
            <a:ext cx="1584325" cy="287338"/>
          </a:xfrm>
          <a:prstGeom prst="roundRect">
            <a:avLst/>
          </a:prstGeom>
          <a:solidFill>
            <a:srgbClr val="CC9900"/>
          </a:solidFill>
          <a:ln>
            <a:solidFill>
              <a:srgbClr val="99663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nl-NL" sz="1400" b="1" dirty="0">
                <a:solidFill>
                  <a:srgbClr val="996633"/>
                </a:solidFill>
              </a:rPr>
              <a:t>Rustende Jager</a:t>
            </a:r>
          </a:p>
        </p:txBody>
      </p:sp>
      <p:sp>
        <p:nvSpPr>
          <p:cNvPr id="28679" name="Tekstvak 11"/>
          <p:cNvSpPr txBox="1">
            <a:spLocks noChangeArrowheads="1"/>
          </p:cNvSpPr>
          <p:nvPr/>
        </p:nvSpPr>
        <p:spPr bwMode="auto">
          <a:xfrm>
            <a:off x="250825" y="6308725"/>
            <a:ext cx="4459288" cy="400050"/>
          </a:xfrm>
          <a:prstGeom prst="rect">
            <a:avLst/>
          </a:prstGeom>
          <a:noFill/>
          <a:ln w="9525">
            <a:noFill/>
            <a:miter lim="800000"/>
            <a:headEnd/>
            <a:tailEnd/>
          </a:ln>
        </p:spPr>
        <p:txBody>
          <a:bodyPr wrap="none">
            <a:spAutoFit/>
          </a:bodyPr>
          <a:lstStyle/>
          <a:p>
            <a:r>
              <a:rPr lang="nl-NL" sz="2000" b="1">
                <a:solidFill>
                  <a:srgbClr val="00494F"/>
                </a:solidFill>
              </a:rPr>
              <a:t>Onderzoekslocatie Rustende Jager</a:t>
            </a:r>
          </a:p>
        </p:txBody>
      </p:sp>
      <p:grpSp>
        <p:nvGrpSpPr>
          <p:cNvPr id="14" name="Groep 13"/>
          <p:cNvGrpSpPr>
            <a:grpSpLocks/>
          </p:cNvGrpSpPr>
          <p:nvPr/>
        </p:nvGrpSpPr>
        <p:grpSpPr bwMode="auto">
          <a:xfrm>
            <a:off x="0" y="0"/>
            <a:ext cx="9144000" cy="864096"/>
            <a:chOff x="-508" y="4293096"/>
            <a:chExt cx="9144000" cy="864096"/>
          </a:xfrm>
        </p:grpSpPr>
        <p:pic>
          <p:nvPicPr>
            <p:cNvPr id="15"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6"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7"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8"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9"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sp>
        <p:nvSpPr>
          <p:cNvPr id="29700" name="Text Box 5"/>
          <p:cNvSpPr txBox="1">
            <a:spLocks noChangeArrowheads="1"/>
          </p:cNvSpPr>
          <p:nvPr/>
        </p:nvSpPr>
        <p:spPr bwMode="auto">
          <a:xfrm>
            <a:off x="1439863" y="944563"/>
            <a:ext cx="4687887" cy="831850"/>
          </a:xfrm>
          <a:prstGeom prst="rect">
            <a:avLst/>
          </a:prstGeom>
          <a:noFill/>
          <a:ln w="9525">
            <a:noFill/>
            <a:miter lim="800000"/>
            <a:headEnd/>
            <a:tailEnd/>
          </a:ln>
        </p:spPr>
        <p:txBody>
          <a:bodyPr>
            <a:spAutoFit/>
          </a:bodyPr>
          <a:lstStyle/>
          <a:p>
            <a:pPr>
              <a:spcBef>
                <a:spcPct val="50000"/>
              </a:spcBef>
            </a:pPr>
            <a:r>
              <a:rPr lang="nl-NL" sz="4800">
                <a:solidFill>
                  <a:srgbClr val="00494F"/>
                </a:solidFill>
              </a:rPr>
              <a:t>Wat ga je doen?</a:t>
            </a:r>
          </a:p>
        </p:txBody>
      </p:sp>
      <p:sp>
        <p:nvSpPr>
          <p:cNvPr id="9" name="Text Box 5"/>
          <p:cNvSpPr txBox="1">
            <a:spLocks noChangeArrowheads="1"/>
          </p:cNvSpPr>
          <p:nvPr/>
        </p:nvSpPr>
        <p:spPr bwMode="auto">
          <a:xfrm>
            <a:off x="1431925" y="1814513"/>
            <a:ext cx="6956425" cy="1754187"/>
          </a:xfrm>
          <a:prstGeom prst="rect">
            <a:avLst/>
          </a:prstGeom>
          <a:noFill/>
          <a:ln w="9525">
            <a:noFill/>
            <a:miter lim="800000"/>
            <a:headEnd/>
            <a:tailEnd/>
          </a:ln>
        </p:spPr>
        <p:txBody>
          <a:bodyPr>
            <a:spAutoFit/>
          </a:bodyPr>
          <a:lstStyle/>
          <a:p>
            <a:pPr>
              <a:spcBef>
                <a:spcPct val="50000"/>
              </a:spcBef>
            </a:pPr>
            <a:r>
              <a:rPr lang="nl-NL" sz="3600">
                <a:solidFill>
                  <a:srgbClr val="00494F"/>
                </a:solidFill>
              </a:rPr>
              <a:t>Onderzoeken of een plek in het nationaal park geschikt is voor de das</a:t>
            </a:r>
          </a:p>
        </p:txBody>
      </p:sp>
      <p:sp>
        <p:nvSpPr>
          <p:cNvPr id="10" name="Text Box 5"/>
          <p:cNvSpPr txBox="1">
            <a:spLocks noChangeArrowheads="1"/>
          </p:cNvSpPr>
          <p:nvPr/>
        </p:nvSpPr>
        <p:spPr bwMode="auto">
          <a:xfrm>
            <a:off x="1431925" y="3573463"/>
            <a:ext cx="5227638" cy="2676525"/>
          </a:xfrm>
          <a:prstGeom prst="rect">
            <a:avLst/>
          </a:prstGeom>
          <a:noFill/>
          <a:ln w="9525">
            <a:noFill/>
            <a:miter lim="800000"/>
            <a:headEnd/>
            <a:tailEnd/>
          </a:ln>
        </p:spPr>
        <p:txBody>
          <a:bodyPr>
            <a:spAutoFit/>
          </a:bodyPr>
          <a:lstStyle/>
          <a:p>
            <a:pPr>
              <a:spcBef>
                <a:spcPct val="50000"/>
              </a:spcBef>
              <a:buFont typeface="Arial" charset="0"/>
              <a:buChar char="•"/>
            </a:pPr>
            <a:r>
              <a:rPr lang="nl-NL" sz="2400">
                <a:solidFill>
                  <a:srgbClr val="00494F"/>
                </a:solidFill>
              </a:rPr>
              <a:t> verkennen omgeving</a:t>
            </a:r>
          </a:p>
          <a:p>
            <a:pPr>
              <a:spcBef>
                <a:spcPct val="50000"/>
              </a:spcBef>
              <a:buFont typeface="Arial" charset="0"/>
              <a:buChar char="•"/>
            </a:pPr>
            <a:r>
              <a:rPr lang="nl-NL" sz="2400">
                <a:solidFill>
                  <a:srgbClr val="00494F"/>
                </a:solidFill>
              </a:rPr>
              <a:t> is het er rustig genoeg?</a:t>
            </a:r>
          </a:p>
          <a:p>
            <a:pPr>
              <a:spcBef>
                <a:spcPct val="50000"/>
              </a:spcBef>
              <a:buFont typeface="Arial" charset="0"/>
              <a:buChar char="•"/>
            </a:pPr>
            <a:r>
              <a:rPr lang="nl-NL" sz="2400">
                <a:solidFill>
                  <a:srgbClr val="00494F"/>
                </a:solidFill>
              </a:rPr>
              <a:t> voldoende schuilmogelijkheden?</a:t>
            </a:r>
          </a:p>
          <a:p>
            <a:pPr>
              <a:spcBef>
                <a:spcPct val="50000"/>
              </a:spcBef>
              <a:buFont typeface="Arial" charset="0"/>
              <a:buChar char="•"/>
            </a:pPr>
            <a:r>
              <a:rPr lang="nl-NL" sz="2400">
                <a:solidFill>
                  <a:srgbClr val="00494F"/>
                </a:solidFill>
              </a:rPr>
              <a:t> is er voldoende voedsel?</a:t>
            </a:r>
          </a:p>
          <a:p>
            <a:pPr>
              <a:spcBef>
                <a:spcPct val="50000"/>
              </a:spcBef>
              <a:buFont typeface="Arial" charset="0"/>
              <a:buChar char="•"/>
            </a:pPr>
            <a:r>
              <a:rPr lang="nl-NL" sz="2400">
                <a:solidFill>
                  <a:srgbClr val="00494F"/>
                </a:solidFill>
              </a:rPr>
              <a:t> is er plek voor een burcht?</a:t>
            </a:r>
          </a:p>
        </p:txBody>
      </p:sp>
      <p:grpSp>
        <p:nvGrpSpPr>
          <p:cNvPr id="11" name="Groep 10"/>
          <p:cNvGrpSpPr>
            <a:grpSpLocks/>
          </p:cNvGrpSpPr>
          <p:nvPr/>
        </p:nvGrpSpPr>
        <p:grpSpPr bwMode="auto">
          <a:xfrm>
            <a:off x="0" y="0"/>
            <a:ext cx="9144000" cy="864096"/>
            <a:chOff x="-508" y="4293096"/>
            <a:chExt cx="9144000" cy="864096"/>
          </a:xfrm>
        </p:grpSpPr>
        <p:pic>
          <p:nvPicPr>
            <p:cNvPr id="12" name="Picture 2" descr="nicole p_0"/>
            <p:cNvPicPr>
              <a:picLocks noChangeAspect="1" noChangeArrowheads="1"/>
            </p:cNvPicPr>
            <p:nvPr/>
          </p:nvPicPr>
          <p:blipFill>
            <a:blip r:embed="rId4"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3"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4" name="Picture 8"/>
            <p:cNvPicPr>
              <a:picLocks noChangeAspect="1" noChangeArrowheads="1"/>
            </p:cNvPicPr>
            <p:nvPr/>
          </p:nvPicPr>
          <p:blipFill>
            <a:blip r:embed="rId6"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5" name="Picture 9"/>
            <p:cNvPicPr>
              <a:picLocks noChangeAspect="1" noChangeArrowheads="1"/>
            </p:cNvPicPr>
            <p:nvPr/>
          </p:nvPicPr>
          <p:blipFill>
            <a:blip r:embed="rId7"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6" name="Picture 8"/>
          <p:cNvPicPr>
            <a:picLocks noChangeAspect="1" noChangeArrowheads="1"/>
          </p:cNvPicPr>
          <p:nvPr/>
        </p:nvPicPr>
        <p:blipFill>
          <a:blip r:embed="rId8"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p:cNvPicPr>
            <a:picLocks noChangeAspect="1" noChangeArrowheads="1"/>
          </p:cNvPicPr>
          <p:nvPr/>
        </p:nvPicPr>
        <p:blipFill>
          <a:blip r:embed="rId3" cstate="email">
            <a:extLst>
              <a:ext uri="{28A0092B-C50C-407E-A947-70E740481C1C}">
                <a14:useLocalDpi xmlns:a14="http://schemas.microsoft.com/office/drawing/2010/main"/>
              </a:ext>
            </a:extLst>
          </a:blip>
          <a:srcRect l="179" t="6456" r="7353" b="4036"/>
          <a:stretch>
            <a:fillRect/>
          </a:stretch>
        </p:blipFill>
        <p:spPr bwMode="auto">
          <a:xfrm>
            <a:off x="251520" y="908720"/>
            <a:ext cx="8676824" cy="522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descr="NP_LoonseDrunenseDuinen_A"/>
          <p:cNvPicPr>
            <a:picLocks noChangeAspect="1" noChangeArrowheads="1"/>
          </p:cNvPicPr>
          <p:nvPr/>
        </p:nvPicPr>
        <p:blipFill>
          <a:blip r:embed="rId4" cstate="print"/>
          <a:srcRect b="18545"/>
          <a:stretch>
            <a:fillRect/>
          </a:stretch>
        </p:blipFill>
        <p:spPr bwMode="auto">
          <a:xfrm>
            <a:off x="6496050" y="6237312"/>
            <a:ext cx="2647950" cy="620688"/>
          </a:xfrm>
          <a:prstGeom prst="rect">
            <a:avLst/>
          </a:prstGeom>
          <a:noFill/>
          <a:ln w="9525">
            <a:noFill/>
            <a:miter lim="800000"/>
            <a:headEnd/>
            <a:tailEnd/>
          </a:ln>
        </p:spPr>
      </p:pic>
      <p:grpSp>
        <p:nvGrpSpPr>
          <p:cNvPr id="10" name="Groep 10"/>
          <p:cNvGrpSpPr>
            <a:grpSpLocks/>
          </p:cNvGrpSpPr>
          <p:nvPr/>
        </p:nvGrpSpPr>
        <p:grpSpPr bwMode="auto">
          <a:xfrm>
            <a:off x="0" y="0"/>
            <a:ext cx="9144000" cy="864096"/>
            <a:chOff x="-508" y="4293096"/>
            <a:chExt cx="9144000" cy="864096"/>
          </a:xfrm>
        </p:grpSpPr>
        <p:pic>
          <p:nvPicPr>
            <p:cNvPr id="11"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2"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3"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4"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5"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8" descr="NP_LoonseDrunenseDuinen_A"/>
          <p:cNvPicPr>
            <a:picLocks noChangeAspect="1" noChangeArrowheads="1"/>
          </p:cNvPicPr>
          <p:nvPr/>
        </p:nvPicPr>
        <p:blipFill>
          <a:blip r:embed="rId3" cstate="print"/>
          <a:srcRect b="18545"/>
          <a:stretch>
            <a:fillRect/>
          </a:stretch>
        </p:blipFill>
        <p:spPr bwMode="auto">
          <a:xfrm>
            <a:off x="6496050" y="6237312"/>
            <a:ext cx="2647950" cy="620688"/>
          </a:xfrm>
          <a:prstGeom prst="rect">
            <a:avLst/>
          </a:prstGeom>
          <a:noFill/>
          <a:ln w="9525">
            <a:noFill/>
            <a:miter lim="800000"/>
            <a:headEnd/>
            <a:tailEnd/>
          </a:ln>
        </p:spPr>
      </p:pic>
      <p:pic>
        <p:nvPicPr>
          <p:cNvPr id="7" name="Picture 8"/>
          <p:cNvPicPr>
            <a:picLocks noChangeAspect="1" noChangeArrowheads="1"/>
          </p:cNvPicPr>
          <p:nvPr/>
        </p:nvPicPr>
        <p:blipFill>
          <a:blip r:embed="rId4" cstate="email">
            <a:extLst>
              <a:ext uri="{28A0092B-C50C-407E-A947-70E740481C1C}">
                <a14:useLocalDpi xmlns:a14="http://schemas.microsoft.com/office/drawing/2010/main"/>
              </a:ext>
            </a:extLst>
          </a:blip>
          <a:srcRect l="179" t="6456" r="6906" b="4036"/>
          <a:stretch>
            <a:fillRect/>
          </a:stretch>
        </p:blipFill>
        <p:spPr bwMode="auto">
          <a:xfrm>
            <a:off x="215900" y="942975"/>
            <a:ext cx="8712200" cy="52197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0725" name="Tekstvak 11"/>
          <p:cNvSpPr txBox="1">
            <a:spLocks noChangeArrowheads="1"/>
          </p:cNvSpPr>
          <p:nvPr/>
        </p:nvSpPr>
        <p:spPr bwMode="auto">
          <a:xfrm>
            <a:off x="250825" y="6308725"/>
            <a:ext cx="4225925" cy="400050"/>
          </a:xfrm>
          <a:prstGeom prst="rect">
            <a:avLst/>
          </a:prstGeom>
          <a:noFill/>
          <a:ln w="9525">
            <a:noFill/>
            <a:miter lim="800000"/>
            <a:headEnd/>
            <a:tailEnd/>
          </a:ln>
        </p:spPr>
        <p:txBody>
          <a:bodyPr wrap="none">
            <a:spAutoFit/>
          </a:bodyPr>
          <a:lstStyle/>
          <a:p>
            <a:r>
              <a:rPr lang="nl-NL" sz="2000" b="1">
                <a:solidFill>
                  <a:srgbClr val="00494F"/>
                </a:solidFill>
              </a:rPr>
              <a:t>Veel plezier in het nationaal park!</a:t>
            </a:r>
          </a:p>
        </p:txBody>
      </p:sp>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Jeffrey\Desktop\Presentatie Dassenwerk\afbeeldingen\Zoogdiervereniging\20111114_Das_Dierenrijk_MaaikePlomp.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908720"/>
            <a:ext cx="8698118" cy="522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5" name="Groep 10"/>
          <p:cNvGrpSpPr>
            <a:grpSpLocks/>
          </p:cNvGrpSpPr>
          <p:nvPr/>
        </p:nvGrpSpPr>
        <p:grpSpPr bwMode="auto">
          <a:xfrm>
            <a:off x="0" y="0"/>
            <a:ext cx="9144000" cy="864096"/>
            <a:chOff x="-508" y="4293096"/>
            <a:chExt cx="9144000" cy="864096"/>
          </a:xfrm>
        </p:grpSpPr>
        <p:pic>
          <p:nvPicPr>
            <p:cNvPr id="6" name="Picture 2" descr="nicole p_0"/>
            <p:cNvPicPr>
              <a:picLocks noChangeAspect="1" noChangeArrowheads="1"/>
            </p:cNvPicPr>
            <p:nvPr/>
          </p:nvPicPr>
          <p:blipFill>
            <a:blip r:embed="rId4"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7"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8" name="Picture 8"/>
            <p:cNvPicPr>
              <a:picLocks noChangeAspect="1" noChangeArrowheads="1"/>
            </p:cNvPicPr>
            <p:nvPr/>
          </p:nvPicPr>
          <p:blipFill>
            <a:blip r:embed="rId6"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9" name="Picture 9"/>
            <p:cNvPicPr>
              <a:picLocks noChangeAspect="1" noChangeArrowheads="1"/>
            </p:cNvPicPr>
            <p:nvPr/>
          </p:nvPicPr>
          <p:blipFill>
            <a:blip r:embed="rId7"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0" name="Picture 8" descr="NP_LoonseDrunenseDuinen_A"/>
          <p:cNvPicPr>
            <a:picLocks noChangeAspect="1" noChangeArrowheads="1"/>
          </p:cNvPicPr>
          <p:nvPr/>
        </p:nvPicPr>
        <p:blipFill>
          <a:blip r:embed="rId8" cstate="print"/>
          <a:srcRect b="18545"/>
          <a:stretch>
            <a:fillRect/>
          </a:stretch>
        </p:blipFill>
        <p:spPr bwMode="auto">
          <a:xfrm>
            <a:off x="6496050" y="6237312"/>
            <a:ext cx="2647950" cy="620688"/>
          </a:xfrm>
          <a:prstGeom prst="rect">
            <a:avLst/>
          </a:prstGeom>
          <a:noFill/>
          <a:ln w="9525">
            <a:noFill/>
            <a:miter lim="800000"/>
            <a:headEnd/>
            <a:tailEnd/>
          </a:ln>
        </p:spPr>
      </p:pic>
      <p:pic>
        <p:nvPicPr>
          <p:cNvPr id="11"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6372200" y="4293096"/>
            <a:ext cx="2160240" cy="1384995"/>
          </a:xfrm>
          <a:prstGeom prst="rect">
            <a:avLst/>
          </a:prstGeom>
          <a:noFill/>
        </p:spPr>
        <p:txBody>
          <a:bodyPr wrap="square" rtlCol="0">
            <a:spAutoFit/>
          </a:bodyPr>
          <a:lstStyle/>
          <a:p>
            <a:r>
              <a:rPr lang="nl-NL" sz="1200" dirty="0" smtClean="0"/>
              <a:t>Helaas! De bever behoort tot de </a:t>
            </a:r>
            <a:r>
              <a:rPr lang="nl-NL" sz="1200" dirty="0" err="1" smtClean="0"/>
              <a:t>beverachtigen</a:t>
            </a:r>
            <a:r>
              <a:rPr lang="nl-NL" sz="1200" dirty="0" smtClean="0"/>
              <a:t>. Bevers hebben super sterke tanden en kunnen hele bomen om knagen! Er zijn maar 2 soorten </a:t>
            </a:r>
            <a:r>
              <a:rPr lang="nl-NL" sz="1200" dirty="0" err="1" smtClean="0"/>
              <a:t>beverachtigen</a:t>
            </a:r>
            <a:r>
              <a:rPr lang="nl-NL" sz="1200" dirty="0" smtClean="0"/>
              <a:t>. De Europese Bever en de Canadese bever.</a:t>
            </a:r>
            <a:endParaRPr lang="nl-NL" sz="1200" dirty="0"/>
          </a:p>
        </p:txBody>
      </p:sp>
      <p:pic>
        <p:nvPicPr>
          <p:cNvPr id="7" name="Picture 12" descr="http://users.telenet.be/root/hotpot/3de-Bever/images/bever-takje.jpg">
            <a:hlinkClick r:id="" action="ppaction://noaction">
              <a:snd r:embed="rId3" name="drumroll.wav"/>
            </a:hlinkClick>
          </p:cNvPr>
          <p:cNvPicPr>
            <a:picLocks noChangeAspect="1" noChangeArrowheads="1"/>
          </p:cNvPicPr>
          <p:nvPr/>
        </p:nvPicPr>
        <p:blipFill>
          <a:blip r:embed="rId4" cstate="print"/>
          <a:srcRect l="22301" r="11376"/>
          <a:stretch>
            <a:fillRect/>
          </a:stretch>
        </p:blipFill>
        <p:spPr bwMode="auto">
          <a:xfrm>
            <a:off x="6084168" y="3789040"/>
            <a:ext cx="2606226" cy="2376264"/>
          </a:xfrm>
          <a:prstGeom prst="ellipse">
            <a:avLst/>
          </a:prstGeom>
          <a:ln>
            <a:noFill/>
          </a:ln>
          <a:effectLst>
            <a:softEdge rad="112500"/>
          </a:effectLst>
        </p:spPr>
      </p:pic>
      <p:sp>
        <p:nvSpPr>
          <p:cNvPr id="15" name="Tekstvak 14"/>
          <p:cNvSpPr txBox="1"/>
          <p:nvPr/>
        </p:nvSpPr>
        <p:spPr>
          <a:xfrm>
            <a:off x="971600" y="4077072"/>
            <a:ext cx="1944216" cy="1569660"/>
          </a:xfrm>
          <a:prstGeom prst="rect">
            <a:avLst/>
          </a:prstGeom>
          <a:noFill/>
        </p:spPr>
        <p:txBody>
          <a:bodyPr wrap="square" rtlCol="0">
            <a:spAutoFit/>
          </a:bodyPr>
          <a:lstStyle/>
          <a:p>
            <a:r>
              <a:rPr lang="nl-NL" sz="1200" dirty="0" smtClean="0"/>
              <a:t>Heel goed! De otter is een marterachtige en dus familie van de das. De otter leeft in het water. Ze hebben zwemvliezen tussen de tenen van al zijn poten en zijn vacht is waterdicht, zo krijgt hij het niet koud.</a:t>
            </a:r>
            <a:endParaRPr lang="nl-NL" sz="1200" dirty="0"/>
          </a:p>
        </p:txBody>
      </p:sp>
      <p:sp>
        <p:nvSpPr>
          <p:cNvPr id="13" name="Tekstvak 12"/>
          <p:cNvSpPr txBox="1"/>
          <p:nvPr/>
        </p:nvSpPr>
        <p:spPr>
          <a:xfrm>
            <a:off x="1403648" y="1628800"/>
            <a:ext cx="1728192" cy="1754326"/>
          </a:xfrm>
          <a:prstGeom prst="rect">
            <a:avLst/>
          </a:prstGeom>
          <a:noFill/>
        </p:spPr>
        <p:txBody>
          <a:bodyPr wrap="square" rtlCol="0">
            <a:spAutoFit/>
          </a:bodyPr>
          <a:lstStyle/>
          <a:p>
            <a:r>
              <a:rPr lang="nl-NL" sz="1200" dirty="0" smtClean="0"/>
              <a:t>Heel goed! De boommarter is familie van de das. De naam zegt het eigenlijk al een beetje. De boommarter kan heel goed klimmen en wel 4 meter van boom naar boom springen.</a:t>
            </a:r>
            <a:endParaRPr lang="nl-NL" sz="1200" dirty="0"/>
          </a:p>
        </p:txBody>
      </p:sp>
      <p:sp>
        <p:nvSpPr>
          <p:cNvPr id="11" name="Rechthoek 10"/>
          <p:cNvSpPr/>
          <p:nvPr/>
        </p:nvSpPr>
        <p:spPr>
          <a:xfrm>
            <a:off x="3563888" y="1124744"/>
            <a:ext cx="1800200" cy="1384995"/>
          </a:xfrm>
          <a:prstGeom prst="rect">
            <a:avLst/>
          </a:prstGeom>
        </p:spPr>
        <p:txBody>
          <a:bodyPr wrap="square">
            <a:spAutoFit/>
          </a:bodyPr>
          <a:lstStyle/>
          <a:p>
            <a:r>
              <a:rPr lang="nl-NL" sz="1200" dirty="0" smtClean="0"/>
              <a:t>Heel goed! De bunzing is ook een marterachtige en dus familie van de das. De bunzing is ook de wilde voorvader van de fret, die door mensen als huisdier gehouden wordt. </a:t>
            </a:r>
            <a:endParaRPr lang="nl-NL" sz="1200" dirty="0"/>
          </a:p>
        </p:txBody>
      </p:sp>
      <p:sp>
        <p:nvSpPr>
          <p:cNvPr id="9" name="Rechthoek 8"/>
          <p:cNvSpPr/>
          <p:nvPr/>
        </p:nvSpPr>
        <p:spPr>
          <a:xfrm>
            <a:off x="6084168" y="1556792"/>
            <a:ext cx="2016224" cy="1754326"/>
          </a:xfrm>
          <a:prstGeom prst="rect">
            <a:avLst/>
          </a:prstGeom>
        </p:spPr>
        <p:txBody>
          <a:bodyPr wrap="square">
            <a:spAutoFit/>
          </a:bodyPr>
          <a:lstStyle/>
          <a:p>
            <a:r>
              <a:rPr lang="nl-NL" sz="1200" dirty="0" smtClean="0"/>
              <a:t>Heel goed! De hermelijn is een marterachtige en dus familie van de das. De hermelijn heeft een zomer en wintervacht. In de zomer is hij roodbruin met een gelige bef , in de winter wit, met een zwart puntje aan zijn staart. </a:t>
            </a:r>
            <a:endParaRPr lang="nl-NL" sz="1200" dirty="0"/>
          </a:p>
        </p:txBody>
      </p:sp>
      <p:sp>
        <p:nvSpPr>
          <p:cNvPr id="3" name="Tekstvak 2"/>
          <p:cNvSpPr txBox="1"/>
          <p:nvPr/>
        </p:nvSpPr>
        <p:spPr>
          <a:xfrm>
            <a:off x="3779912" y="5229200"/>
            <a:ext cx="1872208" cy="954107"/>
          </a:xfrm>
          <a:prstGeom prst="rect">
            <a:avLst/>
          </a:prstGeom>
          <a:noFill/>
        </p:spPr>
        <p:txBody>
          <a:bodyPr wrap="square" rtlCol="0">
            <a:spAutoFit/>
          </a:bodyPr>
          <a:lstStyle/>
          <a:p>
            <a:r>
              <a:rPr lang="nl-NL" sz="1400" dirty="0" smtClean="0"/>
              <a:t>Helaas! De vos is een hondachtige en daardoor familie van de wolf en de hyena.</a:t>
            </a:r>
            <a:endParaRPr lang="nl-NL" sz="1400" dirty="0"/>
          </a:p>
        </p:txBody>
      </p:sp>
      <p:pic>
        <p:nvPicPr>
          <p:cNvPr id="5" name="Picture 10" descr="http://www.natuurenbos.be/~/media/Images/Thema/Soortenbeleid/Problemen_met_een_dier/afbeeldingen625_vos-patrickvanhopplinus-lne2.jpg">
            <a:hlinkClick r:id="" action="ppaction://noaction">
              <a:snd r:embed="rId3" name="drumroll.wav"/>
            </a:hlinkClick>
          </p:cNvPr>
          <p:cNvPicPr>
            <a:picLocks noChangeAspect="1" noChangeArrowheads="1"/>
          </p:cNvPicPr>
          <p:nvPr/>
        </p:nvPicPr>
        <p:blipFill>
          <a:blip r:embed="rId5" cstate="email">
            <a:extLst>
              <a:ext uri="{28A0092B-C50C-407E-A947-70E740481C1C}">
                <a14:useLocalDpi xmlns:a14="http://schemas.microsoft.com/office/drawing/2010/main"/>
              </a:ext>
            </a:extLst>
          </a:blip>
          <a:srcRect l="16222"/>
          <a:stretch>
            <a:fillRect/>
          </a:stretch>
        </p:blipFill>
        <p:spPr bwMode="auto">
          <a:xfrm>
            <a:off x="3203848" y="4725144"/>
            <a:ext cx="2753723" cy="2132856"/>
          </a:xfrm>
          <a:prstGeom prst="ellipse">
            <a:avLst/>
          </a:prstGeom>
          <a:ln>
            <a:noFill/>
          </a:ln>
          <a:effectLst>
            <a:softEdge rad="112500"/>
          </a:effectLst>
        </p:spPr>
      </p:pic>
      <p:pic>
        <p:nvPicPr>
          <p:cNvPr id="8" name="Picture 14" descr="http://www.zoogdiervereniging.nl/sites/vzz.nl/files/imce/nieuwesite/Zoogdiersoorten/Hermelijn/img/Hermelijn003_OtteZijlstra_Hongarije_200802dd.jpg">
            <a:hlinkClick r:id="" action="ppaction://noaction">
              <a:snd r:embed="rId3" name="drumroll.wav"/>
            </a:hlinkClick>
          </p:cNvPr>
          <p:cNvPicPr>
            <a:picLocks noChangeAspect="1" noChangeArrowheads="1"/>
          </p:cNvPicPr>
          <p:nvPr/>
        </p:nvPicPr>
        <p:blipFill>
          <a:blip r:embed="rId6" cstate="email">
            <a:extLst>
              <a:ext uri="{28A0092B-C50C-407E-A947-70E740481C1C}">
                <a14:useLocalDpi xmlns:a14="http://schemas.microsoft.com/office/drawing/2010/main"/>
              </a:ext>
            </a:extLst>
          </a:blip>
          <a:srcRect l="10204" r="22449"/>
          <a:stretch>
            <a:fillRect/>
          </a:stretch>
        </p:blipFill>
        <p:spPr bwMode="auto">
          <a:xfrm>
            <a:off x="5651442" y="1076244"/>
            <a:ext cx="2592966" cy="2568780"/>
          </a:xfrm>
          <a:prstGeom prst="ellipse">
            <a:avLst/>
          </a:prstGeom>
          <a:ln>
            <a:noFill/>
          </a:ln>
          <a:effectLst>
            <a:softEdge rad="112500"/>
          </a:effectLst>
        </p:spPr>
      </p:pic>
      <p:pic>
        <p:nvPicPr>
          <p:cNvPr id="10" name="Picture 6" descr="http://www.digitalnature.org/zoogdieren/bunzing%209.jpg">
            <a:hlinkClick r:id="" action="ppaction://noaction">
              <a:snd r:embed="rId3" name="drumroll.wav"/>
            </a:hlinkClick>
          </p:cNvPr>
          <p:cNvPicPr>
            <a:picLocks noChangeAspect="1" noChangeArrowheads="1"/>
          </p:cNvPicPr>
          <p:nvPr/>
        </p:nvPicPr>
        <p:blipFill>
          <a:blip r:embed="rId7" cstate="email">
            <a:extLst>
              <a:ext uri="{28A0092B-C50C-407E-A947-70E740481C1C}">
                <a14:useLocalDpi xmlns:a14="http://schemas.microsoft.com/office/drawing/2010/main"/>
              </a:ext>
            </a:extLst>
          </a:blip>
          <a:srcRect l="23809" r="7143"/>
          <a:stretch>
            <a:fillRect/>
          </a:stretch>
        </p:blipFill>
        <p:spPr bwMode="auto">
          <a:xfrm>
            <a:off x="3275856" y="692696"/>
            <a:ext cx="2388628" cy="2304256"/>
          </a:xfrm>
          <a:prstGeom prst="ellipse">
            <a:avLst/>
          </a:prstGeom>
          <a:ln>
            <a:noFill/>
          </a:ln>
          <a:effectLst>
            <a:softEdge rad="112500"/>
          </a:effectLst>
        </p:spPr>
      </p:pic>
      <p:pic>
        <p:nvPicPr>
          <p:cNvPr id="12" name="Picture 2" descr="http://www.natuurbericht.nl/images1/thumb/thumbnail_boommarterROLLINVERLINDE.jpg">
            <a:hlinkClick r:id="" action="ppaction://noaction">
              <a:snd r:embed="rId3" name="drumroll.wav"/>
            </a:hlinkClick>
          </p:cNvPr>
          <p:cNvPicPr>
            <a:picLocks noChangeAspect="1" noChangeArrowheads="1"/>
          </p:cNvPicPr>
          <p:nvPr/>
        </p:nvPicPr>
        <p:blipFill>
          <a:blip r:embed="rId8" cstate="print"/>
          <a:srcRect/>
          <a:stretch>
            <a:fillRect/>
          </a:stretch>
        </p:blipFill>
        <p:spPr bwMode="auto">
          <a:xfrm>
            <a:off x="971600" y="1340768"/>
            <a:ext cx="2351280" cy="2304256"/>
          </a:xfrm>
          <a:prstGeom prst="ellipse">
            <a:avLst/>
          </a:prstGeom>
          <a:ln>
            <a:noFill/>
          </a:ln>
          <a:effectLst>
            <a:softEdge rad="112500"/>
          </a:effectLst>
        </p:spPr>
      </p:pic>
      <p:pic>
        <p:nvPicPr>
          <p:cNvPr id="14" name="Picture 4" descr="http://www.natuur-wereld.be/media/foto/dieren/otter2.jpg">
            <a:hlinkClick r:id="" action="ppaction://noaction">
              <a:snd r:embed="rId3" name="drumroll.wav"/>
            </a:hlinkClick>
          </p:cNvPr>
          <p:cNvPicPr>
            <a:picLocks noChangeAspect="1" noChangeArrowheads="1"/>
          </p:cNvPicPr>
          <p:nvPr/>
        </p:nvPicPr>
        <p:blipFill>
          <a:blip r:embed="rId9" cstate="email">
            <a:extLst>
              <a:ext uri="{28A0092B-C50C-407E-A947-70E740481C1C}">
                <a14:useLocalDpi xmlns:a14="http://schemas.microsoft.com/office/drawing/2010/main"/>
              </a:ext>
            </a:extLst>
          </a:blip>
          <a:srcRect l="4762" r="11905"/>
          <a:stretch>
            <a:fillRect/>
          </a:stretch>
        </p:blipFill>
        <p:spPr bwMode="auto">
          <a:xfrm>
            <a:off x="611560" y="3717032"/>
            <a:ext cx="2560285" cy="2304256"/>
          </a:xfrm>
          <a:prstGeom prst="ellipse">
            <a:avLst/>
          </a:prstGeom>
          <a:ln>
            <a:noFill/>
          </a:ln>
          <a:effectLst>
            <a:softEdge rad="112500"/>
          </a:effectLst>
        </p:spPr>
      </p:pic>
      <p:sp>
        <p:nvSpPr>
          <p:cNvPr id="16" name="Tekstvak 15"/>
          <p:cNvSpPr txBox="1"/>
          <p:nvPr/>
        </p:nvSpPr>
        <p:spPr>
          <a:xfrm>
            <a:off x="2915816" y="3140968"/>
            <a:ext cx="3312368" cy="1631216"/>
          </a:xfrm>
          <a:prstGeom prst="rect">
            <a:avLst/>
          </a:prstGeom>
          <a:noFill/>
        </p:spPr>
        <p:txBody>
          <a:bodyPr wrap="square" rtlCol="0">
            <a:spAutoFit/>
          </a:bodyPr>
          <a:lstStyle/>
          <a:p>
            <a:pPr algn="ctr"/>
            <a:r>
              <a:rPr lang="nl-NL" sz="2000" b="1" dirty="0" smtClean="0">
                <a:solidFill>
                  <a:srgbClr val="00494F"/>
                </a:solidFill>
              </a:rPr>
              <a:t>De das is familie van de marterachtigen. Er zijn nog meer dieren in Nederland die bij deze familie horen. Weten jullie welke? </a:t>
            </a:r>
            <a:endParaRPr lang="nl-NL" sz="2000" b="1" dirty="0">
              <a:solidFill>
                <a:srgbClr val="00494F"/>
              </a:solidFill>
            </a:endParaRPr>
          </a:p>
        </p:txBody>
      </p:sp>
      <p:grpSp>
        <p:nvGrpSpPr>
          <p:cNvPr id="17" name="Groep 10"/>
          <p:cNvGrpSpPr>
            <a:grpSpLocks/>
          </p:cNvGrpSpPr>
          <p:nvPr/>
        </p:nvGrpSpPr>
        <p:grpSpPr bwMode="auto">
          <a:xfrm>
            <a:off x="0" y="0"/>
            <a:ext cx="9144000" cy="864096"/>
            <a:chOff x="-508" y="4293096"/>
            <a:chExt cx="9144000" cy="864096"/>
          </a:xfrm>
        </p:grpSpPr>
        <p:pic>
          <p:nvPicPr>
            <p:cNvPr id="18" name="Picture 2" descr="nicole p_0"/>
            <p:cNvPicPr>
              <a:picLocks noChangeAspect="1" noChangeArrowheads="1"/>
            </p:cNvPicPr>
            <p:nvPr/>
          </p:nvPicPr>
          <p:blipFill>
            <a:blip r:embed="rId10"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9" name="Picture 3"/>
            <p:cNvPicPr>
              <a:picLocks noChangeAspect="1" noChangeArrowheads="1"/>
            </p:cNvPicPr>
            <p:nvPr/>
          </p:nvPicPr>
          <p:blipFill>
            <a:blip r:embed="rId11"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20" name="Picture 8"/>
            <p:cNvPicPr>
              <a:picLocks noChangeAspect="1" noChangeArrowheads="1"/>
            </p:cNvPicPr>
            <p:nvPr/>
          </p:nvPicPr>
          <p:blipFill>
            <a:blip r:embed="rId12"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21" name="Picture 9"/>
            <p:cNvPicPr>
              <a:picLocks noChangeAspect="1" noChangeArrowheads="1"/>
            </p:cNvPicPr>
            <p:nvPr/>
          </p:nvPicPr>
          <p:blipFill>
            <a:blip r:embed="rId13"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22" name="Picture 8"/>
          <p:cNvPicPr>
            <a:picLocks noChangeAspect="1" noChangeArrowheads="1"/>
          </p:cNvPicPr>
          <p:nvPr/>
        </p:nvPicPr>
        <p:blipFill>
          <a:blip r:embed="rId14"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pic>
        <p:nvPicPr>
          <p:cNvPr id="23" name="Picture 8" descr="NP_LoonseDrunenseDuinen_A"/>
          <p:cNvPicPr>
            <a:picLocks noChangeAspect="1" noChangeArrowheads="1"/>
          </p:cNvPicPr>
          <p:nvPr/>
        </p:nvPicPr>
        <p:blipFill>
          <a:blip r:embed="rId15" cstate="print"/>
          <a:srcRect b="18545"/>
          <a:stretch>
            <a:fillRect/>
          </a:stretch>
        </p:blipFill>
        <p:spPr bwMode="auto">
          <a:xfrm>
            <a:off x="6496050" y="6237312"/>
            <a:ext cx="2647950" cy="620688"/>
          </a:xfrm>
          <a:prstGeom prst="rect">
            <a:avLst/>
          </a:prstGeom>
          <a:noFill/>
          <a:ln w="9525">
            <a:noFill/>
            <a:miter lim="800000"/>
            <a:headEnd/>
            <a:tailEnd/>
          </a:ln>
        </p:spPr>
      </p:pic>
      <p:sp>
        <p:nvSpPr>
          <p:cNvPr id="24" name="Tekstvak 23"/>
          <p:cNvSpPr txBox="1"/>
          <p:nvPr/>
        </p:nvSpPr>
        <p:spPr>
          <a:xfrm>
            <a:off x="3275856" y="2708920"/>
            <a:ext cx="2880320" cy="307777"/>
          </a:xfrm>
          <a:prstGeom prst="rect">
            <a:avLst/>
          </a:prstGeom>
          <a:noFill/>
        </p:spPr>
        <p:txBody>
          <a:bodyPr wrap="square" rtlCol="0">
            <a:spAutoFit/>
          </a:bodyPr>
          <a:lstStyle/>
          <a:p>
            <a:r>
              <a:rPr lang="nl-NL" sz="1400" i="1" dirty="0" smtClean="0"/>
              <a:t>Bunzing</a:t>
            </a:r>
            <a:endParaRPr lang="nl-NL" sz="1400" i="1" dirty="0"/>
          </a:p>
        </p:txBody>
      </p:sp>
      <p:sp>
        <p:nvSpPr>
          <p:cNvPr id="25" name="Tekstvak 24"/>
          <p:cNvSpPr txBox="1"/>
          <p:nvPr/>
        </p:nvSpPr>
        <p:spPr>
          <a:xfrm>
            <a:off x="7092280" y="3429000"/>
            <a:ext cx="2808312" cy="307777"/>
          </a:xfrm>
          <a:prstGeom prst="rect">
            <a:avLst/>
          </a:prstGeom>
          <a:noFill/>
        </p:spPr>
        <p:txBody>
          <a:bodyPr wrap="square" rtlCol="0">
            <a:spAutoFit/>
          </a:bodyPr>
          <a:lstStyle/>
          <a:p>
            <a:r>
              <a:rPr lang="nl-NL" sz="1400" i="1" dirty="0" smtClean="0"/>
              <a:t>Hermelijn</a:t>
            </a:r>
            <a:endParaRPr lang="nl-NL" sz="1400" i="1" dirty="0"/>
          </a:p>
        </p:txBody>
      </p:sp>
      <p:sp>
        <p:nvSpPr>
          <p:cNvPr id="26" name="Tekstvak 25"/>
          <p:cNvSpPr txBox="1"/>
          <p:nvPr/>
        </p:nvSpPr>
        <p:spPr>
          <a:xfrm>
            <a:off x="6263680" y="5949280"/>
            <a:ext cx="2880320" cy="307777"/>
          </a:xfrm>
          <a:prstGeom prst="rect">
            <a:avLst/>
          </a:prstGeom>
          <a:noFill/>
        </p:spPr>
        <p:txBody>
          <a:bodyPr wrap="square" rtlCol="0">
            <a:spAutoFit/>
          </a:bodyPr>
          <a:lstStyle/>
          <a:p>
            <a:r>
              <a:rPr lang="nl-NL" sz="1400" i="1" dirty="0" smtClean="0"/>
              <a:t>Bever</a:t>
            </a:r>
            <a:endParaRPr lang="nl-NL" sz="1400" i="1" dirty="0"/>
          </a:p>
        </p:txBody>
      </p:sp>
      <p:sp>
        <p:nvSpPr>
          <p:cNvPr id="27" name="Tekstvak 26"/>
          <p:cNvSpPr txBox="1"/>
          <p:nvPr/>
        </p:nvSpPr>
        <p:spPr>
          <a:xfrm>
            <a:off x="611560" y="3356992"/>
            <a:ext cx="2448272" cy="307777"/>
          </a:xfrm>
          <a:prstGeom prst="rect">
            <a:avLst/>
          </a:prstGeom>
          <a:noFill/>
        </p:spPr>
        <p:txBody>
          <a:bodyPr wrap="square" rtlCol="0">
            <a:spAutoFit/>
          </a:bodyPr>
          <a:lstStyle/>
          <a:p>
            <a:r>
              <a:rPr lang="nl-NL" sz="1400" i="1" dirty="0" smtClean="0"/>
              <a:t>Boommarter</a:t>
            </a:r>
            <a:endParaRPr lang="nl-NL" sz="1400" i="1" dirty="0"/>
          </a:p>
        </p:txBody>
      </p:sp>
      <p:sp>
        <p:nvSpPr>
          <p:cNvPr id="28" name="Tekstvak 27"/>
          <p:cNvSpPr txBox="1"/>
          <p:nvPr/>
        </p:nvSpPr>
        <p:spPr>
          <a:xfrm>
            <a:off x="611560" y="5733256"/>
            <a:ext cx="3456384" cy="307777"/>
          </a:xfrm>
          <a:prstGeom prst="rect">
            <a:avLst/>
          </a:prstGeom>
          <a:noFill/>
        </p:spPr>
        <p:txBody>
          <a:bodyPr wrap="square" rtlCol="0">
            <a:spAutoFit/>
          </a:bodyPr>
          <a:lstStyle/>
          <a:p>
            <a:r>
              <a:rPr lang="nl-NL" sz="1400" i="1" dirty="0" smtClean="0"/>
              <a:t>Otter</a:t>
            </a:r>
            <a:endParaRPr lang="nl-NL" sz="1400" i="1" dirty="0"/>
          </a:p>
        </p:txBody>
      </p:sp>
      <p:sp>
        <p:nvSpPr>
          <p:cNvPr id="29" name="Tekstvak 28"/>
          <p:cNvSpPr txBox="1"/>
          <p:nvPr/>
        </p:nvSpPr>
        <p:spPr>
          <a:xfrm>
            <a:off x="3203848" y="6381328"/>
            <a:ext cx="2808312" cy="307777"/>
          </a:xfrm>
          <a:prstGeom prst="rect">
            <a:avLst/>
          </a:prstGeom>
          <a:noFill/>
        </p:spPr>
        <p:txBody>
          <a:bodyPr wrap="square" rtlCol="0">
            <a:spAutoFit/>
          </a:bodyPr>
          <a:lstStyle/>
          <a:p>
            <a:r>
              <a:rPr lang="nl-NL" sz="1400" i="1" dirty="0" smtClean="0"/>
              <a:t>Vos</a:t>
            </a:r>
            <a:endParaRPr lang="nl-NL" sz="1400" i="1"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7"/>
                                        </p:tgtEl>
                                        <p:attrNameLst>
                                          <p:attrName>r</p:attrName>
                                        </p:attrNameLst>
                                      </p:cBhvr>
                                    </p:animRot>
                                  </p:childTnLst>
                                </p:cTn>
                              </p:par>
                            </p:childTnLst>
                          </p:cTn>
                        </p:par>
                        <p:par>
                          <p:cTn id="7" fill="hold">
                            <p:stCondLst>
                              <p:cond delay="1000"/>
                            </p:stCondLst>
                            <p:childTnLst>
                              <p:par>
                                <p:cTn id="8" presetID="2" presetClass="exit" presetSubtype="6" fill="hold" nodeType="afterEffect">
                                  <p:stCondLst>
                                    <p:cond delay="0"/>
                                  </p:stCondLst>
                                  <p:childTnLst>
                                    <p:anim calcmode="lin" valueType="num">
                                      <p:cBhvr additive="base">
                                        <p:cTn id="9" dur="500"/>
                                        <p:tgtEl>
                                          <p:spTgt spid="7"/>
                                        </p:tgtEl>
                                        <p:attrNameLst>
                                          <p:attrName>ppt_x</p:attrName>
                                        </p:attrNameLst>
                                      </p:cBhvr>
                                      <p:tavLst>
                                        <p:tav tm="0">
                                          <p:val>
                                            <p:strVal val="ppt_x"/>
                                          </p:val>
                                        </p:tav>
                                        <p:tav tm="100000">
                                          <p:val>
                                            <p:strVal val="1+ppt_w/2"/>
                                          </p:val>
                                        </p:tav>
                                      </p:tavLst>
                                    </p:anim>
                                    <p:anim calcmode="lin" valueType="num">
                                      <p:cBhvr additive="base">
                                        <p:cTn id="10" dur="500"/>
                                        <p:tgtEl>
                                          <p:spTgt spid="7"/>
                                        </p:tgtEl>
                                        <p:attrNameLst>
                                          <p:attrName>ppt_y</p:attrName>
                                        </p:attrNameLst>
                                      </p:cBhvr>
                                      <p:tavLst>
                                        <p:tav tm="0">
                                          <p:val>
                                            <p:strVal val="ppt_y"/>
                                          </p:val>
                                        </p:tav>
                                        <p:tav tm="100000">
                                          <p:val>
                                            <p:strVal val="1+ppt_h/2"/>
                                          </p:val>
                                        </p:tav>
                                      </p:tavLst>
                                    </p:anim>
                                    <p:set>
                                      <p:cBhvr>
                                        <p:cTn id="11"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2" restart="whenNotActive" fill="hold" evtFilter="cancelBubble" nodeType="interactiveSeq">
                <p:stCondLst>
                  <p:cond evt="onClick" delay="0">
                    <p:tgtEl>
                      <p:spTgt spid="8"/>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nodeType="clickEffect">
                                  <p:stCondLst>
                                    <p:cond delay="0"/>
                                  </p:stCondLst>
                                  <p:childTnLst>
                                    <p:animRot by="21600000">
                                      <p:cBhvr>
                                        <p:cTn id="16" dur="1000" fill="hold"/>
                                        <p:tgtEl>
                                          <p:spTgt spid="8"/>
                                        </p:tgtEl>
                                        <p:attrNameLst>
                                          <p:attrName>r</p:attrName>
                                        </p:attrNameLst>
                                      </p:cBhvr>
                                    </p:animRot>
                                  </p:childTnLst>
                                </p:cTn>
                              </p:par>
                            </p:childTnLst>
                          </p:cTn>
                        </p:par>
                        <p:par>
                          <p:cTn id="17" fill="hold">
                            <p:stCondLst>
                              <p:cond delay="1000"/>
                            </p:stCondLst>
                            <p:childTnLst>
                              <p:par>
                                <p:cTn id="18" presetID="2" presetClass="exit" presetSubtype="3" fill="hold" nodeType="afterEffect">
                                  <p:stCondLst>
                                    <p:cond delay="0"/>
                                  </p:stCondLst>
                                  <p:childTnLst>
                                    <p:anim calcmode="lin" valueType="num">
                                      <p:cBhvr additive="base">
                                        <p:cTn id="19" dur="500"/>
                                        <p:tgtEl>
                                          <p:spTgt spid="8"/>
                                        </p:tgtEl>
                                        <p:attrNameLst>
                                          <p:attrName>ppt_x</p:attrName>
                                        </p:attrNameLst>
                                      </p:cBhvr>
                                      <p:tavLst>
                                        <p:tav tm="0">
                                          <p:val>
                                            <p:strVal val="ppt_x"/>
                                          </p:val>
                                        </p:tav>
                                        <p:tav tm="100000">
                                          <p:val>
                                            <p:strVal val="1+ppt_w/2"/>
                                          </p:val>
                                        </p:tav>
                                      </p:tavLst>
                                    </p:anim>
                                    <p:anim calcmode="lin" valueType="num">
                                      <p:cBhvr additive="base">
                                        <p:cTn id="20" dur="500"/>
                                        <p:tgtEl>
                                          <p:spTgt spid="8"/>
                                        </p:tgtEl>
                                        <p:attrNameLst>
                                          <p:attrName>ppt_y</p:attrName>
                                        </p:attrNameLst>
                                      </p:cBhvr>
                                      <p:tavLst>
                                        <p:tav tm="0">
                                          <p:val>
                                            <p:strVal val="ppt_y"/>
                                          </p:val>
                                        </p:tav>
                                        <p:tav tm="100000">
                                          <p:val>
                                            <p:strVal val="0-ppt_h/2"/>
                                          </p:val>
                                        </p:tav>
                                      </p:tavLst>
                                    </p:anim>
                                    <p:set>
                                      <p:cBhvr>
                                        <p:cTn id="21" dur="1" fill="hold">
                                          <p:stCondLst>
                                            <p:cond delay="4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22" restart="whenNotActive" fill="hold" evtFilter="cancelBubble" nodeType="interactiveSeq">
                <p:stCondLst>
                  <p:cond evt="onClick" delay="0">
                    <p:tgtEl>
                      <p:spTgt spid="5"/>
                    </p:tgtEl>
                  </p:cond>
                </p:stCondLst>
                <p:endSync evt="end" delay="0">
                  <p:rtn val="all"/>
                </p:endSync>
                <p:childTnLst>
                  <p:par>
                    <p:cTn id="23" fill="hold">
                      <p:stCondLst>
                        <p:cond delay="0"/>
                      </p:stCondLst>
                      <p:childTnLst>
                        <p:par>
                          <p:cTn id="24" fill="hold">
                            <p:stCondLst>
                              <p:cond delay="0"/>
                            </p:stCondLst>
                            <p:childTnLst>
                              <p:par>
                                <p:cTn id="25" presetID="8" presetClass="emph" presetSubtype="0" fill="hold" nodeType="clickEffect">
                                  <p:stCondLst>
                                    <p:cond delay="0"/>
                                  </p:stCondLst>
                                  <p:childTnLst>
                                    <p:animRot by="21600000">
                                      <p:cBhvr>
                                        <p:cTn id="26" dur="1000" fill="hold"/>
                                        <p:tgtEl>
                                          <p:spTgt spid="5"/>
                                        </p:tgtEl>
                                        <p:attrNameLst>
                                          <p:attrName>r</p:attrName>
                                        </p:attrNameLst>
                                      </p:cBhvr>
                                    </p:animRot>
                                  </p:childTnLst>
                                </p:cTn>
                              </p:par>
                            </p:childTnLst>
                          </p:cTn>
                        </p:par>
                        <p:par>
                          <p:cTn id="27" fill="hold">
                            <p:stCondLst>
                              <p:cond delay="1000"/>
                            </p:stCondLst>
                            <p:childTnLst>
                              <p:par>
                                <p:cTn id="28" presetID="2" presetClass="exit" presetSubtype="4" fill="hold" nodeType="afterEffect">
                                  <p:stCondLst>
                                    <p:cond delay="0"/>
                                  </p:stCondLst>
                                  <p:childTnLst>
                                    <p:anim calcmode="lin" valueType="num">
                                      <p:cBhvr additive="base">
                                        <p:cTn id="29" dur="500"/>
                                        <p:tgtEl>
                                          <p:spTgt spid="5"/>
                                        </p:tgtEl>
                                        <p:attrNameLst>
                                          <p:attrName>ppt_x</p:attrName>
                                        </p:attrNameLst>
                                      </p:cBhvr>
                                      <p:tavLst>
                                        <p:tav tm="0">
                                          <p:val>
                                            <p:strVal val="ppt_x"/>
                                          </p:val>
                                        </p:tav>
                                        <p:tav tm="100000">
                                          <p:val>
                                            <p:strVal val="ppt_x"/>
                                          </p:val>
                                        </p:tav>
                                      </p:tavLst>
                                    </p:anim>
                                    <p:anim calcmode="lin" valueType="num">
                                      <p:cBhvr additive="base">
                                        <p:cTn id="30" dur="500"/>
                                        <p:tgtEl>
                                          <p:spTgt spid="5"/>
                                        </p:tgtEl>
                                        <p:attrNameLst>
                                          <p:attrName>ppt_y</p:attrName>
                                        </p:attrNameLst>
                                      </p:cBhvr>
                                      <p:tavLst>
                                        <p:tav tm="0">
                                          <p:val>
                                            <p:strVal val="ppt_y"/>
                                          </p:val>
                                        </p:tav>
                                        <p:tav tm="100000">
                                          <p:val>
                                            <p:strVal val="1+ppt_h/2"/>
                                          </p:val>
                                        </p:tav>
                                      </p:tavLst>
                                    </p:anim>
                                    <p:set>
                                      <p:cBhvr>
                                        <p:cTn id="31"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2" restart="whenNotActive" fill="hold" evtFilter="cancelBubble" nodeType="interactiveSeq">
                <p:stCondLst>
                  <p:cond evt="onClick" delay="0">
                    <p:tgtEl>
                      <p:spTgt spid="10"/>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1000" fill="hold"/>
                                        <p:tgtEl>
                                          <p:spTgt spid="10"/>
                                        </p:tgtEl>
                                        <p:attrNameLst>
                                          <p:attrName>r</p:attrName>
                                        </p:attrNameLst>
                                      </p:cBhvr>
                                    </p:animRot>
                                  </p:childTnLst>
                                </p:cTn>
                              </p:par>
                            </p:childTnLst>
                          </p:cTn>
                        </p:par>
                        <p:par>
                          <p:cTn id="37" fill="hold">
                            <p:stCondLst>
                              <p:cond delay="1000"/>
                            </p:stCondLst>
                            <p:childTnLst>
                              <p:par>
                                <p:cTn id="38" presetID="2" presetClass="exit" presetSubtype="1" fill="hold" nodeType="afterEffect">
                                  <p:stCondLst>
                                    <p:cond delay="0"/>
                                  </p:stCondLst>
                                  <p:childTnLst>
                                    <p:anim calcmode="lin" valueType="num">
                                      <p:cBhvr additive="base">
                                        <p:cTn id="39" dur="500"/>
                                        <p:tgtEl>
                                          <p:spTgt spid="10"/>
                                        </p:tgtEl>
                                        <p:attrNameLst>
                                          <p:attrName>ppt_x</p:attrName>
                                        </p:attrNameLst>
                                      </p:cBhvr>
                                      <p:tavLst>
                                        <p:tav tm="0">
                                          <p:val>
                                            <p:strVal val="ppt_x"/>
                                          </p:val>
                                        </p:tav>
                                        <p:tav tm="100000">
                                          <p:val>
                                            <p:strVal val="ppt_x"/>
                                          </p:val>
                                        </p:tav>
                                      </p:tavLst>
                                    </p:anim>
                                    <p:anim calcmode="lin" valueType="num">
                                      <p:cBhvr additive="base">
                                        <p:cTn id="40" dur="500"/>
                                        <p:tgtEl>
                                          <p:spTgt spid="10"/>
                                        </p:tgtEl>
                                        <p:attrNameLst>
                                          <p:attrName>ppt_y</p:attrName>
                                        </p:attrNameLst>
                                      </p:cBhvr>
                                      <p:tavLst>
                                        <p:tav tm="0">
                                          <p:val>
                                            <p:strVal val="ppt_y"/>
                                          </p:val>
                                        </p:tav>
                                        <p:tav tm="100000">
                                          <p:val>
                                            <p:strVal val="0-ppt_h/2"/>
                                          </p:val>
                                        </p:tav>
                                      </p:tavLst>
                                    </p:anim>
                                    <p:set>
                                      <p:cBhvr>
                                        <p:cTn id="41" dur="1" fill="hold">
                                          <p:stCondLst>
                                            <p:cond delay="4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 restart="whenNotActive" fill="hold" evtFilter="cancelBubble" nodeType="interactiveSeq">
                <p:stCondLst>
                  <p:cond evt="onClick" delay="0">
                    <p:tgtEl>
                      <p:spTgt spid="12"/>
                    </p:tgtEl>
                  </p:cond>
                </p:stCondLst>
                <p:endSync evt="end" delay="0">
                  <p:rtn val="all"/>
                </p:endSync>
                <p:childTnLst>
                  <p:par>
                    <p:cTn id="43" fill="hold">
                      <p:stCondLst>
                        <p:cond delay="0"/>
                      </p:stCondLst>
                      <p:childTnLst>
                        <p:par>
                          <p:cTn id="44" fill="hold">
                            <p:stCondLst>
                              <p:cond delay="0"/>
                            </p:stCondLst>
                            <p:childTnLst>
                              <p:par>
                                <p:cTn id="45" presetID="8" presetClass="emph" presetSubtype="0" fill="hold" nodeType="clickEffect">
                                  <p:stCondLst>
                                    <p:cond delay="0"/>
                                  </p:stCondLst>
                                  <p:childTnLst>
                                    <p:animRot by="21600000">
                                      <p:cBhvr>
                                        <p:cTn id="46" dur="1000" fill="hold"/>
                                        <p:tgtEl>
                                          <p:spTgt spid="12"/>
                                        </p:tgtEl>
                                        <p:attrNameLst>
                                          <p:attrName>r</p:attrName>
                                        </p:attrNameLst>
                                      </p:cBhvr>
                                    </p:animRot>
                                  </p:childTnLst>
                                </p:cTn>
                              </p:par>
                            </p:childTnLst>
                          </p:cTn>
                        </p:par>
                        <p:par>
                          <p:cTn id="47" fill="hold">
                            <p:stCondLst>
                              <p:cond delay="1000"/>
                            </p:stCondLst>
                            <p:childTnLst>
                              <p:par>
                                <p:cTn id="48" presetID="2" presetClass="exit" presetSubtype="9" fill="hold" nodeType="afterEffect">
                                  <p:stCondLst>
                                    <p:cond delay="0"/>
                                  </p:stCondLst>
                                  <p:childTnLst>
                                    <p:anim calcmode="lin" valueType="num">
                                      <p:cBhvr additive="base">
                                        <p:cTn id="49" dur="500"/>
                                        <p:tgtEl>
                                          <p:spTgt spid="12"/>
                                        </p:tgtEl>
                                        <p:attrNameLst>
                                          <p:attrName>ppt_x</p:attrName>
                                        </p:attrNameLst>
                                      </p:cBhvr>
                                      <p:tavLst>
                                        <p:tav tm="0">
                                          <p:val>
                                            <p:strVal val="ppt_x"/>
                                          </p:val>
                                        </p:tav>
                                        <p:tav tm="100000">
                                          <p:val>
                                            <p:strVal val="0-ppt_w/2"/>
                                          </p:val>
                                        </p:tav>
                                      </p:tavLst>
                                    </p:anim>
                                    <p:anim calcmode="lin" valueType="num">
                                      <p:cBhvr additive="base">
                                        <p:cTn id="50" dur="500"/>
                                        <p:tgtEl>
                                          <p:spTgt spid="12"/>
                                        </p:tgtEl>
                                        <p:attrNameLst>
                                          <p:attrName>ppt_y</p:attrName>
                                        </p:attrNameLst>
                                      </p:cBhvr>
                                      <p:tavLst>
                                        <p:tav tm="0">
                                          <p:val>
                                            <p:strVal val="ppt_y"/>
                                          </p:val>
                                        </p:tav>
                                        <p:tav tm="100000">
                                          <p:val>
                                            <p:strVal val="0-ppt_h/2"/>
                                          </p:val>
                                        </p:tav>
                                      </p:tavLst>
                                    </p:anim>
                                    <p:set>
                                      <p:cBhvr>
                                        <p:cTn id="5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52" restart="whenNotActive" fill="hold" evtFilter="cancelBubble" nodeType="interactiveSeq">
                <p:stCondLst>
                  <p:cond evt="onClick" delay="0">
                    <p:tgtEl>
                      <p:spTgt spid="14"/>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1000" fill="hold"/>
                                        <p:tgtEl>
                                          <p:spTgt spid="14"/>
                                        </p:tgtEl>
                                        <p:attrNameLst>
                                          <p:attrName>r</p:attrName>
                                        </p:attrNameLst>
                                      </p:cBhvr>
                                    </p:animRot>
                                  </p:childTnLst>
                                </p:cTn>
                              </p:par>
                            </p:childTnLst>
                          </p:cTn>
                        </p:par>
                        <p:par>
                          <p:cTn id="57" fill="hold">
                            <p:stCondLst>
                              <p:cond delay="1000"/>
                            </p:stCondLst>
                            <p:childTnLst>
                              <p:par>
                                <p:cTn id="58" presetID="2" presetClass="exit" presetSubtype="8" fill="hold" nodeType="afterEffect">
                                  <p:stCondLst>
                                    <p:cond delay="0"/>
                                  </p:stCondLst>
                                  <p:childTnLst>
                                    <p:anim calcmode="lin" valueType="num">
                                      <p:cBhvr additive="base">
                                        <p:cTn id="59" dur="500"/>
                                        <p:tgtEl>
                                          <p:spTgt spid="14"/>
                                        </p:tgtEl>
                                        <p:attrNameLst>
                                          <p:attrName>ppt_x</p:attrName>
                                        </p:attrNameLst>
                                      </p:cBhvr>
                                      <p:tavLst>
                                        <p:tav tm="0">
                                          <p:val>
                                            <p:strVal val="ppt_x"/>
                                          </p:val>
                                        </p:tav>
                                        <p:tav tm="100000">
                                          <p:val>
                                            <p:strVal val="0-ppt_w/2"/>
                                          </p:val>
                                        </p:tav>
                                      </p:tavLst>
                                    </p:anim>
                                    <p:anim calcmode="lin" valueType="num">
                                      <p:cBhvr additive="base">
                                        <p:cTn id="60" dur="500"/>
                                        <p:tgtEl>
                                          <p:spTgt spid="14"/>
                                        </p:tgtEl>
                                        <p:attrNameLst>
                                          <p:attrName>ppt_y</p:attrName>
                                        </p:attrNameLst>
                                      </p:cBhvr>
                                      <p:tavLst>
                                        <p:tav tm="0">
                                          <p:val>
                                            <p:strVal val="ppt_y"/>
                                          </p:val>
                                        </p:tav>
                                        <p:tav tm="100000">
                                          <p:val>
                                            <p:strVal val="ppt_y"/>
                                          </p:val>
                                        </p:tav>
                                      </p:tavLst>
                                    </p:anim>
                                    <p:set>
                                      <p:cBhvr>
                                        <p:cTn id="61" dur="1" fill="hold">
                                          <p:stCondLst>
                                            <p:cond delay="4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ep 10"/>
          <p:cNvGrpSpPr>
            <a:grpSpLocks/>
          </p:cNvGrpSpPr>
          <p:nvPr/>
        </p:nvGrpSpPr>
        <p:grpSpPr bwMode="auto">
          <a:xfrm>
            <a:off x="0" y="0"/>
            <a:ext cx="9144000" cy="864096"/>
            <a:chOff x="-508" y="4293096"/>
            <a:chExt cx="9144000" cy="864096"/>
          </a:xfrm>
        </p:grpSpPr>
        <p:pic>
          <p:nvPicPr>
            <p:cNvPr id="3" name="Picture 2" descr="nicole p_0"/>
            <p:cNvPicPr>
              <a:picLocks noChangeAspect="1" noChangeArrowheads="1"/>
            </p:cNvPicPr>
            <p:nvPr/>
          </p:nvPicPr>
          <p:blipFill>
            <a:blip r:embed="rId3"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4"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5" name="Picture 8"/>
            <p:cNvPicPr>
              <a:picLocks noChangeAspect="1" noChangeArrowheads="1"/>
            </p:cNvPicPr>
            <p:nvPr/>
          </p:nvPicPr>
          <p:blipFill>
            <a:blip r:embed="rId5"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6" name="Picture 9"/>
            <p:cNvPicPr>
              <a:picLocks noChangeAspect="1" noChangeArrowheads="1"/>
            </p:cNvPicPr>
            <p:nvPr/>
          </p:nvPicPr>
          <p:blipFill>
            <a:blip r:embed="rId6"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7" name="Picture 8"/>
          <p:cNvPicPr>
            <a:picLocks noChangeAspect="1" noChangeArrowheads="1"/>
          </p:cNvPicPr>
          <p:nvPr/>
        </p:nvPicPr>
        <p:blipFill>
          <a:blip r:embed="rId7"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pic>
        <p:nvPicPr>
          <p:cNvPr id="8" name="Picture 8" descr="NP_LoonseDrunenseDuinen_A"/>
          <p:cNvPicPr>
            <a:picLocks noChangeAspect="1" noChangeArrowheads="1"/>
          </p:cNvPicPr>
          <p:nvPr/>
        </p:nvPicPr>
        <p:blipFill>
          <a:blip r:embed="rId8" cstate="print"/>
          <a:srcRect b="18545"/>
          <a:stretch>
            <a:fillRect/>
          </a:stretch>
        </p:blipFill>
        <p:spPr bwMode="auto">
          <a:xfrm>
            <a:off x="6496050" y="6237312"/>
            <a:ext cx="2647950" cy="620688"/>
          </a:xfrm>
          <a:prstGeom prst="rect">
            <a:avLst/>
          </a:prstGeom>
          <a:noFill/>
          <a:ln w="9525">
            <a:noFill/>
            <a:miter lim="800000"/>
            <a:headEnd/>
            <a:tailEnd/>
          </a:ln>
        </p:spPr>
      </p:pic>
      <p:sp>
        <p:nvSpPr>
          <p:cNvPr id="10" name="Tekstvak 13"/>
          <p:cNvSpPr txBox="1">
            <a:spLocks noChangeArrowheads="1"/>
          </p:cNvSpPr>
          <p:nvPr/>
        </p:nvSpPr>
        <p:spPr bwMode="auto">
          <a:xfrm>
            <a:off x="250825" y="6308725"/>
            <a:ext cx="3221038" cy="400050"/>
          </a:xfrm>
          <a:prstGeom prst="rect">
            <a:avLst/>
          </a:prstGeom>
          <a:noFill/>
          <a:ln w="9525">
            <a:noFill/>
            <a:miter lim="800000"/>
            <a:headEnd/>
            <a:tailEnd/>
          </a:ln>
        </p:spPr>
        <p:txBody>
          <a:bodyPr wrap="none">
            <a:spAutoFit/>
          </a:bodyPr>
          <a:lstStyle/>
          <a:p>
            <a:r>
              <a:rPr lang="nl-NL" sz="2000" b="1" dirty="0">
                <a:solidFill>
                  <a:srgbClr val="00494F"/>
                </a:solidFill>
              </a:rPr>
              <a:t>Dartelende jonge dassen</a:t>
            </a:r>
          </a:p>
        </p:txBody>
      </p:sp>
      <p:pic>
        <p:nvPicPr>
          <p:cNvPr id="11" name="Afbeelding 10" descr="ZOO1.20.jpg">
            <a:hlinkClick r:id="rId9"/>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611560" y="941704"/>
            <a:ext cx="7947197" cy="52236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Tekstvak 8"/>
          <p:cNvSpPr txBox="1"/>
          <p:nvPr/>
        </p:nvSpPr>
        <p:spPr>
          <a:xfrm>
            <a:off x="827584" y="5733256"/>
            <a:ext cx="2373150" cy="369332"/>
          </a:xfrm>
          <a:prstGeom prst="rect">
            <a:avLst/>
          </a:prstGeom>
          <a:noFill/>
        </p:spPr>
        <p:txBody>
          <a:bodyPr wrap="none" rtlCol="0">
            <a:spAutoFit/>
          </a:bodyPr>
          <a:lstStyle/>
          <a:p>
            <a:r>
              <a:rPr lang="nl-NL" dirty="0" smtClean="0"/>
              <a:t>Klik op foto voor video</a:t>
            </a:r>
            <a:endParaRPr lang="nl-NL" dirty="0"/>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hthoek 46"/>
          <p:cNvSpPr/>
          <p:nvPr/>
        </p:nvSpPr>
        <p:spPr>
          <a:xfrm>
            <a:off x="4932040" y="5157192"/>
            <a:ext cx="2016224" cy="1015663"/>
          </a:xfrm>
          <a:prstGeom prst="rect">
            <a:avLst/>
          </a:prstGeom>
        </p:spPr>
        <p:txBody>
          <a:bodyPr wrap="square">
            <a:spAutoFit/>
          </a:bodyPr>
          <a:lstStyle/>
          <a:p>
            <a:r>
              <a:rPr lang="nl-NL" sz="1200" dirty="0" smtClean="0"/>
              <a:t>Heel goed! De das eet ook amfibieën, zoals kikkers en padden, maar…. Dit eet hij niet het allerliefst! Probeer het nog eens!</a:t>
            </a:r>
            <a:endParaRPr lang="nl-NL" sz="1200" dirty="0"/>
          </a:p>
        </p:txBody>
      </p:sp>
      <p:sp>
        <p:nvSpPr>
          <p:cNvPr id="40" name="Tekstvak 39"/>
          <p:cNvSpPr txBox="1"/>
          <p:nvPr/>
        </p:nvSpPr>
        <p:spPr>
          <a:xfrm>
            <a:off x="323528" y="3933056"/>
            <a:ext cx="2160240" cy="1384995"/>
          </a:xfrm>
          <a:prstGeom prst="rect">
            <a:avLst/>
          </a:prstGeom>
          <a:noFill/>
        </p:spPr>
        <p:txBody>
          <a:bodyPr wrap="square" rtlCol="0">
            <a:spAutoFit/>
          </a:bodyPr>
          <a:lstStyle/>
          <a:p>
            <a:r>
              <a:rPr lang="nl-NL" sz="1200" dirty="0" smtClean="0"/>
              <a:t>Heel goed! De das eet het liefst regenwormen! 80% tot 90% Van zijn dieet bestaat hieruit. De das snuffelt door een weiland heen, met zijn neus op de grond en de regenwormen die hij tegenkomt likt hij zo op. </a:t>
            </a:r>
            <a:endParaRPr lang="nl-NL" sz="1200" dirty="0"/>
          </a:p>
        </p:txBody>
      </p:sp>
      <p:pic>
        <p:nvPicPr>
          <p:cNvPr id="16" name="Picture 8" descr="C:\Users\Jeffrey\Desktop\Presentatie Dassenwerk\afbeeldingen\Regenwormen.jpg">
            <a:hlinkClick r:id="" action="ppaction://noaction">
              <a:snd r:embed="rId3" name="drumroll.wav"/>
            </a:hlinkClick>
          </p:cNvPr>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0" y="3501008"/>
            <a:ext cx="2772308" cy="2217846"/>
          </a:xfrm>
          <a:prstGeom prst="ellipse">
            <a:avLst/>
          </a:prstGeom>
          <a:ln>
            <a:noFill/>
          </a:ln>
          <a:effectLst>
            <a:softEdge rad="112500"/>
          </a:effectLst>
        </p:spPr>
      </p:pic>
      <p:sp>
        <p:nvSpPr>
          <p:cNvPr id="46" name="Rechthoek 45"/>
          <p:cNvSpPr/>
          <p:nvPr/>
        </p:nvSpPr>
        <p:spPr>
          <a:xfrm>
            <a:off x="3347864" y="1196752"/>
            <a:ext cx="1800200" cy="1200329"/>
          </a:xfrm>
          <a:prstGeom prst="rect">
            <a:avLst/>
          </a:prstGeom>
        </p:spPr>
        <p:txBody>
          <a:bodyPr wrap="square">
            <a:spAutoFit/>
          </a:bodyPr>
          <a:lstStyle/>
          <a:p>
            <a:r>
              <a:rPr lang="nl-NL" sz="1200" dirty="0" smtClean="0"/>
              <a:t>Heel goed! De das eet ook eieren. Deze haalt hij uit nesten van vogels, maar…. Dit eet hij niet het allerliefst! Probeer het nog eens!</a:t>
            </a:r>
            <a:endParaRPr lang="nl-NL" sz="1200" dirty="0"/>
          </a:p>
        </p:txBody>
      </p:sp>
      <p:sp>
        <p:nvSpPr>
          <p:cNvPr id="45" name="Rechthoek 44"/>
          <p:cNvSpPr/>
          <p:nvPr/>
        </p:nvSpPr>
        <p:spPr>
          <a:xfrm>
            <a:off x="6300192" y="1484784"/>
            <a:ext cx="1512168" cy="1384995"/>
          </a:xfrm>
          <a:prstGeom prst="rect">
            <a:avLst/>
          </a:prstGeom>
        </p:spPr>
        <p:txBody>
          <a:bodyPr wrap="square">
            <a:spAutoFit/>
          </a:bodyPr>
          <a:lstStyle/>
          <a:p>
            <a:r>
              <a:rPr lang="nl-NL" sz="1200" dirty="0" smtClean="0"/>
              <a:t>Heel goed! De das eet ook insecten, zoals kevers en sprinkhanen, maar…. Dit eet hij niet het allerliefst! Probeer het nog eens!</a:t>
            </a:r>
            <a:endParaRPr lang="nl-NL" sz="1200" dirty="0"/>
          </a:p>
        </p:txBody>
      </p:sp>
      <p:sp>
        <p:nvSpPr>
          <p:cNvPr id="44" name="Rechthoek 43"/>
          <p:cNvSpPr/>
          <p:nvPr/>
        </p:nvSpPr>
        <p:spPr>
          <a:xfrm>
            <a:off x="6948264" y="3645024"/>
            <a:ext cx="1656184" cy="1384995"/>
          </a:xfrm>
          <a:prstGeom prst="rect">
            <a:avLst/>
          </a:prstGeom>
        </p:spPr>
        <p:txBody>
          <a:bodyPr wrap="square">
            <a:spAutoFit/>
          </a:bodyPr>
          <a:lstStyle/>
          <a:p>
            <a:r>
              <a:rPr lang="nl-NL" sz="1200" dirty="0" smtClean="0"/>
              <a:t>Heel goed! De das eet ook kleine zoogdieren, zoals egels, muizen en jonge konijnen, maar…. Dit eet hij niet het allerliefst! Probeer het nog eens!</a:t>
            </a:r>
            <a:endParaRPr lang="nl-NL" sz="1200" dirty="0"/>
          </a:p>
        </p:txBody>
      </p:sp>
      <p:sp>
        <p:nvSpPr>
          <p:cNvPr id="42" name="Tekstvak 41"/>
          <p:cNvSpPr txBox="1"/>
          <p:nvPr/>
        </p:nvSpPr>
        <p:spPr>
          <a:xfrm>
            <a:off x="2555776" y="5517232"/>
            <a:ext cx="1728192" cy="646331"/>
          </a:xfrm>
          <a:prstGeom prst="rect">
            <a:avLst/>
          </a:prstGeom>
          <a:noFill/>
        </p:spPr>
        <p:txBody>
          <a:bodyPr wrap="square" rtlCol="0">
            <a:spAutoFit/>
          </a:bodyPr>
          <a:lstStyle/>
          <a:p>
            <a:r>
              <a:rPr lang="nl-NL" sz="1200" dirty="0" smtClean="0"/>
              <a:t>Helaas, de das eet geen hooi, probeer het nog eens.</a:t>
            </a:r>
          </a:p>
        </p:txBody>
      </p:sp>
      <p:sp>
        <p:nvSpPr>
          <p:cNvPr id="41" name="Tekstvak 40"/>
          <p:cNvSpPr txBox="1"/>
          <p:nvPr/>
        </p:nvSpPr>
        <p:spPr>
          <a:xfrm>
            <a:off x="395536" y="2132856"/>
            <a:ext cx="2016224" cy="830997"/>
          </a:xfrm>
          <a:prstGeom prst="rect">
            <a:avLst/>
          </a:prstGeom>
          <a:noFill/>
        </p:spPr>
        <p:txBody>
          <a:bodyPr wrap="square" rtlCol="0">
            <a:spAutoFit/>
          </a:bodyPr>
          <a:lstStyle/>
          <a:p>
            <a:r>
              <a:rPr lang="nl-NL" sz="1200" dirty="0" smtClean="0"/>
              <a:t>Heel goed! De das eet graag fruit, maar…. Dit eet hij niet het allerliefst! Probeer het nog eens!</a:t>
            </a:r>
            <a:endParaRPr lang="nl-NL" sz="1200" dirty="0"/>
          </a:p>
        </p:txBody>
      </p:sp>
      <p:sp>
        <p:nvSpPr>
          <p:cNvPr id="4" name="Tekstvak 3"/>
          <p:cNvSpPr txBox="1"/>
          <p:nvPr/>
        </p:nvSpPr>
        <p:spPr>
          <a:xfrm>
            <a:off x="2771800" y="3212976"/>
            <a:ext cx="3600400" cy="1323439"/>
          </a:xfrm>
          <a:prstGeom prst="rect">
            <a:avLst/>
          </a:prstGeom>
          <a:noFill/>
        </p:spPr>
        <p:txBody>
          <a:bodyPr wrap="square" rtlCol="0">
            <a:spAutoFit/>
          </a:bodyPr>
          <a:lstStyle/>
          <a:p>
            <a:pPr algn="ctr"/>
            <a:r>
              <a:rPr lang="nl-NL" sz="2000" b="1" dirty="0" smtClean="0">
                <a:solidFill>
                  <a:srgbClr val="00494F"/>
                </a:solidFill>
              </a:rPr>
              <a:t>Hier zien jullie verschillende soorten voedsel die de das eet. Wat eet hij het allerliefst? Wat eet hij helemaal niet?</a:t>
            </a:r>
            <a:endParaRPr lang="nl-NL" sz="2000" b="1" dirty="0">
              <a:solidFill>
                <a:srgbClr val="00494F"/>
              </a:solidFill>
            </a:endParaRPr>
          </a:p>
        </p:txBody>
      </p:sp>
      <p:pic>
        <p:nvPicPr>
          <p:cNvPr id="6" name="Picture 9" descr="C:\Users\Jeffrey\Desktop\Presentatie Dassenwerk\afbeeldingen\Appel.jpg">
            <a:hlinkClick r:id="" action="ppaction://noaction">
              <a:snd r:embed="rId3" name="drumroll.wav"/>
            </a:hlinkClick>
          </p:cNvPr>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1383986"/>
            <a:ext cx="2736499" cy="2189030"/>
          </a:xfrm>
          <a:prstGeom prst="ellipse">
            <a:avLst/>
          </a:prstGeom>
          <a:ln>
            <a:noFill/>
          </a:ln>
          <a:effectLst>
            <a:softEdge rad="112500"/>
          </a:effectLst>
        </p:spPr>
      </p:pic>
      <p:pic>
        <p:nvPicPr>
          <p:cNvPr id="9" name="Picture 13" descr="C:\Users\Jeffrey\Desktop\Presentatie Dassenwerk\afbeeldingen\ei.jpg">
            <a:hlinkClick r:id="" action="ppaction://noaction">
              <a:snd r:embed="rId3" name="drumroll.wav"/>
            </a:hlinkClick>
          </p:cNvPr>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843808" y="692696"/>
            <a:ext cx="2807692" cy="2246670"/>
          </a:xfrm>
          <a:prstGeom prst="ellipse">
            <a:avLst/>
          </a:prstGeom>
          <a:ln>
            <a:noFill/>
          </a:ln>
          <a:effectLst>
            <a:softEdge rad="112500"/>
          </a:effectLst>
        </p:spPr>
      </p:pic>
      <p:pic>
        <p:nvPicPr>
          <p:cNvPr id="12" name="Picture 12" descr="C:\Users\Jeffrey\Desktop\Presentatie Dassenwerk\afbeeldingen\Mestkever.jpg">
            <a:hlinkClick r:id="" action="ppaction://noaction">
              <a:snd r:embed="rId3" name="drumroll.wav"/>
            </a:hlinkClick>
          </p:cNvPr>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5652119" y="1052736"/>
            <a:ext cx="2754161" cy="2206884"/>
          </a:xfrm>
          <a:prstGeom prst="ellipse">
            <a:avLst/>
          </a:prstGeom>
          <a:ln>
            <a:noFill/>
          </a:ln>
          <a:effectLst>
            <a:softEdge rad="112500"/>
          </a:effectLst>
        </p:spPr>
      </p:pic>
      <p:pic>
        <p:nvPicPr>
          <p:cNvPr id="1028" name="Picture 4" descr="http://users.skynet.be/tremelo-ninde/darco/afbeeldingen/goedhooi.jpg">
            <a:hlinkClick r:id="" action="ppaction://noaction">
              <a:snd r:embed="rId3" name="drumroll.wav"/>
            </a:hlinkClick>
          </p:cNvPr>
          <p:cNvPicPr>
            <a:picLocks noChangeAspect="1" noChangeArrowheads="1"/>
          </p:cNvPicPr>
          <p:nvPr/>
        </p:nvPicPr>
        <p:blipFill>
          <a:blip r:embed="rId8" cstate="email">
            <a:extLst>
              <a:ext uri="{28A0092B-C50C-407E-A947-70E740481C1C}">
                <a14:useLocalDpi xmlns:a14="http://schemas.microsoft.com/office/drawing/2010/main"/>
              </a:ext>
            </a:extLst>
          </a:blip>
          <a:srcRect t="7732"/>
          <a:stretch>
            <a:fillRect/>
          </a:stretch>
        </p:blipFill>
        <p:spPr bwMode="auto">
          <a:xfrm>
            <a:off x="2033216" y="4797152"/>
            <a:ext cx="2805898" cy="2232248"/>
          </a:xfrm>
          <a:prstGeom prst="ellipse">
            <a:avLst/>
          </a:prstGeom>
          <a:ln>
            <a:noFill/>
          </a:ln>
          <a:effectLst>
            <a:softEdge rad="112500"/>
          </a:effectLst>
        </p:spPr>
      </p:pic>
      <p:pic>
        <p:nvPicPr>
          <p:cNvPr id="23" name="Picture 11" descr="C:\Users\Jeffrey\Desktop\Presentatie Dassenwerk\afbeeldingen\Egel.jpg">
            <a:hlinkClick r:id="" action="ppaction://noaction">
              <a:snd r:embed="rId3" name="drumroll.wav"/>
            </a:hlinkClick>
          </p:cNvPr>
          <p:cNvPicPr>
            <a:picLocks noChangeAspect="1" noChangeArrowheads="1"/>
          </p:cNvPicPr>
          <p:nvPr/>
        </p:nvPicPr>
        <p:blipFill>
          <a:blip r:embed="rId9" cstate="email">
            <a:extLst>
              <a:ext uri="{28A0092B-C50C-407E-A947-70E740481C1C}">
                <a14:useLocalDpi xmlns:a14="http://schemas.microsoft.com/office/drawing/2010/main"/>
              </a:ext>
            </a:extLst>
          </a:blip>
          <a:srcRect/>
          <a:stretch>
            <a:fillRect/>
          </a:stretch>
        </p:blipFill>
        <p:spPr bwMode="auto">
          <a:xfrm>
            <a:off x="6444208" y="3214034"/>
            <a:ext cx="2699792" cy="2159386"/>
          </a:xfrm>
          <a:prstGeom prst="ellipse">
            <a:avLst/>
          </a:prstGeom>
          <a:ln>
            <a:noFill/>
          </a:ln>
          <a:effectLst>
            <a:softEdge rad="112500"/>
          </a:effectLst>
        </p:spPr>
      </p:pic>
      <p:pic>
        <p:nvPicPr>
          <p:cNvPr id="25" name="Picture 8" descr="NP_LoonseDrunenseDuinen_A"/>
          <p:cNvPicPr>
            <a:picLocks noChangeAspect="1" noChangeArrowheads="1"/>
          </p:cNvPicPr>
          <p:nvPr/>
        </p:nvPicPr>
        <p:blipFill>
          <a:blip r:embed="rId10" cstate="print"/>
          <a:srcRect b="18545"/>
          <a:stretch>
            <a:fillRect/>
          </a:stretch>
        </p:blipFill>
        <p:spPr bwMode="auto">
          <a:xfrm>
            <a:off x="6496050" y="6237312"/>
            <a:ext cx="2647950" cy="620688"/>
          </a:xfrm>
          <a:prstGeom prst="rect">
            <a:avLst/>
          </a:prstGeom>
          <a:noFill/>
          <a:ln w="9525">
            <a:noFill/>
            <a:miter lim="800000"/>
            <a:headEnd/>
            <a:tailEnd/>
          </a:ln>
        </p:spPr>
      </p:pic>
      <p:grpSp>
        <p:nvGrpSpPr>
          <p:cNvPr id="26" name="Groep 10"/>
          <p:cNvGrpSpPr>
            <a:grpSpLocks/>
          </p:cNvGrpSpPr>
          <p:nvPr/>
        </p:nvGrpSpPr>
        <p:grpSpPr bwMode="auto">
          <a:xfrm>
            <a:off x="0" y="0"/>
            <a:ext cx="9144000" cy="864096"/>
            <a:chOff x="-508" y="4293096"/>
            <a:chExt cx="9144000" cy="864096"/>
          </a:xfrm>
        </p:grpSpPr>
        <p:pic>
          <p:nvPicPr>
            <p:cNvPr id="27" name="Picture 2" descr="nicole p_0"/>
            <p:cNvPicPr>
              <a:picLocks noChangeAspect="1" noChangeArrowheads="1"/>
            </p:cNvPicPr>
            <p:nvPr/>
          </p:nvPicPr>
          <p:blipFill>
            <a:blip r:embed="rId11"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28" name="Picture 3"/>
            <p:cNvPicPr>
              <a:picLocks noChangeAspect="1" noChangeArrowheads="1"/>
            </p:cNvPicPr>
            <p:nvPr/>
          </p:nvPicPr>
          <p:blipFill>
            <a:blip r:embed="rId12"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29" name="Picture 8"/>
            <p:cNvPicPr>
              <a:picLocks noChangeAspect="1" noChangeArrowheads="1"/>
            </p:cNvPicPr>
            <p:nvPr/>
          </p:nvPicPr>
          <p:blipFill>
            <a:blip r:embed="rId13"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30" name="Picture 9"/>
            <p:cNvPicPr>
              <a:picLocks noChangeAspect="1" noChangeArrowheads="1"/>
            </p:cNvPicPr>
            <p:nvPr/>
          </p:nvPicPr>
          <p:blipFill>
            <a:blip r:embed="rId14" cstate="print"/>
            <a:srcRect t="30040" b="18423"/>
            <a:stretch>
              <a:fillRect/>
            </a:stretch>
          </p:blipFill>
          <p:spPr bwMode="auto">
            <a:xfrm>
              <a:off x="4355592" y="4293096"/>
              <a:ext cx="762000" cy="864096"/>
            </a:xfrm>
            <a:prstGeom prst="rect">
              <a:avLst/>
            </a:prstGeom>
            <a:noFill/>
            <a:ln w="9525">
              <a:noFill/>
              <a:miter lim="800000"/>
              <a:headEnd/>
              <a:tailEnd/>
            </a:ln>
          </p:spPr>
        </p:pic>
      </p:grpSp>
      <p:sp>
        <p:nvSpPr>
          <p:cNvPr id="31" name="Tekstvak 30"/>
          <p:cNvSpPr txBox="1"/>
          <p:nvPr/>
        </p:nvSpPr>
        <p:spPr>
          <a:xfrm>
            <a:off x="179512" y="5589240"/>
            <a:ext cx="2520280" cy="307777"/>
          </a:xfrm>
          <a:prstGeom prst="rect">
            <a:avLst/>
          </a:prstGeom>
          <a:noFill/>
        </p:spPr>
        <p:txBody>
          <a:bodyPr wrap="square" rtlCol="0">
            <a:spAutoFit/>
          </a:bodyPr>
          <a:lstStyle/>
          <a:p>
            <a:r>
              <a:rPr lang="nl-NL" sz="1400" i="1" dirty="0" smtClean="0"/>
              <a:t>Regenwormen</a:t>
            </a:r>
            <a:endParaRPr lang="nl-NL" sz="1400" i="1" dirty="0"/>
          </a:p>
        </p:txBody>
      </p:sp>
      <p:sp>
        <p:nvSpPr>
          <p:cNvPr id="32" name="Tekstvak 31"/>
          <p:cNvSpPr txBox="1"/>
          <p:nvPr/>
        </p:nvSpPr>
        <p:spPr>
          <a:xfrm>
            <a:off x="179512" y="1340768"/>
            <a:ext cx="2304256" cy="307777"/>
          </a:xfrm>
          <a:prstGeom prst="rect">
            <a:avLst/>
          </a:prstGeom>
          <a:noFill/>
        </p:spPr>
        <p:txBody>
          <a:bodyPr wrap="square" rtlCol="0">
            <a:spAutoFit/>
          </a:bodyPr>
          <a:lstStyle/>
          <a:p>
            <a:r>
              <a:rPr lang="nl-NL" sz="1400" i="1" dirty="0" smtClean="0"/>
              <a:t>Vruchten</a:t>
            </a:r>
            <a:endParaRPr lang="nl-NL" sz="1400" i="1" dirty="0"/>
          </a:p>
        </p:txBody>
      </p:sp>
      <p:sp>
        <p:nvSpPr>
          <p:cNvPr id="33" name="Tekstvak 32"/>
          <p:cNvSpPr txBox="1"/>
          <p:nvPr/>
        </p:nvSpPr>
        <p:spPr>
          <a:xfrm>
            <a:off x="3275856" y="2708920"/>
            <a:ext cx="2376264" cy="307777"/>
          </a:xfrm>
          <a:prstGeom prst="rect">
            <a:avLst/>
          </a:prstGeom>
          <a:noFill/>
        </p:spPr>
        <p:txBody>
          <a:bodyPr wrap="square" rtlCol="0">
            <a:spAutoFit/>
          </a:bodyPr>
          <a:lstStyle/>
          <a:p>
            <a:r>
              <a:rPr lang="nl-NL" sz="1400" i="1" dirty="0" smtClean="0"/>
              <a:t>Eieren</a:t>
            </a:r>
            <a:endParaRPr lang="nl-NL" sz="1400" i="1" dirty="0"/>
          </a:p>
        </p:txBody>
      </p:sp>
      <p:sp>
        <p:nvSpPr>
          <p:cNvPr id="34" name="Tekstvak 33"/>
          <p:cNvSpPr txBox="1"/>
          <p:nvPr/>
        </p:nvSpPr>
        <p:spPr>
          <a:xfrm>
            <a:off x="7812360" y="2924944"/>
            <a:ext cx="2051720" cy="307777"/>
          </a:xfrm>
          <a:prstGeom prst="rect">
            <a:avLst/>
          </a:prstGeom>
          <a:noFill/>
        </p:spPr>
        <p:txBody>
          <a:bodyPr wrap="square" rtlCol="0">
            <a:spAutoFit/>
          </a:bodyPr>
          <a:lstStyle/>
          <a:p>
            <a:r>
              <a:rPr lang="nl-NL" sz="1400" i="1" dirty="0" smtClean="0"/>
              <a:t>Insecten</a:t>
            </a:r>
            <a:endParaRPr lang="nl-NL" sz="1400" i="1" dirty="0"/>
          </a:p>
        </p:txBody>
      </p:sp>
      <p:sp>
        <p:nvSpPr>
          <p:cNvPr id="35" name="Tekstvak 34"/>
          <p:cNvSpPr txBox="1"/>
          <p:nvPr/>
        </p:nvSpPr>
        <p:spPr>
          <a:xfrm>
            <a:off x="7236296" y="5301208"/>
            <a:ext cx="2160240" cy="307777"/>
          </a:xfrm>
          <a:prstGeom prst="rect">
            <a:avLst/>
          </a:prstGeom>
          <a:noFill/>
        </p:spPr>
        <p:txBody>
          <a:bodyPr wrap="square" rtlCol="0">
            <a:spAutoFit/>
          </a:bodyPr>
          <a:lstStyle/>
          <a:p>
            <a:r>
              <a:rPr lang="nl-NL" sz="1400" i="1" dirty="0" smtClean="0"/>
              <a:t>Kleine dieren</a:t>
            </a:r>
            <a:endParaRPr lang="nl-NL" sz="1400" i="1" dirty="0"/>
          </a:p>
        </p:txBody>
      </p:sp>
      <p:sp>
        <p:nvSpPr>
          <p:cNvPr id="36" name="Tekstvak 35"/>
          <p:cNvSpPr txBox="1"/>
          <p:nvPr/>
        </p:nvSpPr>
        <p:spPr>
          <a:xfrm>
            <a:off x="1979712" y="6309320"/>
            <a:ext cx="2304256" cy="307777"/>
          </a:xfrm>
          <a:prstGeom prst="rect">
            <a:avLst/>
          </a:prstGeom>
          <a:noFill/>
        </p:spPr>
        <p:txBody>
          <a:bodyPr wrap="square" rtlCol="0">
            <a:spAutoFit/>
          </a:bodyPr>
          <a:lstStyle/>
          <a:p>
            <a:r>
              <a:rPr lang="nl-NL" sz="1400" i="1" dirty="0" smtClean="0"/>
              <a:t>Hooi</a:t>
            </a:r>
            <a:endParaRPr lang="nl-NL" sz="1400" i="1" dirty="0"/>
          </a:p>
        </p:txBody>
      </p:sp>
      <p:pic>
        <p:nvPicPr>
          <p:cNvPr id="38" name="Picture 14" descr="C:\Users\Jeffrey\Desktop\Presentatie Dassenwerk\afbeeldingen\kikker.jpg">
            <a:hlinkClick r:id="" action="ppaction://noaction">
              <a:snd r:embed="rId3" name="drumroll.wav"/>
            </a:hlinkClick>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4644008" y="4606010"/>
            <a:ext cx="2592634" cy="2058126"/>
          </a:xfrm>
          <a:prstGeom prst="ellipse">
            <a:avLst/>
          </a:prstGeom>
          <a:ln>
            <a:noFill/>
          </a:ln>
          <a:effectLst>
            <a:softEdge rad="112500"/>
          </a:effectLst>
        </p:spPr>
      </p:pic>
      <p:pic>
        <p:nvPicPr>
          <p:cNvPr id="24" name="Picture 8"/>
          <p:cNvPicPr>
            <a:picLocks noChangeAspect="1" noChangeArrowheads="1"/>
          </p:cNvPicPr>
          <p:nvPr/>
        </p:nvPicPr>
        <p:blipFill>
          <a:blip r:embed="rId16"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
        <p:nvSpPr>
          <p:cNvPr id="43" name="Tekstvak 42"/>
          <p:cNvSpPr txBox="1"/>
          <p:nvPr/>
        </p:nvSpPr>
        <p:spPr>
          <a:xfrm>
            <a:off x="4572000" y="6381328"/>
            <a:ext cx="2520280" cy="307777"/>
          </a:xfrm>
          <a:prstGeom prst="rect">
            <a:avLst/>
          </a:prstGeom>
          <a:noFill/>
        </p:spPr>
        <p:txBody>
          <a:bodyPr wrap="square" rtlCol="0">
            <a:spAutoFit/>
          </a:bodyPr>
          <a:lstStyle/>
          <a:p>
            <a:r>
              <a:rPr lang="nl-NL" sz="1400" i="1" dirty="0" smtClean="0"/>
              <a:t>Amfibieën </a:t>
            </a:r>
            <a:endParaRPr lang="nl-NL" sz="1400" i="1" dirty="0"/>
          </a:p>
        </p:txBody>
      </p:sp>
    </p:spTree>
  </p:cSld>
  <p:clrMapOvr>
    <a:masterClrMapping/>
  </p:clrMapOvr>
  <p:transition/>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8" presetClass="emph" presetSubtype="0" fill="hold" nodeType="clickEffect">
                                  <p:stCondLst>
                                    <p:cond delay="0"/>
                                  </p:stCondLst>
                                  <p:childTnLst>
                                    <p:animRot by="21600000">
                                      <p:cBhvr>
                                        <p:cTn id="6" dur="1000" fill="hold"/>
                                        <p:tgtEl>
                                          <p:spTgt spid="6"/>
                                        </p:tgtEl>
                                        <p:attrNameLst>
                                          <p:attrName>r</p:attrName>
                                        </p:attrNameLst>
                                      </p:cBhvr>
                                    </p:animRot>
                                  </p:childTnLst>
                                </p:cTn>
                              </p:par>
                            </p:childTnLst>
                          </p:cTn>
                        </p:par>
                        <p:par>
                          <p:cTn id="7" fill="hold">
                            <p:stCondLst>
                              <p:cond delay="1000"/>
                            </p:stCondLst>
                            <p:childTnLst>
                              <p:par>
                                <p:cTn id="8" presetID="2" presetClass="exit" presetSubtype="9" fill="hold" nodeType="afterEffect">
                                  <p:stCondLst>
                                    <p:cond delay="0"/>
                                  </p:stCondLst>
                                  <p:childTnLst>
                                    <p:anim calcmode="lin" valueType="num">
                                      <p:cBhvr additive="base">
                                        <p:cTn id="9" dur="500"/>
                                        <p:tgtEl>
                                          <p:spTgt spid="6"/>
                                        </p:tgtEl>
                                        <p:attrNameLst>
                                          <p:attrName>ppt_x</p:attrName>
                                        </p:attrNameLst>
                                      </p:cBhvr>
                                      <p:tavLst>
                                        <p:tav tm="0">
                                          <p:val>
                                            <p:strVal val="ppt_x"/>
                                          </p:val>
                                        </p:tav>
                                        <p:tav tm="100000">
                                          <p:val>
                                            <p:strVal val="0-ppt_w/2"/>
                                          </p:val>
                                        </p:tav>
                                      </p:tavLst>
                                    </p:anim>
                                    <p:anim calcmode="lin" valueType="num">
                                      <p:cBhvr additive="base">
                                        <p:cTn id="10" dur="500"/>
                                        <p:tgtEl>
                                          <p:spTgt spid="6"/>
                                        </p:tgtEl>
                                        <p:attrNameLst>
                                          <p:attrName>ppt_y</p:attrName>
                                        </p:attrNameLst>
                                      </p:cBhvr>
                                      <p:tavLst>
                                        <p:tav tm="0">
                                          <p:val>
                                            <p:strVal val="ppt_y"/>
                                          </p:val>
                                        </p:tav>
                                        <p:tav tm="100000">
                                          <p:val>
                                            <p:strVal val="0-ppt_h/2"/>
                                          </p:val>
                                        </p:tav>
                                      </p:tavLst>
                                    </p:anim>
                                    <p:set>
                                      <p:cBhvr>
                                        <p:cTn id="11" dur="1" fill="hold">
                                          <p:stCondLst>
                                            <p:cond delay="4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12" restart="whenNotActive" fill="hold" evtFilter="cancelBubble" nodeType="interactiveSeq">
                <p:stCondLst>
                  <p:cond evt="onClick" delay="0">
                    <p:tgtEl>
                      <p:spTgt spid="9"/>
                    </p:tgtEl>
                  </p:cond>
                </p:stCondLst>
                <p:endSync evt="end" delay="0">
                  <p:rtn val="all"/>
                </p:endSync>
                <p:childTnLst>
                  <p:par>
                    <p:cTn id="13" fill="hold">
                      <p:stCondLst>
                        <p:cond delay="0"/>
                      </p:stCondLst>
                      <p:childTnLst>
                        <p:par>
                          <p:cTn id="14" fill="hold">
                            <p:stCondLst>
                              <p:cond delay="0"/>
                            </p:stCondLst>
                            <p:childTnLst>
                              <p:par>
                                <p:cTn id="15" presetID="8" presetClass="emph" presetSubtype="0" fill="hold" nodeType="clickEffect">
                                  <p:stCondLst>
                                    <p:cond delay="0"/>
                                  </p:stCondLst>
                                  <p:childTnLst>
                                    <p:animRot by="21600000">
                                      <p:cBhvr>
                                        <p:cTn id="16" dur="1000" fill="hold"/>
                                        <p:tgtEl>
                                          <p:spTgt spid="9"/>
                                        </p:tgtEl>
                                        <p:attrNameLst>
                                          <p:attrName>r</p:attrName>
                                        </p:attrNameLst>
                                      </p:cBhvr>
                                    </p:animRot>
                                  </p:childTnLst>
                                </p:cTn>
                              </p:par>
                            </p:childTnLst>
                          </p:cTn>
                        </p:par>
                        <p:par>
                          <p:cTn id="17" fill="hold">
                            <p:stCondLst>
                              <p:cond delay="1000"/>
                            </p:stCondLst>
                            <p:childTnLst>
                              <p:par>
                                <p:cTn id="18" presetID="2" presetClass="exit" presetSubtype="1" fill="hold" nodeType="afterEffect">
                                  <p:stCondLst>
                                    <p:cond delay="0"/>
                                  </p:stCondLst>
                                  <p:childTnLst>
                                    <p:anim calcmode="lin" valueType="num">
                                      <p:cBhvr additive="base">
                                        <p:cTn id="19" dur="500"/>
                                        <p:tgtEl>
                                          <p:spTgt spid="9"/>
                                        </p:tgtEl>
                                        <p:attrNameLst>
                                          <p:attrName>ppt_x</p:attrName>
                                        </p:attrNameLst>
                                      </p:cBhvr>
                                      <p:tavLst>
                                        <p:tav tm="0">
                                          <p:val>
                                            <p:strVal val="ppt_x"/>
                                          </p:val>
                                        </p:tav>
                                        <p:tav tm="100000">
                                          <p:val>
                                            <p:strVal val="ppt_x"/>
                                          </p:val>
                                        </p:tav>
                                      </p:tavLst>
                                    </p:anim>
                                    <p:anim calcmode="lin" valueType="num">
                                      <p:cBhvr additive="base">
                                        <p:cTn id="20" dur="500"/>
                                        <p:tgtEl>
                                          <p:spTgt spid="9"/>
                                        </p:tgtEl>
                                        <p:attrNameLst>
                                          <p:attrName>ppt_y</p:attrName>
                                        </p:attrNameLst>
                                      </p:cBhvr>
                                      <p:tavLst>
                                        <p:tav tm="0">
                                          <p:val>
                                            <p:strVal val="ppt_y"/>
                                          </p:val>
                                        </p:tav>
                                        <p:tav tm="100000">
                                          <p:val>
                                            <p:strVal val="0-ppt_h/2"/>
                                          </p:val>
                                        </p:tav>
                                      </p:tavLst>
                                    </p:anim>
                                    <p:set>
                                      <p:cBhvr>
                                        <p:cTn id="21" dur="1" fill="hold">
                                          <p:stCondLst>
                                            <p:cond delay="4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22" restart="whenNotActive" fill="hold" evtFilter="cancelBubble" nodeType="interactiveSeq">
                <p:stCondLst>
                  <p:cond evt="onClick" delay="0">
                    <p:tgtEl>
                      <p:spTgt spid="12"/>
                    </p:tgtEl>
                  </p:cond>
                </p:stCondLst>
                <p:endSync evt="end" delay="0">
                  <p:rtn val="all"/>
                </p:endSync>
                <p:childTnLst>
                  <p:par>
                    <p:cTn id="23" fill="hold">
                      <p:stCondLst>
                        <p:cond delay="0"/>
                      </p:stCondLst>
                      <p:childTnLst>
                        <p:par>
                          <p:cTn id="24" fill="hold">
                            <p:stCondLst>
                              <p:cond delay="0"/>
                            </p:stCondLst>
                            <p:childTnLst>
                              <p:par>
                                <p:cTn id="25" presetID="8" presetClass="emph" presetSubtype="0" fill="hold" nodeType="clickEffect">
                                  <p:stCondLst>
                                    <p:cond delay="0"/>
                                  </p:stCondLst>
                                  <p:childTnLst>
                                    <p:animRot by="21600000">
                                      <p:cBhvr>
                                        <p:cTn id="26" dur="1000" fill="hold"/>
                                        <p:tgtEl>
                                          <p:spTgt spid="12"/>
                                        </p:tgtEl>
                                        <p:attrNameLst>
                                          <p:attrName>r</p:attrName>
                                        </p:attrNameLst>
                                      </p:cBhvr>
                                    </p:animRot>
                                  </p:childTnLst>
                                </p:cTn>
                              </p:par>
                            </p:childTnLst>
                          </p:cTn>
                        </p:par>
                        <p:par>
                          <p:cTn id="27" fill="hold">
                            <p:stCondLst>
                              <p:cond delay="1000"/>
                            </p:stCondLst>
                            <p:childTnLst>
                              <p:par>
                                <p:cTn id="28" presetID="2" presetClass="exit" presetSubtype="3" fill="hold" nodeType="afterEffect">
                                  <p:stCondLst>
                                    <p:cond delay="0"/>
                                  </p:stCondLst>
                                  <p:childTnLst>
                                    <p:anim calcmode="lin" valueType="num">
                                      <p:cBhvr additive="base">
                                        <p:cTn id="29" dur="500"/>
                                        <p:tgtEl>
                                          <p:spTgt spid="12"/>
                                        </p:tgtEl>
                                        <p:attrNameLst>
                                          <p:attrName>ppt_x</p:attrName>
                                        </p:attrNameLst>
                                      </p:cBhvr>
                                      <p:tavLst>
                                        <p:tav tm="0">
                                          <p:val>
                                            <p:strVal val="ppt_x"/>
                                          </p:val>
                                        </p:tav>
                                        <p:tav tm="100000">
                                          <p:val>
                                            <p:strVal val="1+ppt_w/2"/>
                                          </p:val>
                                        </p:tav>
                                      </p:tavLst>
                                    </p:anim>
                                    <p:anim calcmode="lin" valueType="num">
                                      <p:cBhvr additive="base">
                                        <p:cTn id="30" dur="500"/>
                                        <p:tgtEl>
                                          <p:spTgt spid="12"/>
                                        </p:tgtEl>
                                        <p:attrNameLst>
                                          <p:attrName>ppt_y</p:attrName>
                                        </p:attrNameLst>
                                      </p:cBhvr>
                                      <p:tavLst>
                                        <p:tav tm="0">
                                          <p:val>
                                            <p:strVal val="ppt_y"/>
                                          </p:val>
                                        </p:tav>
                                        <p:tav tm="100000">
                                          <p:val>
                                            <p:strVal val="0-ppt_h/2"/>
                                          </p:val>
                                        </p:tav>
                                      </p:tavLst>
                                    </p:anim>
                                    <p:set>
                                      <p:cBhvr>
                                        <p:cTn id="31" dur="1" fill="hold">
                                          <p:stCondLst>
                                            <p:cond delay="4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 restart="whenNotActive" fill="hold" evtFilter="cancelBubble" nodeType="interactiveSeq">
                <p:stCondLst>
                  <p:cond evt="onClick" delay="0">
                    <p:tgtEl>
                      <p:spTgt spid="23"/>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1000" fill="hold"/>
                                        <p:tgtEl>
                                          <p:spTgt spid="23"/>
                                        </p:tgtEl>
                                        <p:attrNameLst>
                                          <p:attrName>r</p:attrName>
                                        </p:attrNameLst>
                                      </p:cBhvr>
                                    </p:animRot>
                                  </p:childTnLst>
                                </p:cTn>
                              </p:par>
                            </p:childTnLst>
                          </p:cTn>
                        </p:par>
                        <p:par>
                          <p:cTn id="37" fill="hold">
                            <p:stCondLst>
                              <p:cond delay="1000"/>
                            </p:stCondLst>
                            <p:childTnLst>
                              <p:par>
                                <p:cTn id="38" presetID="2" presetClass="exit" presetSubtype="6" fill="hold" nodeType="afterEffect">
                                  <p:stCondLst>
                                    <p:cond delay="0"/>
                                  </p:stCondLst>
                                  <p:childTnLst>
                                    <p:anim calcmode="lin" valueType="num">
                                      <p:cBhvr additive="base">
                                        <p:cTn id="39" dur="500"/>
                                        <p:tgtEl>
                                          <p:spTgt spid="23"/>
                                        </p:tgtEl>
                                        <p:attrNameLst>
                                          <p:attrName>ppt_x</p:attrName>
                                        </p:attrNameLst>
                                      </p:cBhvr>
                                      <p:tavLst>
                                        <p:tav tm="0">
                                          <p:val>
                                            <p:strVal val="ppt_x"/>
                                          </p:val>
                                        </p:tav>
                                        <p:tav tm="100000">
                                          <p:val>
                                            <p:strVal val="1+ppt_w/2"/>
                                          </p:val>
                                        </p:tav>
                                      </p:tavLst>
                                    </p:anim>
                                    <p:anim calcmode="lin" valueType="num">
                                      <p:cBhvr additive="base">
                                        <p:cTn id="40" dur="500"/>
                                        <p:tgtEl>
                                          <p:spTgt spid="23"/>
                                        </p:tgtEl>
                                        <p:attrNameLst>
                                          <p:attrName>ppt_y</p:attrName>
                                        </p:attrNameLst>
                                      </p:cBhvr>
                                      <p:tavLst>
                                        <p:tav tm="0">
                                          <p:val>
                                            <p:strVal val="ppt_y"/>
                                          </p:val>
                                        </p:tav>
                                        <p:tav tm="100000">
                                          <p:val>
                                            <p:strVal val="1+ppt_h/2"/>
                                          </p:val>
                                        </p:tav>
                                      </p:tavLst>
                                    </p:anim>
                                    <p:set>
                                      <p:cBhvr>
                                        <p:cTn id="41" dur="1" fill="hold">
                                          <p:stCondLst>
                                            <p:cond delay="4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42" restart="whenNotActive" fill="hold" evtFilter="cancelBubble" nodeType="interactiveSeq">
                <p:stCondLst>
                  <p:cond evt="onClick" delay="0">
                    <p:tgtEl>
                      <p:spTgt spid="38"/>
                    </p:tgtEl>
                  </p:cond>
                </p:stCondLst>
                <p:endSync evt="end" delay="0">
                  <p:rtn val="all"/>
                </p:endSync>
                <p:childTnLst>
                  <p:par>
                    <p:cTn id="43" fill="hold">
                      <p:stCondLst>
                        <p:cond delay="0"/>
                      </p:stCondLst>
                      <p:childTnLst>
                        <p:par>
                          <p:cTn id="44" fill="hold">
                            <p:stCondLst>
                              <p:cond delay="0"/>
                            </p:stCondLst>
                            <p:childTnLst>
                              <p:par>
                                <p:cTn id="45" presetID="8" presetClass="emph" presetSubtype="0" fill="hold" nodeType="clickEffect">
                                  <p:stCondLst>
                                    <p:cond delay="0"/>
                                  </p:stCondLst>
                                  <p:childTnLst>
                                    <p:animRot by="21600000">
                                      <p:cBhvr>
                                        <p:cTn id="46" dur="1000" fill="hold"/>
                                        <p:tgtEl>
                                          <p:spTgt spid="38"/>
                                        </p:tgtEl>
                                        <p:attrNameLst>
                                          <p:attrName>r</p:attrName>
                                        </p:attrNameLst>
                                      </p:cBhvr>
                                    </p:animRot>
                                  </p:childTnLst>
                                </p:cTn>
                              </p:par>
                            </p:childTnLst>
                          </p:cTn>
                        </p:par>
                        <p:par>
                          <p:cTn id="47" fill="hold">
                            <p:stCondLst>
                              <p:cond delay="1000"/>
                            </p:stCondLst>
                            <p:childTnLst>
                              <p:par>
                                <p:cTn id="48" presetID="2" presetClass="exit" presetSubtype="6" fill="hold" nodeType="afterEffect">
                                  <p:stCondLst>
                                    <p:cond delay="0"/>
                                  </p:stCondLst>
                                  <p:childTnLst>
                                    <p:anim calcmode="lin" valueType="num">
                                      <p:cBhvr additive="base">
                                        <p:cTn id="49" dur="500"/>
                                        <p:tgtEl>
                                          <p:spTgt spid="38"/>
                                        </p:tgtEl>
                                        <p:attrNameLst>
                                          <p:attrName>ppt_x</p:attrName>
                                        </p:attrNameLst>
                                      </p:cBhvr>
                                      <p:tavLst>
                                        <p:tav tm="0">
                                          <p:val>
                                            <p:strVal val="ppt_x"/>
                                          </p:val>
                                        </p:tav>
                                        <p:tav tm="100000">
                                          <p:val>
                                            <p:strVal val="1+ppt_w/2"/>
                                          </p:val>
                                        </p:tav>
                                      </p:tavLst>
                                    </p:anim>
                                    <p:anim calcmode="lin" valueType="num">
                                      <p:cBhvr additive="base">
                                        <p:cTn id="50" dur="500"/>
                                        <p:tgtEl>
                                          <p:spTgt spid="38"/>
                                        </p:tgtEl>
                                        <p:attrNameLst>
                                          <p:attrName>ppt_y</p:attrName>
                                        </p:attrNameLst>
                                      </p:cBhvr>
                                      <p:tavLst>
                                        <p:tav tm="0">
                                          <p:val>
                                            <p:strVal val="ppt_y"/>
                                          </p:val>
                                        </p:tav>
                                        <p:tav tm="100000">
                                          <p:val>
                                            <p:strVal val="1+ppt_h/2"/>
                                          </p:val>
                                        </p:tav>
                                      </p:tavLst>
                                    </p:anim>
                                    <p:set>
                                      <p:cBhvr>
                                        <p:cTn id="51" dur="1" fill="hold">
                                          <p:stCondLst>
                                            <p:cond delay="4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52" restart="whenNotActive" fill="hold" evtFilter="cancelBubble" nodeType="interactiveSeq">
                <p:stCondLst>
                  <p:cond evt="onClick" delay="0">
                    <p:tgtEl>
                      <p:spTgt spid="1028"/>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1000" fill="hold"/>
                                        <p:tgtEl>
                                          <p:spTgt spid="1028"/>
                                        </p:tgtEl>
                                        <p:attrNameLst>
                                          <p:attrName>r</p:attrName>
                                        </p:attrNameLst>
                                      </p:cBhvr>
                                    </p:animRot>
                                  </p:childTnLst>
                                </p:cTn>
                              </p:par>
                            </p:childTnLst>
                          </p:cTn>
                        </p:par>
                        <p:par>
                          <p:cTn id="57" fill="hold">
                            <p:stCondLst>
                              <p:cond delay="1000"/>
                            </p:stCondLst>
                            <p:childTnLst>
                              <p:par>
                                <p:cTn id="58" presetID="2" presetClass="exit" presetSubtype="12" fill="hold" nodeType="afterEffect">
                                  <p:stCondLst>
                                    <p:cond delay="0"/>
                                  </p:stCondLst>
                                  <p:childTnLst>
                                    <p:anim calcmode="lin" valueType="num">
                                      <p:cBhvr additive="base">
                                        <p:cTn id="59" dur="500"/>
                                        <p:tgtEl>
                                          <p:spTgt spid="1028"/>
                                        </p:tgtEl>
                                        <p:attrNameLst>
                                          <p:attrName>ppt_x</p:attrName>
                                        </p:attrNameLst>
                                      </p:cBhvr>
                                      <p:tavLst>
                                        <p:tav tm="0">
                                          <p:val>
                                            <p:strVal val="ppt_x"/>
                                          </p:val>
                                        </p:tav>
                                        <p:tav tm="100000">
                                          <p:val>
                                            <p:strVal val="0-ppt_w/2"/>
                                          </p:val>
                                        </p:tav>
                                      </p:tavLst>
                                    </p:anim>
                                    <p:anim calcmode="lin" valueType="num">
                                      <p:cBhvr additive="base">
                                        <p:cTn id="60" dur="500"/>
                                        <p:tgtEl>
                                          <p:spTgt spid="1028"/>
                                        </p:tgtEl>
                                        <p:attrNameLst>
                                          <p:attrName>ppt_y</p:attrName>
                                        </p:attrNameLst>
                                      </p:cBhvr>
                                      <p:tavLst>
                                        <p:tav tm="0">
                                          <p:val>
                                            <p:strVal val="ppt_y"/>
                                          </p:val>
                                        </p:tav>
                                        <p:tav tm="100000">
                                          <p:val>
                                            <p:strVal val="1+ppt_h/2"/>
                                          </p:val>
                                        </p:tav>
                                      </p:tavLst>
                                    </p:anim>
                                    <p:set>
                                      <p:cBhvr>
                                        <p:cTn id="61" dur="1" fill="hold">
                                          <p:stCondLst>
                                            <p:cond delay="499"/>
                                          </p:stCondLst>
                                        </p:cTn>
                                        <p:tgtEl>
                                          <p:spTgt spid="1028"/>
                                        </p:tgtEl>
                                        <p:attrNameLst>
                                          <p:attrName>style.visibility</p:attrName>
                                        </p:attrNameLst>
                                      </p:cBhvr>
                                      <p:to>
                                        <p:strVal val="hidden"/>
                                      </p:to>
                                    </p:set>
                                  </p:childTnLst>
                                </p:cTn>
                              </p:par>
                            </p:childTnLst>
                          </p:cTn>
                        </p:par>
                      </p:childTnLst>
                    </p:cTn>
                  </p:par>
                </p:childTnLst>
              </p:cTn>
              <p:nextCondLst>
                <p:cond evt="onClick" delay="0">
                  <p:tgtEl>
                    <p:spTgt spid="1028"/>
                  </p:tgtEl>
                </p:cond>
              </p:nextCondLst>
            </p:seq>
            <p:seq concurrent="1" nextAc="seek">
              <p:cTn id="62" restart="whenNotActive" fill="hold" evtFilter="cancelBubble" nodeType="interactiveSeq">
                <p:stCondLst>
                  <p:cond evt="onClick" delay="0">
                    <p:tgtEl>
                      <p:spTgt spid="16"/>
                    </p:tgtEl>
                  </p:cond>
                </p:stCondLst>
                <p:endSync evt="end" delay="0">
                  <p:rtn val="all"/>
                </p:endSync>
                <p:childTnLst>
                  <p:par>
                    <p:cTn id="63" fill="hold">
                      <p:stCondLst>
                        <p:cond delay="0"/>
                      </p:stCondLst>
                      <p:childTnLst>
                        <p:par>
                          <p:cTn id="64" fill="hold">
                            <p:stCondLst>
                              <p:cond delay="0"/>
                            </p:stCondLst>
                            <p:childTnLst>
                              <p:par>
                                <p:cTn id="65" presetID="8" presetClass="emph" presetSubtype="0" fill="hold" nodeType="clickEffect">
                                  <p:stCondLst>
                                    <p:cond delay="0"/>
                                  </p:stCondLst>
                                  <p:childTnLst>
                                    <p:animRot by="21600000">
                                      <p:cBhvr>
                                        <p:cTn id="66" dur="1000" fill="hold"/>
                                        <p:tgtEl>
                                          <p:spTgt spid="16"/>
                                        </p:tgtEl>
                                        <p:attrNameLst>
                                          <p:attrName>r</p:attrName>
                                        </p:attrNameLst>
                                      </p:cBhvr>
                                    </p:animRot>
                                  </p:childTnLst>
                                </p:cTn>
                              </p:par>
                            </p:childTnLst>
                          </p:cTn>
                        </p:par>
                        <p:par>
                          <p:cTn id="67" fill="hold">
                            <p:stCondLst>
                              <p:cond delay="1000"/>
                            </p:stCondLst>
                            <p:childTnLst>
                              <p:par>
                                <p:cTn id="68" presetID="2" presetClass="exit" presetSubtype="8" fill="hold" nodeType="afterEffect">
                                  <p:stCondLst>
                                    <p:cond delay="0"/>
                                  </p:stCondLst>
                                  <p:childTnLst>
                                    <p:anim calcmode="lin" valueType="num">
                                      <p:cBhvr additive="base">
                                        <p:cTn id="69" dur="500"/>
                                        <p:tgtEl>
                                          <p:spTgt spid="16"/>
                                        </p:tgtEl>
                                        <p:attrNameLst>
                                          <p:attrName>ppt_x</p:attrName>
                                        </p:attrNameLst>
                                      </p:cBhvr>
                                      <p:tavLst>
                                        <p:tav tm="0">
                                          <p:val>
                                            <p:strVal val="ppt_x"/>
                                          </p:val>
                                        </p:tav>
                                        <p:tav tm="100000">
                                          <p:val>
                                            <p:strVal val="0-ppt_w/2"/>
                                          </p:val>
                                        </p:tav>
                                      </p:tavLst>
                                    </p:anim>
                                    <p:anim calcmode="lin" valueType="num">
                                      <p:cBhvr additive="base">
                                        <p:cTn id="70" dur="500"/>
                                        <p:tgtEl>
                                          <p:spTgt spid="16"/>
                                        </p:tgtEl>
                                        <p:attrNameLst>
                                          <p:attrName>ppt_y</p:attrName>
                                        </p:attrNameLst>
                                      </p:cBhvr>
                                      <p:tavLst>
                                        <p:tav tm="0">
                                          <p:val>
                                            <p:strVal val="ppt_y"/>
                                          </p:val>
                                        </p:tav>
                                        <p:tav tm="100000">
                                          <p:val>
                                            <p:strVal val="ppt_y"/>
                                          </p:val>
                                        </p:tav>
                                      </p:tavLst>
                                    </p:anim>
                                    <p:set>
                                      <p:cBhvr>
                                        <p:cTn id="71" dur="1" fill="hold">
                                          <p:stCondLst>
                                            <p:cond delay="4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kstvak 4"/>
          <p:cNvSpPr txBox="1"/>
          <p:nvPr/>
        </p:nvSpPr>
        <p:spPr>
          <a:xfrm>
            <a:off x="179512" y="6309320"/>
            <a:ext cx="4752528" cy="400110"/>
          </a:xfrm>
          <a:prstGeom prst="rect">
            <a:avLst/>
          </a:prstGeom>
          <a:noFill/>
        </p:spPr>
        <p:txBody>
          <a:bodyPr wrap="square" rtlCol="0">
            <a:spAutoFit/>
          </a:bodyPr>
          <a:lstStyle/>
          <a:p>
            <a:r>
              <a:rPr lang="nl-NL" sz="2000" b="1" dirty="0" smtClean="0">
                <a:solidFill>
                  <a:srgbClr val="00494F"/>
                </a:solidFill>
              </a:rPr>
              <a:t>De woning: een dassenburcht</a:t>
            </a:r>
            <a:endParaRPr lang="nl-NL" sz="2000" b="1" dirty="0">
              <a:solidFill>
                <a:srgbClr val="00494F"/>
              </a:solidFill>
            </a:endParaRPr>
          </a:p>
        </p:txBody>
      </p:sp>
      <p:pic>
        <p:nvPicPr>
          <p:cNvPr id="6" name="Picture 9" descr="C:\Users\Jeffrey\Desktop\Presentatie Dassenwerk\afbeeldingen\Zoogdiervereniging\20070628_Dassenburcht_SilWestra.JPG"/>
          <p:cNvPicPr>
            <a:picLocks noChangeAspect="1" noChangeArrowheads="1"/>
          </p:cNvPicPr>
          <p:nvPr/>
        </p:nvPicPr>
        <p:blipFill>
          <a:blip r:embed="rId3" cstate="email">
            <a:extLst>
              <a:ext uri="{28A0092B-C50C-407E-A947-70E740481C1C}">
                <a14:useLocalDpi xmlns:a14="http://schemas.microsoft.com/office/drawing/2010/main"/>
              </a:ext>
            </a:extLst>
          </a:blip>
          <a:srcRect l="-6250" r="-4091"/>
          <a:stretch>
            <a:fillRect/>
          </a:stretch>
        </p:blipFill>
        <p:spPr bwMode="auto">
          <a:xfrm>
            <a:off x="-396553" y="980728"/>
            <a:ext cx="9744658" cy="5328592"/>
          </a:xfrm>
          <a:prstGeom prst="rect">
            <a:avLst/>
          </a:prstGeom>
          <a:ln>
            <a:noFill/>
          </a:ln>
          <a:effectLst>
            <a:softEdge rad="112500"/>
          </a:effectLst>
        </p:spPr>
      </p:pic>
      <p:pic>
        <p:nvPicPr>
          <p:cNvPr id="8" name="Picture 8" descr="NP_LoonseDrunenseDuinen_A"/>
          <p:cNvPicPr>
            <a:picLocks noChangeAspect="1" noChangeArrowheads="1"/>
          </p:cNvPicPr>
          <p:nvPr/>
        </p:nvPicPr>
        <p:blipFill>
          <a:blip r:embed="rId4" cstate="print"/>
          <a:srcRect/>
          <a:stretch>
            <a:fillRect/>
          </a:stretch>
        </p:blipFill>
        <p:spPr bwMode="auto">
          <a:xfrm>
            <a:off x="6496050" y="6237312"/>
            <a:ext cx="2647950" cy="762000"/>
          </a:xfrm>
          <a:prstGeom prst="rect">
            <a:avLst/>
          </a:prstGeom>
          <a:noFill/>
          <a:ln w="9525">
            <a:noFill/>
            <a:miter lim="800000"/>
            <a:headEnd/>
            <a:tailEnd/>
          </a:ln>
        </p:spPr>
      </p:pic>
      <p:grpSp>
        <p:nvGrpSpPr>
          <p:cNvPr id="9" name="Groep 10"/>
          <p:cNvGrpSpPr>
            <a:grpSpLocks/>
          </p:cNvGrpSpPr>
          <p:nvPr/>
        </p:nvGrpSpPr>
        <p:grpSpPr bwMode="auto">
          <a:xfrm>
            <a:off x="0" y="0"/>
            <a:ext cx="9144000" cy="864096"/>
            <a:chOff x="-508" y="4293096"/>
            <a:chExt cx="9144000" cy="864096"/>
          </a:xfrm>
        </p:grpSpPr>
        <p:pic>
          <p:nvPicPr>
            <p:cNvPr id="10" name="Picture 2" descr="nicole p_0"/>
            <p:cNvPicPr>
              <a:picLocks noChangeAspect="1" noChangeArrowheads="1"/>
            </p:cNvPicPr>
            <p:nvPr/>
          </p:nvPicPr>
          <p:blipFill>
            <a:blip r:embed="rId5"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11" name="Picture 3"/>
            <p:cNvPicPr>
              <a:picLocks noChangeAspect="1" noChangeArrowheads="1"/>
            </p:cNvPicPr>
            <p:nvPr/>
          </p:nvPicPr>
          <p:blipFill>
            <a:blip r:embed="rId6"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12" name="Picture 8"/>
            <p:cNvPicPr>
              <a:picLocks noChangeAspect="1" noChangeArrowheads="1"/>
            </p:cNvPicPr>
            <p:nvPr/>
          </p:nvPicPr>
          <p:blipFill>
            <a:blip r:embed="rId7"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13" name="Picture 9"/>
            <p:cNvPicPr>
              <a:picLocks noChangeAspect="1" noChangeArrowheads="1"/>
            </p:cNvPicPr>
            <p:nvPr/>
          </p:nvPicPr>
          <p:blipFill>
            <a:blip r:embed="rId8"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14" name="Picture 8"/>
          <p:cNvPicPr>
            <a:picLocks noChangeAspect="1" noChangeArrowheads="1"/>
          </p:cNvPicPr>
          <p:nvPr/>
        </p:nvPicPr>
        <p:blipFill>
          <a:blip r:embed="rId9"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dassenburcht-doorsnede.jpg"/>
          <p:cNvPicPr>
            <a:picLocks noChangeAspect="1"/>
          </p:cNvPicPr>
          <p:nvPr/>
        </p:nvPicPr>
        <p:blipFill>
          <a:blip r:embed="rId3" cstate="print"/>
          <a:srcRect l="1754" t="1583" r="1754" b="1854"/>
          <a:stretch>
            <a:fillRect/>
          </a:stretch>
        </p:blipFill>
        <p:spPr bwMode="auto">
          <a:xfrm>
            <a:off x="251520" y="1124744"/>
            <a:ext cx="3960440" cy="439248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grpSp>
        <p:nvGrpSpPr>
          <p:cNvPr id="3" name="Groep 10"/>
          <p:cNvGrpSpPr>
            <a:grpSpLocks/>
          </p:cNvGrpSpPr>
          <p:nvPr/>
        </p:nvGrpSpPr>
        <p:grpSpPr bwMode="auto">
          <a:xfrm>
            <a:off x="0" y="0"/>
            <a:ext cx="9144000" cy="864096"/>
            <a:chOff x="-508" y="4293096"/>
            <a:chExt cx="9144000" cy="864096"/>
          </a:xfrm>
        </p:grpSpPr>
        <p:pic>
          <p:nvPicPr>
            <p:cNvPr id="4" name="Picture 2" descr="nicole p_0"/>
            <p:cNvPicPr>
              <a:picLocks noChangeAspect="1" noChangeArrowheads="1"/>
            </p:cNvPicPr>
            <p:nvPr/>
          </p:nvPicPr>
          <p:blipFill>
            <a:blip r:embed="rId4" cstate="email">
              <a:extLst>
                <a:ext uri="{28A0092B-C50C-407E-A947-70E740481C1C}">
                  <a14:useLocalDpi xmlns:a14="http://schemas.microsoft.com/office/drawing/2010/main"/>
                </a:ext>
              </a:extLst>
            </a:blip>
            <a:srcRect t="39994" b="20013"/>
            <a:stretch>
              <a:fillRect/>
            </a:stretch>
          </p:blipFill>
          <p:spPr bwMode="auto">
            <a:xfrm>
              <a:off x="-508" y="4293096"/>
              <a:ext cx="9144000" cy="864096"/>
            </a:xfrm>
            <a:prstGeom prst="rect">
              <a:avLst/>
            </a:prstGeom>
            <a:noFill/>
            <a:ln w="9525">
              <a:noFill/>
              <a:miter lim="800000"/>
              <a:headEnd/>
              <a:tailEnd/>
            </a:ln>
          </p:spPr>
        </p:pic>
        <p:pic>
          <p:nvPicPr>
            <p:cNvPr id="5" name="Picture 3"/>
            <p:cNvPicPr>
              <a:picLocks noChangeAspect="1" noChangeArrowheads="1"/>
            </p:cNvPicPr>
            <p:nvPr/>
          </p:nvPicPr>
          <p:blipFill>
            <a:blip r:embed="rId5" cstate="email">
              <a:extLst>
                <a:ext uri="{28A0092B-C50C-407E-A947-70E740481C1C}">
                  <a14:useLocalDpi xmlns:a14="http://schemas.microsoft.com/office/drawing/2010/main"/>
                </a:ext>
              </a:extLst>
            </a:blip>
            <a:srcRect t="30435" b="17391"/>
            <a:stretch>
              <a:fillRect/>
            </a:stretch>
          </p:blipFill>
          <p:spPr bwMode="auto">
            <a:xfrm>
              <a:off x="1506489" y="4293096"/>
              <a:ext cx="2201415" cy="864096"/>
            </a:xfrm>
            <a:prstGeom prst="rect">
              <a:avLst/>
            </a:prstGeom>
            <a:noFill/>
            <a:ln w="9525">
              <a:noFill/>
              <a:miter lim="800000"/>
              <a:headEnd/>
              <a:tailEnd/>
            </a:ln>
          </p:spPr>
        </p:pic>
        <p:pic>
          <p:nvPicPr>
            <p:cNvPr id="6" name="Picture 8"/>
            <p:cNvPicPr>
              <a:picLocks noChangeAspect="1" noChangeArrowheads="1"/>
            </p:cNvPicPr>
            <p:nvPr/>
          </p:nvPicPr>
          <p:blipFill>
            <a:blip r:embed="rId6" cstate="print"/>
            <a:srcRect t="30040" b="18423"/>
            <a:stretch>
              <a:fillRect/>
            </a:stretch>
          </p:blipFill>
          <p:spPr bwMode="auto">
            <a:xfrm>
              <a:off x="3634867" y="4293096"/>
              <a:ext cx="762000" cy="864096"/>
            </a:xfrm>
            <a:prstGeom prst="rect">
              <a:avLst/>
            </a:prstGeom>
            <a:noFill/>
            <a:ln w="9525">
              <a:noFill/>
              <a:miter lim="800000"/>
              <a:headEnd/>
              <a:tailEnd/>
            </a:ln>
          </p:spPr>
        </p:pic>
        <p:pic>
          <p:nvPicPr>
            <p:cNvPr id="7" name="Picture 9"/>
            <p:cNvPicPr>
              <a:picLocks noChangeAspect="1" noChangeArrowheads="1"/>
            </p:cNvPicPr>
            <p:nvPr/>
          </p:nvPicPr>
          <p:blipFill>
            <a:blip r:embed="rId7" cstate="print"/>
            <a:srcRect t="30040" b="18423"/>
            <a:stretch>
              <a:fillRect/>
            </a:stretch>
          </p:blipFill>
          <p:spPr bwMode="auto">
            <a:xfrm>
              <a:off x="4355592" y="4293096"/>
              <a:ext cx="762000" cy="864096"/>
            </a:xfrm>
            <a:prstGeom prst="rect">
              <a:avLst/>
            </a:prstGeom>
            <a:noFill/>
            <a:ln w="9525">
              <a:noFill/>
              <a:miter lim="800000"/>
              <a:headEnd/>
              <a:tailEnd/>
            </a:ln>
          </p:spPr>
        </p:pic>
      </p:grpSp>
      <p:pic>
        <p:nvPicPr>
          <p:cNvPr id="8" name="Picture 8" descr="NP_LoonseDrunenseDuinen_A"/>
          <p:cNvPicPr>
            <a:picLocks noChangeAspect="1" noChangeArrowheads="1"/>
          </p:cNvPicPr>
          <p:nvPr/>
        </p:nvPicPr>
        <p:blipFill>
          <a:blip r:embed="rId8" cstate="print"/>
          <a:srcRect/>
          <a:stretch>
            <a:fillRect/>
          </a:stretch>
        </p:blipFill>
        <p:spPr bwMode="auto">
          <a:xfrm>
            <a:off x="6496050" y="6237312"/>
            <a:ext cx="2647950" cy="762000"/>
          </a:xfrm>
          <a:prstGeom prst="rect">
            <a:avLst/>
          </a:prstGeom>
          <a:noFill/>
          <a:ln w="9525">
            <a:noFill/>
            <a:miter lim="800000"/>
            <a:headEnd/>
            <a:tailEnd/>
          </a:ln>
        </p:spPr>
      </p:pic>
      <p:pic>
        <p:nvPicPr>
          <p:cNvPr id="9" name="Picture 5" descr="huis-doorsnede.jpg"/>
          <p:cNvPicPr>
            <a:picLocks noChangeAspect="1"/>
          </p:cNvPicPr>
          <p:nvPr/>
        </p:nvPicPr>
        <p:blipFill>
          <a:blip r:embed="rId9" cstate="print"/>
          <a:srcRect l="1705" t="1538" r="2826" b="3077"/>
          <a:stretch>
            <a:fillRect/>
          </a:stretch>
        </p:blipFill>
        <p:spPr bwMode="auto">
          <a:xfrm>
            <a:off x="4860032" y="1052736"/>
            <a:ext cx="4032448" cy="44644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Picture 8"/>
          <p:cNvPicPr>
            <a:picLocks noChangeAspect="1" noChangeArrowheads="1"/>
          </p:cNvPicPr>
          <p:nvPr/>
        </p:nvPicPr>
        <p:blipFill>
          <a:blip r:embed="rId10" cstate="email">
            <a:extLst>
              <a:ext uri="{28A0092B-C50C-407E-A947-70E740481C1C}">
                <a14:useLocalDpi xmlns:a14="http://schemas.microsoft.com/office/drawing/2010/main"/>
              </a:ext>
            </a:extLst>
          </a:blip>
          <a:srcRect l="104" t="29320" r="6123" b="22014"/>
          <a:stretch>
            <a:fillRect/>
          </a:stretch>
        </p:blipFill>
        <p:spPr bwMode="auto">
          <a:xfrm>
            <a:off x="5004048" y="0"/>
            <a:ext cx="2664296" cy="859954"/>
          </a:xfrm>
          <a:prstGeom prst="rect">
            <a:avLst/>
          </a:prstGeom>
          <a:ln>
            <a:noFill/>
          </a:ln>
          <a:effectLst/>
        </p:spPr>
      </p:pic>
      <p:sp>
        <p:nvSpPr>
          <p:cNvPr id="11" name="Tekstvak 10"/>
          <p:cNvSpPr txBox="1"/>
          <p:nvPr/>
        </p:nvSpPr>
        <p:spPr>
          <a:xfrm>
            <a:off x="179512" y="6309320"/>
            <a:ext cx="4752528" cy="400110"/>
          </a:xfrm>
          <a:prstGeom prst="rect">
            <a:avLst/>
          </a:prstGeom>
          <a:noFill/>
        </p:spPr>
        <p:txBody>
          <a:bodyPr wrap="square" rtlCol="0">
            <a:spAutoFit/>
          </a:bodyPr>
          <a:lstStyle/>
          <a:p>
            <a:r>
              <a:rPr lang="nl-NL" sz="2000" b="1" dirty="0" smtClean="0">
                <a:solidFill>
                  <a:srgbClr val="00494F"/>
                </a:solidFill>
              </a:rPr>
              <a:t>De woning: een dassenburcht</a:t>
            </a:r>
            <a:endParaRPr lang="nl-NL" sz="2000" b="1" dirty="0">
              <a:solidFill>
                <a:srgbClr val="00494F"/>
              </a:solidFill>
            </a:endParaRP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1623</TotalTime>
  <Words>2598</Words>
  <Application>Microsoft Office PowerPoint</Application>
  <PresentationFormat>Diavoorstelling (4:3)</PresentationFormat>
  <Paragraphs>272</Paragraphs>
  <Slides>30</Slides>
  <Notes>29</Notes>
  <HiddenSlides>1</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30</vt:i4>
      </vt:variant>
    </vt:vector>
  </HeadingPairs>
  <TitlesOfParts>
    <vt:vector size="36" baseType="lpstr">
      <vt:lpstr>Arial</vt:lpstr>
      <vt:lpstr>Calibri</vt:lpstr>
      <vt:lpstr>DotumChe</vt:lpstr>
      <vt:lpstr>Lucida Calligraphy</vt:lpstr>
      <vt:lpstr>Tahoma</vt:lpstr>
      <vt:lpstr>Office-thema</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Mirjam</dc:creator>
  <cp:lastModifiedBy>Marion de Cocq</cp:lastModifiedBy>
  <cp:revision>144</cp:revision>
  <dcterms:created xsi:type="dcterms:W3CDTF">2014-07-07T07:10:03Z</dcterms:created>
  <dcterms:modified xsi:type="dcterms:W3CDTF">2019-03-11T13:10:21Z</dcterms:modified>
</cp:coreProperties>
</file>