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363" r:id="rId5"/>
    <p:sldId id="366" r:id="rId6"/>
    <p:sldId id="364" r:id="rId7"/>
    <p:sldId id="393" r:id="rId8"/>
    <p:sldId id="367" r:id="rId9"/>
    <p:sldId id="380" r:id="rId10"/>
    <p:sldId id="390" r:id="rId11"/>
    <p:sldId id="391" r:id="rId12"/>
    <p:sldId id="373" r:id="rId13"/>
    <p:sldId id="385" r:id="rId14"/>
    <p:sldId id="386" r:id="rId15"/>
    <p:sldId id="387" r:id="rId16"/>
    <p:sldId id="392" r:id="rId17"/>
    <p:sldId id="389" r:id="rId18"/>
    <p:sldId id="370" r:id="rId19"/>
    <p:sldId id="371"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835F72-2798-2CC4-317F-F3C50000F3C2}" name="Esther Titselaar | NME Schouwen-Duiveland" initials="ET" userId="S::esther.titselaar@nmesd.nl::22cce67c-4ce4-4a69-a511-cbabc610b411" providerId="AD"/>
  <p188:author id="{0992C0F4-276E-0A8B-2EBC-3A8864FD16F2}" name="Merel Koopmans" initials="MK" userId="S::m.koopmans@ivn.nl::29289454-153a-4d79-ace8-65636c48aa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FEC"/>
    <a:srgbClr val="FFC1C2"/>
    <a:srgbClr val="FFB25D"/>
    <a:srgbClr val="FF9300"/>
    <a:srgbClr val="CBDD72"/>
    <a:srgbClr val="A5E0FD"/>
    <a:srgbClr val="A5E0FE"/>
    <a:srgbClr val="C6DE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9E3B59-6D1E-ED5A-A527-1CD23EFB31F3}" v="510" dt="2026-02-02T07:45:56.58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2F5D2-B665-2749-8BA9-DBE0D66EE950}" type="datetimeFigureOut">
              <a:rPr lang="nl-NL" smtClean="0"/>
              <a:t>27-2-2026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ABBF8-586C-024D-9197-05E4C40FF07D}" type="slidenum">
              <a:rPr lang="nl-NL" smtClean="0"/>
              <a:t>‹nr.›</a:t>
            </a:fld>
            <a:endParaRPr lang="nl-NL"/>
          </a:p>
        </p:txBody>
      </p:sp>
    </p:spTree>
    <p:extLst>
      <p:ext uri="{BB962C8B-B14F-4D97-AF65-F5344CB8AC3E}">
        <p14:creationId xmlns:p14="http://schemas.microsoft.com/office/powerpoint/2010/main" val="4260657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FABBF8-586C-024D-9197-05E4C40FF07D}" type="slidenum">
              <a:rPr lang="nl-NL" smtClean="0"/>
              <a:t>2</a:t>
            </a:fld>
            <a:endParaRPr lang="nl-NL"/>
          </a:p>
        </p:txBody>
      </p:sp>
    </p:spTree>
    <p:extLst>
      <p:ext uri="{BB962C8B-B14F-4D97-AF65-F5344CB8AC3E}">
        <p14:creationId xmlns:p14="http://schemas.microsoft.com/office/powerpoint/2010/main" val="131705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DFABBF8-586C-024D-9197-05E4C40FF07D}" type="slidenum">
              <a:rPr lang="nl-NL" smtClean="0"/>
              <a:t>3</a:t>
            </a:fld>
            <a:endParaRPr lang="nl-NL"/>
          </a:p>
        </p:txBody>
      </p:sp>
    </p:spTree>
    <p:extLst>
      <p:ext uri="{BB962C8B-B14F-4D97-AF65-F5344CB8AC3E}">
        <p14:creationId xmlns:p14="http://schemas.microsoft.com/office/powerpoint/2010/main" val="2110494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E12E7-2174-821F-9322-C4F087C20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68E7A-46D9-F149-6BAE-671619BFC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D5A0A-83D3-F761-17A4-A242469E5F07}"/>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F582CC7-6E06-B9B2-1DED-AD5CE1C2ABB7}"/>
              </a:ext>
            </a:extLst>
          </p:cNvPr>
          <p:cNvSpPr>
            <a:spLocks noGrp="1"/>
          </p:cNvSpPr>
          <p:nvPr>
            <p:ph type="sldNum" sz="quarter" idx="5"/>
          </p:nvPr>
        </p:nvSpPr>
        <p:spPr/>
        <p:txBody>
          <a:bodyPr/>
          <a:lstStyle/>
          <a:p>
            <a:fld id="{6DFABBF8-586C-024D-9197-05E4C40FF07D}" type="slidenum">
              <a:rPr lang="nl-NL" smtClean="0"/>
              <a:t>13</a:t>
            </a:fld>
            <a:endParaRPr lang="nl-NL"/>
          </a:p>
        </p:txBody>
      </p:sp>
    </p:spTree>
    <p:extLst>
      <p:ext uri="{BB962C8B-B14F-4D97-AF65-F5344CB8AC3E}">
        <p14:creationId xmlns:p14="http://schemas.microsoft.com/office/powerpoint/2010/main" val="963305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5468C-8223-8FED-2B7C-76FE96F922E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D0D17D1-B893-E490-12BC-0267700F3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868C2C-E27B-B751-687E-03BC81EE1E32}"/>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5" name="Tijdelijke aanduiding voor voettekst 4">
            <a:extLst>
              <a:ext uri="{FF2B5EF4-FFF2-40B4-BE49-F238E27FC236}">
                <a16:creationId xmlns:a16="http://schemas.microsoft.com/office/drawing/2014/main" id="{677D2169-1C29-F739-A757-11D3C7BE828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BD45DA-1368-C23A-5E6F-7D3B47F0D884}"/>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200506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DBB35-8928-78CE-6A11-433BD02E9CE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E41450B-651D-3695-E1A8-7215387B4C1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9BC50F-601A-5623-83CA-9BAA74D00836}"/>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5" name="Tijdelijke aanduiding voor voettekst 4">
            <a:extLst>
              <a:ext uri="{FF2B5EF4-FFF2-40B4-BE49-F238E27FC236}">
                <a16:creationId xmlns:a16="http://schemas.microsoft.com/office/drawing/2014/main" id="{DD439C14-B938-49C7-B93B-8C189C295D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60F1CF-B8C1-4D5F-4390-8C5DD5A1BD25}"/>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80815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2A9A02D-81F4-44D0-6A9C-2E1295FC27F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E884C55-84E0-BD41-02B0-1D49831E5A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0C69A9-F490-198B-6EB0-BC6E3365C453}"/>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5" name="Tijdelijke aanduiding voor voettekst 4">
            <a:extLst>
              <a:ext uri="{FF2B5EF4-FFF2-40B4-BE49-F238E27FC236}">
                <a16:creationId xmlns:a16="http://schemas.microsoft.com/office/drawing/2014/main" id="{04FBA869-76D3-F0EE-96B6-35DBACD6D3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93DA74-48D5-7C67-E2CC-F00FCEAA7CDC}"/>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279509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DEC19-2AFA-40F1-017D-A84FF57DA5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C13DEA-AF95-A17C-D0C8-06092B5E7DD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DA6BA5A-FB47-0BF5-B164-FD6BE27C6B10}"/>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5" name="Tijdelijke aanduiding voor voettekst 4">
            <a:extLst>
              <a:ext uri="{FF2B5EF4-FFF2-40B4-BE49-F238E27FC236}">
                <a16:creationId xmlns:a16="http://schemas.microsoft.com/office/drawing/2014/main" id="{D1C778E6-A4FC-7A38-BE0E-72660DC992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7EF5681-BF3B-5C80-679B-CA4A3AAFA11C}"/>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203497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7D9B7-047E-566D-DAD0-1E738AA2725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14B6FD6-7B56-BDF1-5F98-D5EC35E4F1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DA7AA69-04D3-57ED-1707-92E767DEE8E3}"/>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5" name="Tijdelijke aanduiding voor voettekst 4">
            <a:extLst>
              <a:ext uri="{FF2B5EF4-FFF2-40B4-BE49-F238E27FC236}">
                <a16:creationId xmlns:a16="http://schemas.microsoft.com/office/drawing/2014/main" id="{05E68CDA-0C74-358E-22BF-6C5AA446DC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AEB86D-7B7C-6323-3F64-2F95301D3807}"/>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99103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1463A-4079-10A9-92F6-F37ECE512F5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89EC52-34D3-FC52-E4DA-AD9B4B89F58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53811B-FBE4-9D90-2940-5ADBBC9F402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345B0D5-2029-FAB2-C990-AFD416A1A18E}"/>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6" name="Tijdelijke aanduiding voor voettekst 5">
            <a:extLst>
              <a:ext uri="{FF2B5EF4-FFF2-40B4-BE49-F238E27FC236}">
                <a16:creationId xmlns:a16="http://schemas.microsoft.com/office/drawing/2014/main" id="{70000C4E-5012-C004-6A18-0B2DFF8767A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8D0FB2F-44AA-82B0-863A-095852493040}"/>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07725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60D0-6918-1D0F-1589-DE36071536E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6F94063-B387-DBE9-3FA8-C642537C8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70826A0-33CA-A0FA-DC68-6474055AA67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D68E4DE-41A8-3DBF-EAF5-0966E3BAA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BF7390D-3A13-95E6-6D5E-41ACD804903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03AE23C-CCF5-02F1-0455-0D0DDA462970}"/>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8" name="Tijdelijke aanduiding voor voettekst 7">
            <a:extLst>
              <a:ext uri="{FF2B5EF4-FFF2-40B4-BE49-F238E27FC236}">
                <a16:creationId xmlns:a16="http://schemas.microsoft.com/office/drawing/2014/main" id="{5BB9646E-B144-692B-BD15-6025F29C4D5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B0F989C-BDD6-0D5A-9B4A-0B22A72931BF}"/>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69552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6E6CF-5E3D-C069-3B5B-FB7FE2ED4A8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9FED4BD-158E-F98C-AF8F-D99CDC0FD54E}"/>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4" name="Tijdelijke aanduiding voor voettekst 3">
            <a:extLst>
              <a:ext uri="{FF2B5EF4-FFF2-40B4-BE49-F238E27FC236}">
                <a16:creationId xmlns:a16="http://schemas.microsoft.com/office/drawing/2014/main" id="{6FF944D4-3683-DAB3-C9CC-2BC7CFEABD2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1ADC60E-6BD1-E8AE-DA37-FEE91DA7139C}"/>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312009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ED1FBBE-1B9B-6EBF-BD26-C2E1B5FE6A16}"/>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3" name="Tijdelijke aanduiding voor voettekst 2">
            <a:extLst>
              <a:ext uri="{FF2B5EF4-FFF2-40B4-BE49-F238E27FC236}">
                <a16:creationId xmlns:a16="http://schemas.microsoft.com/office/drawing/2014/main" id="{C2988BFB-AE52-B915-67D7-91D84E7E9EB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2077AF9-50E7-500B-7BAF-10F7A5BC1431}"/>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358472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6EE7C-ACBA-F7FB-BAD8-763DA56AF3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F5226CE-1A35-8343-A83D-69660C924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E619BFE-F330-857A-6131-16933FAB6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CD1F97B-2B90-D272-C1AF-D6BA352DA9D4}"/>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6" name="Tijdelijke aanduiding voor voettekst 5">
            <a:extLst>
              <a:ext uri="{FF2B5EF4-FFF2-40B4-BE49-F238E27FC236}">
                <a16:creationId xmlns:a16="http://schemas.microsoft.com/office/drawing/2014/main" id="{8F8A6A81-842B-0294-B17E-4210E316795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20C30E-BB14-2A3D-0B72-7A7CE2CB3DCE}"/>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341976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4E8BD-5288-340B-A6FC-EC737BD85A6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846823E-CDB1-66DB-3604-4DBBC5D44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FE9DC05-D658-4569-0BF1-AE36D3D21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0ABC37-06C6-46A0-D25F-55ACECB7D80F}"/>
              </a:ext>
            </a:extLst>
          </p:cNvPr>
          <p:cNvSpPr>
            <a:spLocks noGrp="1"/>
          </p:cNvSpPr>
          <p:nvPr>
            <p:ph type="dt" sz="half" idx="10"/>
          </p:nvPr>
        </p:nvSpPr>
        <p:spPr/>
        <p:txBody>
          <a:bodyPr/>
          <a:lstStyle/>
          <a:p>
            <a:fld id="{89DAB4FB-AD07-E34E-B3BB-16D7FA5FDB6B}" type="datetimeFigureOut">
              <a:rPr lang="nl-NL" smtClean="0"/>
              <a:t>27-2-2026</a:t>
            </a:fld>
            <a:endParaRPr lang="nl-NL"/>
          </a:p>
        </p:txBody>
      </p:sp>
      <p:sp>
        <p:nvSpPr>
          <p:cNvPr id="6" name="Tijdelijke aanduiding voor voettekst 5">
            <a:extLst>
              <a:ext uri="{FF2B5EF4-FFF2-40B4-BE49-F238E27FC236}">
                <a16:creationId xmlns:a16="http://schemas.microsoft.com/office/drawing/2014/main" id="{9E2D327C-8F5B-699C-D4F6-268A9E5D60F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5745D4-6C9A-6E43-4BE5-3DDE2EF1504F}"/>
              </a:ext>
            </a:extLst>
          </p:cNvPr>
          <p:cNvSpPr>
            <a:spLocks noGrp="1"/>
          </p:cNvSpPr>
          <p:nvPr>
            <p:ph type="sldNum" sz="quarter" idx="12"/>
          </p:nvPr>
        </p:nvSpPr>
        <p:spPr/>
        <p:txBody>
          <a:bodyPr/>
          <a:lstStyle/>
          <a:p>
            <a:fld id="{65F91A01-5EEC-8B48-B1BF-B7C73BB15119}" type="slidenum">
              <a:rPr lang="nl-NL" smtClean="0"/>
              <a:t>‹nr.›</a:t>
            </a:fld>
            <a:endParaRPr lang="nl-NL"/>
          </a:p>
        </p:txBody>
      </p:sp>
    </p:spTree>
    <p:extLst>
      <p:ext uri="{BB962C8B-B14F-4D97-AF65-F5344CB8AC3E}">
        <p14:creationId xmlns:p14="http://schemas.microsoft.com/office/powerpoint/2010/main" val="193337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76098EB-23A6-07FA-185F-900D49A32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89A4F2D-97A4-7744-9A91-49C08566A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8C7338-3213-0B3C-79C5-93255F80C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DAB4FB-AD07-E34E-B3BB-16D7FA5FDB6B}" type="datetimeFigureOut">
              <a:rPr lang="nl-NL" smtClean="0"/>
              <a:t>27-2-2026</a:t>
            </a:fld>
            <a:endParaRPr lang="nl-NL"/>
          </a:p>
        </p:txBody>
      </p:sp>
      <p:sp>
        <p:nvSpPr>
          <p:cNvPr id="5" name="Tijdelijke aanduiding voor voettekst 4">
            <a:extLst>
              <a:ext uri="{FF2B5EF4-FFF2-40B4-BE49-F238E27FC236}">
                <a16:creationId xmlns:a16="http://schemas.microsoft.com/office/drawing/2014/main" id="{16464751-01D1-16B5-F0A4-F6CE2D9AB8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C779B40F-3A53-BA5E-0924-1ACD7D636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F91A01-5EEC-8B48-B1BF-B7C73BB15119}" type="slidenum">
              <a:rPr lang="nl-NL" smtClean="0"/>
              <a:t>‹nr.›</a:t>
            </a:fld>
            <a:endParaRPr lang="nl-NL"/>
          </a:p>
        </p:txBody>
      </p:sp>
    </p:spTree>
    <p:extLst>
      <p:ext uri="{BB962C8B-B14F-4D97-AF65-F5344CB8AC3E}">
        <p14:creationId xmlns:p14="http://schemas.microsoft.com/office/powerpoint/2010/main" val="1860940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M0LHDaXRtu8?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9450C50-5EA4-F834-BEA9-62F638A5B6EB}"/>
              </a:ext>
            </a:extLst>
          </p:cNvPr>
          <p:cNvPicPr>
            <a:picLocks noChangeAspect="1"/>
          </p:cNvPicPr>
          <p:nvPr/>
        </p:nvPicPr>
        <p:blipFill>
          <a:blip r:embed="rId2"/>
          <a:stretch>
            <a:fillRect/>
          </a:stretch>
        </p:blipFill>
        <p:spPr>
          <a:xfrm>
            <a:off x="856610" y="877860"/>
            <a:ext cx="5152304" cy="5102279"/>
          </a:xfrm>
          <a:prstGeom prst="rect">
            <a:avLst/>
          </a:prstGeom>
        </p:spPr>
      </p:pic>
      <p:sp>
        <p:nvSpPr>
          <p:cNvPr id="5" name="Tekstvak 4">
            <a:extLst>
              <a:ext uri="{FF2B5EF4-FFF2-40B4-BE49-F238E27FC236}">
                <a16:creationId xmlns:a16="http://schemas.microsoft.com/office/drawing/2014/main" id="{824F1D7B-F9FE-B4E7-B32E-5E083465E8C9}"/>
              </a:ext>
            </a:extLst>
          </p:cNvPr>
          <p:cNvSpPr txBox="1"/>
          <p:nvPr/>
        </p:nvSpPr>
        <p:spPr>
          <a:xfrm>
            <a:off x="6450530" y="4235540"/>
            <a:ext cx="4587584" cy="830997"/>
          </a:xfrm>
          <a:prstGeom prst="rect">
            <a:avLst/>
          </a:prstGeom>
          <a:noFill/>
        </p:spPr>
        <p:txBody>
          <a:bodyPr wrap="square" lIns="91440" tIns="45720" rIns="91440" bIns="45720" rtlCol="0" anchor="t">
            <a:spAutoFit/>
          </a:bodyPr>
          <a:lstStyle/>
          <a:p>
            <a:r>
              <a:rPr lang="nl-NL" sz="2400" b="1" err="1">
                <a:solidFill>
                  <a:schemeClr val="bg1"/>
                </a:solidFill>
                <a:latin typeface="Nunito"/>
              </a:rPr>
              <a:t>Startles</a:t>
            </a:r>
            <a:r>
              <a:rPr lang="nl-NL" sz="2400" b="1">
                <a:solidFill>
                  <a:schemeClr val="bg1"/>
                </a:solidFill>
                <a:latin typeface="Nunito"/>
              </a:rPr>
              <a:t> van lessenserie Duurzame Toekomst </a:t>
            </a:r>
            <a:endParaRPr lang="nl-NL" sz="2400">
              <a:solidFill>
                <a:schemeClr val="bg1"/>
              </a:solidFill>
              <a:latin typeface="Nunito"/>
            </a:endParaRPr>
          </a:p>
        </p:txBody>
      </p:sp>
      <p:sp>
        <p:nvSpPr>
          <p:cNvPr id="4" name="Tekstvak 3">
            <a:extLst>
              <a:ext uri="{FF2B5EF4-FFF2-40B4-BE49-F238E27FC236}">
                <a16:creationId xmlns:a16="http://schemas.microsoft.com/office/drawing/2014/main" id="{4DF0ABF0-0EC2-CB4A-CD0B-61A93CA5BC45}"/>
              </a:ext>
            </a:extLst>
          </p:cNvPr>
          <p:cNvSpPr txBox="1"/>
          <p:nvPr/>
        </p:nvSpPr>
        <p:spPr>
          <a:xfrm>
            <a:off x="6452185" y="3425948"/>
            <a:ext cx="4791558" cy="715089"/>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b="1">
                <a:solidFill>
                  <a:schemeClr val="bg1"/>
                </a:solidFill>
                <a:latin typeface="Nunito"/>
              </a:rPr>
              <a:t>Een duurzame start</a:t>
            </a:r>
            <a:endParaRPr lang="nl-NL" sz="3600">
              <a:solidFill>
                <a:schemeClr val="bg1"/>
              </a:solidFill>
            </a:endParaRPr>
          </a:p>
        </p:txBody>
      </p:sp>
      <p:pic>
        <p:nvPicPr>
          <p:cNvPr id="2" name="Afbeelding 1" descr="Afbeelding met cirkel, Graphics, clipart, tekenfilm&#10;&#10;Door AI gegenereerde inhoud is mogelijk onjuist.">
            <a:extLst>
              <a:ext uri="{FF2B5EF4-FFF2-40B4-BE49-F238E27FC236}">
                <a16:creationId xmlns:a16="http://schemas.microsoft.com/office/drawing/2014/main" id="{871E2113-E4E5-1487-655D-154E9060BD04}"/>
              </a:ext>
            </a:extLst>
          </p:cNvPr>
          <p:cNvPicPr>
            <a:picLocks noChangeAspect="1"/>
          </p:cNvPicPr>
          <p:nvPr/>
        </p:nvPicPr>
        <p:blipFill>
          <a:blip r:embed="rId3"/>
          <a:stretch>
            <a:fillRect/>
          </a:stretch>
        </p:blipFill>
        <p:spPr>
          <a:xfrm>
            <a:off x="6449948" y="2365497"/>
            <a:ext cx="871261" cy="852857"/>
          </a:xfrm>
          <a:prstGeom prst="rect">
            <a:avLst/>
          </a:prstGeom>
        </p:spPr>
      </p:pic>
    </p:spTree>
    <p:extLst>
      <p:ext uri="{BB962C8B-B14F-4D97-AF65-F5344CB8AC3E}">
        <p14:creationId xmlns:p14="http://schemas.microsoft.com/office/powerpoint/2010/main" val="2990012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5E0FD"/>
        </a:solidFill>
        <a:effectLst/>
      </p:bgPr>
    </p:bg>
    <p:spTree>
      <p:nvGrpSpPr>
        <p:cNvPr id="1" name="">
          <a:extLst>
            <a:ext uri="{FF2B5EF4-FFF2-40B4-BE49-F238E27FC236}">
              <a16:creationId xmlns:a16="http://schemas.microsoft.com/office/drawing/2014/main" id="{346A8AF0-B22D-6D87-7B2A-C651859939A5}"/>
            </a:ext>
          </a:extLst>
        </p:cNvPr>
        <p:cNvGrpSpPr/>
        <p:nvPr/>
      </p:nvGrpSpPr>
      <p:grpSpPr>
        <a:xfrm>
          <a:off x="0" y="0"/>
          <a:ext cx="0" cy="0"/>
          <a:chOff x="0" y="0"/>
          <a:chExt cx="0" cy="0"/>
        </a:xfrm>
      </p:grpSpPr>
      <p:sp>
        <p:nvSpPr>
          <p:cNvPr id="22" name="Rectangle 19">
            <a:extLst>
              <a:ext uri="{FF2B5EF4-FFF2-40B4-BE49-F238E27FC236}">
                <a16:creationId xmlns:a16="http://schemas.microsoft.com/office/drawing/2014/main" id="{A3ACBD3E-BD10-2A25-E232-019466909C24}"/>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AC9C5ED1-FF46-028E-2BCF-D1DD55D39CFD}"/>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8" name="Tekstvak 27">
            <a:extLst>
              <a:ext uri="{FF2B5EF4-FFF2-40B4-BE49-F238E27FC236}">
                <a16:creationId xmlns:a16="http://schemas.microsoft.com/office/drawing/2014/main" id="{64D1CA29-2EC9-042F-664C-633889EF71C6}"/>
              </a:ext>
            </a:extLst>
          </p:cNvPr>
          <p:cNvSpPr txBox="1"/>
          <p:nvPr/>
        </p:nvSpPr>
        <p:spPr>
          <a:xfrm>
            <a:off x="834887" y="815009"/>
            <a:ext cx="10495722" cy="715089"/>
          </a:xfrm>
          <a:prstGeom prst="roundRect">
            <a:avLst/>
          </a:prstGeom>
          <a:solidFill>
            <a:schemeClr val="bg1"/>
          </a:solidFill>
        </p:spPr>
        <p:txBody>
          <a:bodyPr wrap="square" lIns="91440" tIns="45720" rIns="91440" bIns="45720" rtlCol="0" anchor="t">
            <a:spAutoFit/>
          </a:bodyPr>
          <a:lstStyle/>
          <a:p>
            <a:r>
              <a:rPr lang="nl-NL" sz="3600" b="1">
                <a:latin typeface="Nunito"/>
              </a:rPr>
              <a:t>Opdracht 2: is dit voorwerp duurzaam?</a:t>
            </a:r>
            <a:endParaRPr lang="nl-NL" sz="3600">
              <a:latin typeface="Nunito" pitchFamily="2" charset="77"/>
            </a:endParaRPr>
          </a:p>
        </p:txBody>
      </p:sp>
      <p:grpSp>
        <p:nvGrpSpPr>
          <p:cNvPr id="16" name="Groep 15">
            <a:extLst>
              <a:ext uri="{FF2B5EF4-FFF2-40B4-BE49-F238E27FC236}">
                <a16:creationId xmlns:a16="http://schemas.microsoft.com/office/drawing/2014/main" id="{A8A41768-775D-B171-37EE-7970A2FCAF2A}"/>
              </a:ext>
            </a:extLst>
          </p:cNvPr>
          <p:cNvGrpSpPr/>
          <p:nvPr/>
        </p:nvGrpSpPr>
        <p:grpSpPr>
          <a:xfrm>
            <a:off x="887924" y="2540000"/>
            <a:ext cx="10416153" cy="2845419"/>
            <a:chOff x="834887" y="2540000"/>
            <a:chExt cx="10416153" cy="2845419"/>
          </a:xfrm>
        </p:grpSpPr>
        <p:pic>
          <p:nvPicPr>
            <p:cNvPr id="9" name="Afbeelding 8" descr="Afbeelding met overdekt, tafel&#10;&#10;Door AI gegenereerde inhoud is mogelijk onjuist.">
              <a:extLst>
                <a:ext uri="{FF2B5EF4-FFF2-40B4-BE49-F238E27FC236}">
                  <a16:creationId xmlns:a16="http://schemas.microsoft.com/office/drawing/2014/main" id="{5E1C5F3B-BB80-E89E-B31B-E3221A2739C5}"/>
                </a:ext>
              </a:extLst>
            </p:cNvPr>
            <p:cNvPicPr>
              <a:picLocks noChangeAspect="1"/>
            </p:cNvPicPr>
            <p:nvPr/>
          </p:nvPicPr>
          <p:blipFill>
            <a:blip r:embed="rId2"/>
            <a:stretch>
              <a:fillRect/>
            </a:stretch>
          </p:blipFill>
          <p:spPr>
            <a:xfrm>
              <a:off x="6185206" y="2540000"/>
              <a:ext cx="5065834" cy="2845419"/>
            </a:xfrm>
            <a:prstGeom prst="rect">
              <a:avLst/>
            </a:prstGeom>
          </p:spPr>
        </p:pic>
        <p:pic>
          <p:nvPicPr>
            <p:cNvPr id="11" name="Afbeelding 10" descr="Afbeelding met tekst, persoon, brief, verbruiksartikelen voor kantoor&#10;&#10;Door AI gegenereerde inhoud is mogelijk onjuist.">
              <a:extLst>
                <a:ext uri="{FF2B5EF4-FFF2-40B4-BE49-F238E27FC236}">
                  <a16:creationId xmlns:a16="http://schemas.microsoft.com/office/drawing/2014/main" id="{556A0B60-F6E5-247F-D376-B5AE105A9E7D}"/>
                </a:ext>
              </a:extLst>
            </p:cNvPr>
            <p:cNvPicPr>
              <a:picLocks noChangeAspect="1"/>
            </p:cNvPicPr>
            <p:nvPr/>
          </p:nvPicPr>
          <p:blipFill>
            <a:blip r:embed="rId3"/>
            <a:stretch>
              <a:fillRect/>
            </a:stretch>
          </p:blipFill>
          <p:spPr>
            <a:xfrm>
              <a:off x="834887" y="2540000"/>
              <a:ext cx="5065834" cy="2845419"/>
            </a:xfrm>
            <a:prstGeom prst="rect">
              <a:avLst/>
            </a:prstGeom>
          </p:spPr>
        </p:pic>
      </p:grpSp>
    </p:spTree>
    <p:extLst>
      <p:ext uri="{BB962C8B-B14F-4D97-AF65-F5344CB8AC3E}">
        <p14:creationId xmlns:p14="http://schemas.microsoft.com/office/powerpoint/2010/main" val="3196251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5E0FD"/>
        </a:solidFill>
        <a:effectLst/>
      </p:bgPr>
    </p:bg>
    <p:spTree>
      <p:nvGrpSpPr>
        <p:cNvPr id="1" name="">
          <a:extLst>
            <a:ext uri="{FF2B5EF4-FFF2-40B4-BE49-F238E27FC236}">
              <a16:creationId xmlns:a16="http://schemas.microsoft.com/office/drawing/2014/main" id="{48388537-27CA-B6AB-CF67-3B02C3F84A58}"/>
            </a:ext>
          </a:extLst>
        </p:cNvPr>
        <p:cNvGrpSpPr/>
        <p:nvPr/>
      </p:nvGrpSpPr>
      <p:grpSpPr>
        <a:xfrm>
          <a:off x="0" y="0"/>
          <a:ext cx="0" cy="0"/>
          <a:chOff x="0" y="0"/>
          <a:chExt cx="0" cy="0"/>
        </a:xfrm>
      </p:grpSpPr>
      <p:sp>
        <p:nvSpPr>
          <p:cNvPr id="22" name="Rectangle 19">
            <a:extLst>
              <a:ext uri="{FF2B5EF4-FFF2-40B4-BE49-F238E27FC236}">
                <a16:creationId xmlns:a16="http://schemas.microsoft.com/office/drawing/2014/main" id="{F1A497D2-8AC2-6B30-C40D-6A8873488977}"/>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9B31BB4B-F5FF-D61A-4B84-A54245920359}"/>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0" name="Afbeelding 29">
            <a:extLst>
              <a:ext uri="{FF2B5EF4-FFF2-40B4-BE49-F238E27FC236}">
                <a16:creationId xmlns:a16="http://schemas.microsoft.com/office/drawing/2014/main" id="{DA1E3203-B265-5716-2B29-427638AA2C6E}"/>
              </a:ext>
            </a:extLst>
          </p:cNvPr>
          <p:cNvPicPr>
            <a:picLocks noChangeAspect="1"/>
          </p:cNvPicPr>
          <p:nvPr/>
        </p:nvPicPr>
        <p:blipFill>
          <a:blip r:embed="rId2"/>
          <a:stretch>
            <a:fillRect/>
          </a:stretch>
        </p:blipFill>
        <p:spPr>
          <a:xfrm>
            <a:off x="10948643" y="5660530"/>
            <a:ext cx="946358" cy="937170"/>
          </a:xfrm>
          <a:prstGeom prst="rect">
            <a:avLst/>
          </a:prstGeom>
        </p:spPr>
      </p:pic>
      <p:pic>
        <p:nvPicPr>
          <p:cNvPr id="5" name="Afbeelding 4">
            <a:extLst>
              <a:ext uri="{FF2B5EF4-FFF2-40B4-BE49-F238E27FC236}">
                <a16:creationId xmlns:a16="http://schemas.microsoft.com/office/drawing/2014/main" id="{92AE4882-0E3A-8E9F-9E0E-E48A0C3F8035}"/>
              </a:ext>
            </a:extLst>
          </p:cNvPr>
          <p:cNvPicPr>
            <a:picLocks noChangeAspect="1"/>
          </p:cNvPicPr>
          <p:nvPr/>
        </p:nvPicPr>
        <p:blipFill>
          <a:blip r:embed="rId3"/>
          <a:stretch>
            <a:fillRect/>
          </a:stretch>
        </p:blipFill>
        <p:spPr>
          <a:xfrm>
            <a:off x="2664390" y="2024302"/>
            <a:ext cx="6840128" cy="9675091"/>
          </a:xfrm>
          <a:prstGeom prst="rect">
            <a:avLst/>
          </a:prstGeom>
        </p:spPr>
      </p:pic>
      <p:sp>
        <p:nvSpPr>
          <p:cNvPr id="4" name="Tekstvak 3">
            <a:extLst>
              <a:ext uri="{FF2B5EF4-FFF2-40B4-BE49-F238E27FC236}">
                <a16:creationId xmlns:a16="http://schemas.microsoft.com/office/drawing/2014/main" id="{AE474D6C-E6C8-234C-A61C-038B19BB1ABE}"/>
              </a:ext>
            </a:extLst>
          </p:cNvPr>
          <p:cNvSpPr txBox="1"/>
          <p:nvPr/>
        </p:nvSpPr>
        <p:spPr>
          <a:xfrm>
            <a:off x="834887" y="815009"/>
            <a:ext cx="10495722" cy="715089"/>
          </a:xfrm>
          <a:prstGeom prst="roundRect">
            <a:avLst/>
          </a:prstGeom>
          <a:solidFill>
            <a:schemeClr val="bg1"/>
          </a:solidFill>
        </p:spPr>
        <p:txBody>
          <a:bodyPr wrap="square" lIns="91440" tIns="45720" rIns="91440" bIns="45720" rtlCol="0" anchor="t">
            <a:spAutoFit/>
          </a:bodyPr>
          <a:lstStyle/>
          <a:p>
            <a:r>
              <a:rPr lang="nl-NL" sz="3600" b="1">
                <a:latin typeface="Nunito"/>
              </a:rPr>
              <a:t>Opdracht 2: is dit voorwerp duurzaam?</a:t>
            </a:r>
            <a:endParaRPr lang="nl-NL" sz="3600">
              <a:latin typeface="Nunito" pitchFamily="2" charset="77"/>
            </a:endParaRPr>
          </a:p>
        </p:txBody>
      </p:sp>
    </p:spTree>
    <p:extLst>
      <p:ext uri="{BB962C8B-B14F-4D97-AF65-F5344CB8AC3E}">
        <p14:creationId xmlns:p14="http://schemas.microsoft.com/office/powerpoint/2010/main" val="4006243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5E0FD"/>
        </a:solidFill>
        <a:effectLst/>
      </p:bgPr>
    </p:bg>
    <p:spTree>
      <p:nvGrpSpPr>
        <p:cNvPr id="1" name="">
          <a:extLst>
            <a:ext uri="{FF2B5EF4-FFF2-40B4-BE49-F238E27FC236}">
              <a16:creationId xmlns:a16="http://schemas.microsoft.com/office/drawing/2014/main" id="{F4584E30-52C0-08C7-B9EB-79F04DC04746}"/>
            </a:ext>
          </a:extLst>
        </p:cNvPr>
        <p:cNvGrpSpPr/>
        <p:nvPr/>
      </p:nvGrpSpPr>
      <p:grpSpPr>
        <a:xfrm>
          <a:off x="0" y="0"/>
          <a:ext cx="0" cy="0"/>
          <a:chOff x="0" y="0"/>
          <a:chExt cx="0" cy="0"/>
        </a:xfrm>
      </p:grpSpPr>
      <p:sp>
        <p:nvSpPr>
          <p:cNvPr id="22" name="Rectangle 19">
            <a:extLst>
              <a:ext uri="{FF2B5EF4-FFF2-40B4-BE49-F238E27FC236}">
                <a16:creationId xmlns:a16="http://schemas.microsoft.com/office/drawing/2014/main" id="{BD32F2B1-19BB-E8D7-EFEB-3FEBBC375F1E}"/>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6BA6AEAF-35C7-AC81-68CA-098F8D894979}"/>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0" name="Afbeelding 29">
            <a:extLst>
              <a:ext uri="{FF2B5EF4-FFF2-40B4-BE49-F238E27FC236}">
                <a16:creationId xmlns:a16="http://schemas.microsoft.com/office/drawing/2014/main" id="{ECF750AF-EE37-D44C-5203-F1FA943C2872}"/>
              </a:ext>
            </a:extLst>
          </p:cNvPr>
          <p:cNvPicPr>
            <a:picLocks noChangeAspect="1"/>
          </p:cNvPicPr>
          <p:nvPr/>
        </p:nvPicPr>
        <p:blipFill>
          <a:blip r:embed="rId2"/>
          <a:stretch>
            <a:fillRect/>
          </a:stretch>
        </p:blipFill>
        <p:spPr>
          <a:xfrm>
            <a:off x="10948643" y="5660530"/>
            <a:ext cx="946358" cy="937170"/>
          </a:xfrm>
          <a:prstGeom prst="rect">
            <a:avLst/>
          </a:prstGeom>
        </p:spPr>
      </p:pic>
      <p:pic>
        <p:nvPicPr>
          <p:cNvPr id="8" name="Afbeelding 7" descr="Afbeelding met tekst, schermopname, brief, Lettertype&#10;&#10;Door AI gegenereerde inhoud is mogelijk onjuist.">
            <a:extLst>
              <a:ext uri="{FF2B5EF4-FFF2-40B4-BE49-F238E27FC236}">
                <a16:creationId xmlns:a16="http://schemas.microsoft.com/office/drawing/2014/main" id="{344252F3-B0F3-50D6-7E71-B2E847E44551}"/>
              </a:ext>
            </a:extLst>
          </p:cNvPr>
          <p:cNvPicPr>
            <a:picLocks noChangeAspect="1"/>
          </p:cNvPicPr>
          <p:nvPr/>
        </p:nvPicPr>
        <p:blipFill>
          <a:blip r:embed="rId3"/>
          <a:stretch>
            <a:fillRect/>
          </a:stretch>
        </p:blipFill>
        <p:spPr>
          <a:xfrm>
            <a:off x="2663125" y="2024302"/>
            <a:ext cx="6842659" cy="9675091"/>
          </a:xfrm>
          <a:prstGeom prst="rect">
            <a:avLst/>
          </a:prstGeom>
        </p:spPr>
      </p:pic>
      <p:sp>
        <p:nvSpPr>
          <p:cNvPr id="4" name="Tekstvak 3">
            <a:extLst>
              <a:ext uri="{FF2B5EF4-FFF2-40B4-BE49-F238E27FC236}">
                <a16:creationId xmlns:a16="http://schemas.microsoft.com/office/drawing/2014/main" id="{4650232F-2BB1-2A08-CE22-D0946CE91D8A}"/>
              </a:ext>
            </a:extLst>
          </p:cNvPr>
          <p:cNvSpPr txBox="1"/>
          <p:nvPr/>
        </p:nvSpPr>
        <p:spPr>
          <a:xfrm>
            <a:off x="834887" y="815009"/>
            <a:ext cx="10495722" cy="715089"/>
          </a:xfrm>
          <a:prstGeom prst="roundRect">
            <a:avLst/>
          </a:prstGeom>
          <a:solidFill>
            <a:schemeClr val="bg1"/>
          </a:solidFill>
        </p:spPr>
        <p:txBody>
          <a:bodyPr wrap="square" lIns="91440" tIns="45720" rIns="91440" bIns="45720" rtlCol="0" anchor="t">
            <a:spAutoFit/>
          </a:bodyPr>
          <a:lstStyle/>
          <a:p>
            <a:r>
              <a:rPr lang="nl-NL" sz="3600" b="1">
                <a:latin typeface="Nunito"/>
              </a:rPr>
              <a:t>Opdracht 2: is dit voorwerp duurzaam?</a:t>
            </a:r>
            <a:endParaRPr lang="nl-NL" sz="3600">
              <a:latin typeface="Nunito" pitchFamily="2" charset="77"/>
            </a:endParaRPr>
          </a:p>
        </p:txBody>
      </p:sp>
    </p:spTree>
    <p:extLst>
      <p:ext uri="{BB962C8B-B14F-4D97-AF65-F5344CB8AC3E}">
        <p14:creationId xmlns:p14="http://schemas.microsoft.com/office/powerpoint/2010/main" val="730088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5E0FD"/>
        </a:solidFill>
        <a:effectLst/>
      </p:bgPr>
    </p:bg>
    <p:spTree>
      <p:nvGrpSpPr>
        <p:cNvPr id="1" name="">
          <a:extLst>
            <a:ext uri="{FF2B5EF4-FFF2-40B4-BE49-F238E27FC236}">
              <a16:creationId xmlns:a16="http://schemas.microsoft.com/office/drawing/2014/main" id="{D98BF316-6171-C2B3-8CCC-1C2B5986DC29}"/>
            </a:ext>
          </a:extLst>
        </p:cNvPr>
        <p:cNvGrpSpPr/>
        <p:nvPr/>
      </p:nvGrpSpPr>
      <p:grpSpPr>
        <a:xfrm>
          <a:off x="0" y="0"/>
          <a:ext cx="0" cy="0"/>
          <a:chOff x="0" y="0"/>
          <a:chExt cx="0" cy="0"/>
        </a:xfrm>
      </p:grpSpPr>
      <p:sp>
        <p:nvSpPr>
          <p:cNvPr id="13" name="Afgeronde rechthoek 17">
            <a:extLst>
              <a:ext uri="{FF2B5EF4-FFF2-40B4-BE49-F238E27FC236}">
                <a16:creationId xmlns:a16="http://schemas.microsoft.com/office/drawing/2014/main" id="{2E648402-C71E-63E7-8B7B-53248C5E14DB}"/>
              </a:ext>
            </a:extLst>
          </p:cNvPr>
          <p:cNvSpPr/>
          <p:nvPr/>
        </p:nvSpPr>
        <p:spPr>
          <a:xfrm rot="10800000" flipV="1">
            <a:off x="8262820" y="1960277"/>
            <a:ext cx="3221603" cy="2723857"/>
          </a:xfrm>
          <a:prstGeom prst="roundRect">
            <a:avLst>
              <a:gd name="adj" fmla="val 35785"/>
            </a:avLst>
          </a:prstGeom>
          <a:solidFill>
            <a:srgbClr val="FFC1C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solidFill>
                <a:srgbClr val="CBDD72"/>
              </a:solidFill>
            </a:endParaRPr>
          </a:p>
        </p:txBody>
      </p:sp>
      <p:sp>
        <p:nvSpPr>
          <p:cNvPr id="3" name="Tekstvak 2">
            <a:extLst>
              <a:ext uri="{FF2B5EF4-FFF2-40B4-BE49-F238E27FC236}">
                <a16:creationId xmlns:a16="http://schemas.microsoft.com/office/drawing/2014/main" id="{6E9624B8-63F9-2810-28A8-CF342EBB0EA4}"/>
              </a:ext>
            </a:extLst>
          </p:cNvPr>
          <p:cNvSpPr txBox="1"/>
          <p:nvPr/>
        </p:nvSpPr>
        <p:spPr>
          <a:xfrm>
            <a:off x="8402920" y="2417247"/>
            <a:ext cx="2941402" cy="1938992"/>
          </a:xfrm>
          <a:prstGeom prst="rect">
            <a:avLst/>
          </a:prstGeom>
          <a:noFill/>
        </p:spPr>
        <p:txBody>
          <a:bodyPr wrap="square">
            <a:spAutoFit/>
          </a:bodyPr>
          <a:lstStyle/>
          <a:p>
            <a:pPr algn="ctr"/>
            <a:r>
              <a:rPr lang="nl-NL" sz="2400" b="1">
                <a:solidFill>
                  <a:srgbClr val="FF9300"/>
                </a:solidFill>
                <a:latin typeface="Nunito"/>
              </a:rPr>
              <a:t>Psst, tijd over of op </a:t>
            </a:r>
          </a:p>
          <a:p>
            <a:pPr algn="ctr"/>
            <a:r>
              <a:rPr lang="nl-NL" sz="2400" b="1">
                <a:solidFill>
                  <a:srgbClr val="FF9300"/>
                </a:solidFill>
                <a:latin typeface="Nunito"/>
              </a:rPr>
              <a:t>zoek naar verdere </a:t>
            </a:r>
          </a:p>
          <a:p>
            <a:pPr algn="ctr"/>
            <a:r>
              <a:rPr lang="nl-NL" sz="2400" b="1">
                <a:solidFill>
                  <a:srgbClr val="FF9300"/>
                </a:solidFill>
                <a:latin typeface="Nunito"/>
              </a:rPr>
              <a:t>verdieping? Zie de </a:t>
            </a:r>
          </a:p>
          <a:p>
            <a:pPr algn="ctr"/>
            <a:r>
              <a:rPr lang="nl-NL" sz="2400" b="1">
                <a:solidFill>
                  <a:schemeClr val="bg1"/>
                </a:solidFill>
                <a:latin typeface="Nunito"/>
              </a:rPr>
              <a:t>plusopdracht</a:t>
            </a:r>
            <a:r>
              <a:rPr lang="nl-NL" sz="2400" b="1">
                <a:solidFill>
                  <a:srgbClr val="FF9300"/>
                </a:solidFill>
                <a:latin typeface="Nunito"/>
              </a:rPr>
              <a:t> op de</a:t>
            </a:r>
          </a:p>
          <a:p>
            <a:pPr algn="ctr"/>
            <a:r>
              <a:rPr lang="nl-NL" sz="2400" b="1">
                <a:solidFill>
                  <a:srgbClr val="FF9300"/>
                </a:solidFill>
                <a:latin typeface="Nunito"/>
              </a:rPr>
              <a:t>volgende sheet!'</a:t>
            </a:r>
          </a:p>
        </p:txBody>
      </p:sp>
      <p:pic>
        <p:nvPicPr>
          <p:cNvPr id="7" name="Afbeelding 6" descr="Afbeelding met symbool&#10;&#10;Door AI gegenereerde inhoud is mogelijk onjuist.">
            <a:extLst>
              <a:ext uri="{FF2B5EF4-FFF2-40B4-BE49-F238E27FC236}">
                <a16:creationId xmlns:a16="http://schemas.microsoft.com/office/drawing/2014/main" id="{53AB238B-48FE-1BF1-23DC-185130094095}"/>
              </a:ext>
            </a:extLst>
          </p:cNvPr>
          <p:cNvPicPr>
            <a:picLocks noChangeAspect="1"/>
          </p:cNvPicPr>
          <p:nvPr/>
        </p:nvPicPr>
        <p:blipFill>
          <a:blip r:embed="rId3"/>
          <a:stretch>
            <a:fillRect/>
          </a:stretch>
        </p:blipFill>
        <p:spPr>
          <a:xfrm>
            <a:off x="9274173" y="4357176"/>
            <a:ext cx="1198980" cy="1198509"/>
          </a:xfrm>
          <a:prstGeom prst="rect">
            <a:avLst/>
          </a:prstGeom>
        </p:spPr>
      </p:pic>
      <p:sp>
        <p:nvSpPr>
          <p:cNvPr id="4" name="Tekstvak 3">
            <a:extLst>
              <a:ext uri="{FF2B5EF4-FFF2-40B4-BE49-F238E27FC236}">
                <a16:creationId xmlns:a16="http://schemas.microsoft.com/office/drawing/2014/main" id="{44781B67-C7B8-01D4-01EE-14C8CACA876A}"/>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solidFill>
                  <a:schemeClr val="bg1"/>
                </a:solidFill>
                <a:latin typeface="Nunito"/>
              </a:rPr>
              <a:t>Lesdoelen</a:t>
            </a:r>
            <a:endParaRPr lang="nl-NL" sz="3200" b="1">
              <a:solidFill>
                <a:schemeClr val="bg1"/>
              </a:solidFill>
              <a:latin typeface="Nunito"/>
            </a:endParaRPr>
          </a:p>
        </p:txBody>
      </p:sp>
      <p:sp>
        <p:nvSpPr>
          <p:cNvPr id="14" name="Tekstvak 13">
            <a:extLst>
              <a:ext uri="{FF2B5EF4-FFF2-40B4-BE49-F238E27FC236}">
                <a16:creationId xmlns:a16="http://schemas.microsoft.com/office/drawing/2014/main" id="{312838B4-74BC-D983-378D-F28DAFBE694A}"/>
              </a:ext>
            </a:extLst>
          </p:cNvPr>
          <p:cNvSpPr txBox="1"/>
          <p:nvPr/>
        </p:nvSpPr>
        <p:spPr>
          <a:xfrm>
            <a:off x="641175" y="2078631"/>
            <a:ext cx="7116762" cy="2485787"/>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2000">
                <a:latin typeface="Nunito"/>
              </a:rPr>
              <a:t>Na deze les… </a:t>
            </a:r>
          </a:p>
          <a:p>
            <a:endParaRPr lang="nl-NL" sz="2000">
              <a:latin typeface="Nunito" pitchFamily="2" charset="77"/>
            </a:endParaRPr>
          </a:p>
          <a:p>
            <a:pPr marL="342900" indent="-342900">
              <a:buFontTx/>
              <a:buChar char="-"/>
            </a:pPr>
            <a:r>
              <a:rPr lang="nl-NL" sz="2000">
                <a:latin typeface="Nunito" pitchFamily="2" charset="77"/>
              </a:rPr>
              <a:t>… kun je benoemen wat duurzaamheid betekent.</a:t>
            </a:r>
          </a:p>
          <a:p>
            <a:pPr marL="342900" indent="-342900">
              <a:buFontTx/>
              <a:buChar char="-"/>
            </a:pPr>
            <a:r>
              <a:rPr lang="nl-NL" sz="2000">
                <a:latin typeface="Nunito" pitchFamily="2" charset="77"/>
              </a:rPr>
              <a:t>… heb je voorwerpen beoordeeld op duurzaamheid. </a:t>
            </a:r>
          </a:p>
          <a:p>
            <a:pPr marL="342900" indent="-342900">
              <a:buFontTx/>
              <a:buChar char="-"/>
            </a:pPr>
            <a:r>
              <a:rPr lang="nl-NL" sz="2000">
                <a:latin typeface="Nunito"/>
              </a:rPr>
              <a:t>… heb je nagedacht over duurzame keuzes.</a:t>
            </a:r>
          </a:p>
          <a:p>
            <a:pPr marL="342900" indent="-342900">
              <a:buFontTx/>
              <a:buChar char="-"/>
            </a:pPr>
            <a:r>
              <a:rPr lang="nl-NL" sz="2000">
                <a:latin typeface="Nunito"/>
              </a:rPr>
              <a:t>… heb je een plek in het lokaal om de resultaten te verzamelen voor jullie eindbrief aan de gemeente.</a:t>
            </a:r>
            <a:endParaRPr lang="en-US" sz="2000">
              <a:latin typeface="Nunito"/>
            </a:endParaRPr>
          </a:p>
        </p:txBody>
      </p:sp>
    </p:spTree>
    <p:extLst>
      <p:ext uri="{BB962C8B-B14F-4D97-AF65-F5344CB8AC3E}">
        <p14:creationId xmlns:p14="http://schemas.microsoft.com/office/powerpoint/2010/main" val="54697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p:cNvGrpSpPr/>
        <p:nvPr/>
      </p:nvGrpSpPr>
      <p:grpSpPr>
        <a:xfrm>
          <a:off x="0" y="0"/>
          <a:ext cx="0" cy="0"/>
          <a:chOff x="0" y="0"/>
          <a:chExt cx="0" cy="0"/>
        </a:xfrm>
      </p:grpSpPr>
      <p:pic>
        <p:nvPicPr>
          <p:cNvPr id="27" name="Afbeelding 26" descr="Afbeelding met krant, tekst, Nieuws, Krantenpapier&#10;&#10;Door AI gegenereerde inhoud is mogelijk onjuist.">
            <a:extLst>
              <a:ext uri="{FF2B5EF4-FFF2-40B4-BE49-F238E27FC236}">
                <a16:creationId xmlns:a16="http://schemas.microsoft.com/office/drawing/2014/main" id="{DCF5063E-6768-2C33-8DD3-4DE87B148676}"/>
              </a:ext>
            </a:extLst>
          </p:cNvPr>
          <p:cNvPicPr>
            <a:picLocks noChangeAspect="1"/>
          </p:cNvPicPr>
          <p:nvPr/>
        </p:nvPicPr>
        <p:blipFill>
          <a:blip r:embed="rId2"/>
          <a:stretch>
            <a:fillRect/>
          </a:stretch>
        </p:blipFill>
        <p:spPr>
          <a:xfrm rot="267769">
            <a:off x="6500287" y="1959287"/>
            <a:ext cx="3193956" cy="4482606"/>
          </a:xfrm>
          <a:prstGeom prst="rect">
            <a:avLst/>
          </a:prstGeom>
        </p:spPr>
      </p:pic>
      <p:sp>
        <p:nvSpPr>
          <p:cNvPr id="28" name="Tekstvak 27">
            <a:extLst>
              <a:ext uri="{FF2B5EF4-FFF2-40B4-BE49-F238E27FC236}">
                <a16:creationId xmlns:a16="http://schemas.microsoft.com/office/drawing/2014/main" id="{A602671F-5765-A51F-DCF7-0AFA850B57B4}"/>
              </a:ext>
            </a:extLst>
          </p:cNvPr>
          <p:cNvSpPr txBox="1"/>
          <p:nvPr/>
        </p:nvSpPr>
        <p:spPr>
          <a:xfrm>
            <a:off x="834887" y="815009"/>
            <a:ext cx="10495722" cy="715089"/>
          </a:xfrm>
          <a:prstGeom prst="roundRect">
            <a:avLst/>
          </a:prstGeom>
          <a:solidFill>
            <a:schemeClr val="bg1"/>
          </a:solidFill>
          <a:ln>
            <a:noFill/>
          </a:ln>
        </p:spPr>
        <p:txBody>
          <a:bodyPr wrap="square" lIns="91440" tIns="45720" rIns="91440" bIns="45720" rtlCol="0" anchor="t">
            <a:spAutoFit/>
          </a:bodyPr>
          <a:lstStyle/>
          <a:p>
            <a:r>
              <a:rPr lang="nl-NL" sz="3600" b="1">
                <a:latin typeface="Nunito"/>
              </a:rPr>
              <a:t> Plusopdracht: informatie verzamelen</a:t>
            </a:r>
            <a:endParaRPr lang="nl-NL" sz="3600">
              <a:latin typeface="Nunito" pitchFamily="2" charset="77"/>
            </a:endParaRPr>
          </a:p>
        </p:txBody>
      </p:sp>
      <p:pic>
        <p:nvPicPr>
          <p:cNvPr id="30" name="Afbeelding 29">
            <a:extLst>
              <a:ext uri="{FF2B5EF4-FFF2-40B4-BE49-F238E27FC236}">
                <a16:creationId xmlns:a16="http://schemas.microsoft.com/office/drawing/2014/main" id="{4ED6FDBB-3342-6C4E-F7BF-8B313E4EEF2F}"/>
              </a:ext>
            </a:extLst>
          </p:cNvPr>
          <p:cNvPicPr>
            <a:picLocks noChangeAspect="1"/>
          </p:cNvPicPr>
          <p:nvPr/>
        </p:nvPicPr>
        <p:blipFill>
          <a:blip r:embed="rId3"/>
          <a:stretch>
            <a:fillRect/>
          </a:stretch>
        </p:blipFill>
        <p:spPr>
          <a:xfrm>
            <a:off x="10948643" y="5660530"/>
            <a:ext cx="946358" cy="937170"/>
          </a:xfrm>
          <a:prstGeom prst="rect">
            <a:avLst/>
          </a:prstGeom>
        </p:spPr>
      </p:pic>
      <p:pic>
        <p:nvPicPr>
          <p:cNvPr id="13" name="Afbeelding 12" descr="Afbeelding met krant, tekst, Krantenpapier, persoon&#10;&#10;Door AI gegenereerde inhoud is mogelijk onjuist.">
            <a:extLst>
              <a:ext uri="{FF2B5EF4-FFF2-40B4-BE49-F238E27FC236}">
                <a16:creationId xmlns:a16="http://schemas.microsoft.com/office/drawing/2014/main" id="{82160CD5-C0CB-0240-A5CB-D1779483D075}"/>
              </a:ext>
            </a:extLst>
          </p:cNvPr>
          <p:cNvPicPr>
            <a:picLocks noChangeAspect="1"/>
          </p:cNvPicPr>
          <p:nvPr/>
        </p:nvPicPr>
        <p:blipFill>
          <a:blip r:embed="rId4"/>
          <a:stretch>
            <a:fillRect/>
          </a:stretch>
        </p:blipFill>
        <p:spPr>
          <a:xfrm>
            <a:off x="834887" y="2540001"/>
            <a:ext cx="4397765" cy="3084346"/>
          </a:xfrm>
          <a:prstGeom prst="rect">
            <a:avLst/>
          </a:prstGeom>
        </p:spPr>
      </p:pic>
      <p:pic>
        <p:nvPicPr>
          <p:cNvPr id="24" name="Afbeelding 23" descr="Afbeelding met tekst, poster, grafische vormgeving, Brochure&#10;&#10;Door AI gegenereerde inhoud is mogelijk onjuist.">
            <a:extLst>
              <a:ext uri="{FF2B5EF4-FFF2-40B4-BE49-F238E27FC236}">
                <a16:creationId xmlns:a16="http://schemas.microsoft.com/office/drawing/2014/main" id="{4944C696-3F7D-8649-19EF-F32DE4ED4A0C}"/>
              </a:ext>
            </a:extLst>
          </p:cNvPr>
          <p:cNvPicPr>
            <a:picLocks noChangeAspect="1"/>
          </p:cNvPicPr>
          <p:nvPr/>
        </p:nvPicPr>
        <p:blipFill>
          <a:blip r:embed="rId5"/>
          <a:srcRect l="47139" t="52442" r="11240" b="8842"/>
          <a:stretch>
            <a:fillRect/>
          </a:stretch>
        </p:blipFill>
        <p:spPr>
          <a:xfrm rot="21350678">
            <a:off x="3462924" y="3354376"/>
            <a:ext cx="4589987" cy="2774739"/>
          </a:xfrm>
          <a:prstGeom prst="rect">
            <a:avLst/>
          </a:prstGeom>
        </p:spPr>
      </p:pic>
      <p:pic>
        <p:nvPicPr>
          <p:cNvPr id="31" name="Afbeelding 30">
            <a:extLst>
              <a:ext uri="{FF2B5EF4-FFF2-40B4-BE49-F238E27FC236}">
                <a16:creationId xmlns:a16="http://schemas.microsoft.com/office/drawing/2014/main" id="{A3250C42-A32B-2941-6D5D-AC8A4D4E5A90}"/>
              </a:ext>
            </a:extLst>
          </p:cNvPr>
          <p:cNvPicPr>
            <a:picLocks noChangeAspect="1"/>
          </p:cNvPicPr>
          <p:nvPr/>
        </p:nvPicPr>
        <p:blipFill>
          <a:blip r:embed="rId6"/>
          <a:stretch>
            <a:fillRect/>
          </a:stretch>
        </p:blipFill>
        <p:spPr>
          <a:xfrm rot="13953177">
            <a:off x="9768892" y="1805751"/>
            <a:ext cx="1321696" cy="2361430"/>
          </a:xfrm>
          <a:prstGeom prst="rect">
            <a:avLst/>
          </a:prstGeom>
        </p:spPr>
      </p:pic>
      <p:pic>
        <p:nvPicPr>
          <p:cNvPr id="3" name="Afbeelding 2" descr="Afbeelding met symbool&#10;&#10;Door AI gegenereerde inhoud is mogelijk onjuist.">
            <a:extLst>
              <a:ext uri="{FF2B5EF4-FFF2-40B4-BE49-F238E27FC236}">
                <a16:creationId xmlns:a16="http://schemas.microsoft.com/office/drawing/2014/main" id="{D13BBF6C-B40C-D143-46F1-BE61E92452ED}"/>
              </a:ext>
            </a:extLst>
          </p:cNvPr>
          <p:cNvPicPr>
            <a:picLocks noChangeAspect="1"/>
          </p:cNvPicPr>
          <p:nvPr/>
        </p:nvPicPr>
        <p:blipFill>
          <a:blip r:embed="rId7"/>
          <a:stretch>
            <a:fillRect/>
          </a:stretch>
        </p:blipFill>
        <p:spPr>
          <a:xfrm>
            <a:off x="10654173" y="883176"/>
            <a:ext cx="592980" cy="580509"/>
          </a:xfrm>
          <a:prstGeom prst="rect">
            <a:avLst/>
          </a:prstGeom>
        </p:spPr>
      </p:pic>
    </p:spTree>
    <p:extLst>
      <p:ext uri="{BB962C8B-B14F-4D97-AF65-F5344CB8AC3E}">
        <p14:creationId xmlns:p14="http://schemas.microsoft.com/office/powerpoint/2010/main" val="1417370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5E0FD"/>
        </a:solidFill>
        <a:effectLst/>
      </p:bgPr>
    </p:bg>
    <p:spTree>
      <p:nvGrpSpPr>
        <p:cNvPr id="1" name=""/>
        <p:cNvGrpSpPr/>
        <p:nvPr/>
      </p:nvGrpSpPr>
      <p:grpSpPr>
        <a:xfrm>
          <a:off x="0" y="0"/>
          <a:ext cx="0" cy="0"/>
          <a:chOff x="0" y="0"/>
          <a:chExt cx="0" cy="0"/>
        </a:xfrm>
      </p:grpSpPr>
      <p:pic>
        <p:nvPicPr>
          <p:cNvPr id="3" name="Afbeelding 2" descr="Afbeelding met Graphics, grafische vormgeving, geel, patroon&#10;&#10;Door AI gegenereerde inhoud is mogelijk onjuist.">
            <a:extLst>
              <a:ext uri="{FF2B5EF4-FFF2-40B4-BE49-F238E27FC236}">
                <a16:creationId xmlns:a16="http://schemas.microsoft.com/office/drawing/2014/main" id="{593E2A60-CD6F-F798-255E-5A03E071C517}"/>
              </a:ext>
            </a:extLst>
          </p:cNvPr>
          <p:cNvPicPr>
            <a:picLocks noChangeAspect="1"/>
          </p:cNvPicPr>
          <p:nvPr/>
        </p:nvPicPr>
        <p:blipFill>
          <a:blip r:embed="rId2"/>
          <a:srcRect l="1043" t="2887" b="3929"/>
          <a:stretch>
            <a:fillRect/>
          </a:stretch>
        </p:blipFill>
        <p:spPr>
          <a:xfrm>
            <a:off x="0" y="0"/>
            <a:ext cx="12192000" cy="6858000"/>
          </a:xfrm>
          <a:prstGeom prst="rect">
            <a:avLst/>
          </a:prstGeom>
        </p:spPr>
      </p:pic>
      <p:sp>
        <p:nvSpPr>
          <p:cNvPr id="6" name="Tekstvak 3">
            <a:extLst>
              <a:ext uri="{FF2B5EF4-FFF2-40B4-BE49-F238E27FC236}">
                <a16:creationId xmlns:a16="http://schemas.microsoft.com/office/drawing/2014/main" id="{51CE5D7D-D162-73E9-FC12-B2488A7FA913}"/>
              </a:ext>
            </a:extLst>
          </p:cNvPr>
          <p:cNvSpPr txBox="1"/>
          <p:nvPr/>
        </p:nvSpPr>
        <p:spPr>
          <a:xfrm>
            <a:off x="3728690" y="4029696"/>
            <a:ext cx="4735102" cy="715089"/>
          </a:xfrm>
          <a:prstGeom prst="roundRect">
            <a:avLst/>
          </a:prstGeom>
          <a:solidFill>
            <a:srgbClr val="FFC1C2"/>
          </a:solidFill>
        </p:spPr>
        <p:txBody>
          <a:bodyPr wrap="square" lIns="91440" tIns="45720" rIns="91440" bIns="45720" rtlCol="0" anchor="t">
            <a:spAutoFit/>
          </a:bodyPr>
          <a:lstStyle/>
          <a:p>
            <a:pPr algn="ctr"/>
            <a:r>
              <a:rPr lang="nl-NL" sz="3600" b="1">
                <a:solidFill>
                  <a:schemeClr val="bg1"/>
                </a:solidFill>
                <a:latin typeface="Nunito"/>
              </a:rPr>
              <a:t>Tot volgende keer!</a:t>
            </a:r>
            <a:endParaRPr lang="nl-NL" sz="3600" b="1">
              <a:solidFill>
                <a:schemeClr val="bg1"/>
              </a:solidFill>
              <a:latin typeface="Nunito" pitchFamily="2" charset="77"/>
            </a:endParaRPr>
          </a:p>
        </p:txBody>
      </p:sp>
    </p:spTree>
    <p:extLst>
      <p:ext uri="{BB962C8B-B14F-4D97-AF65-F5344CB8AC3E}">
        <p14:creationId xmlns:p14="http://schemas.microsoft.com/office/powerpoint/2010/main" val="4081524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B398169-06E5-0152-7923-8E2201B45458}"/>
              </a:ext>
            </a:extLst>
          </p:cNvPr>
          <p:cNvPicPr>
            <a:picLocks noChangeAspect="1"/>
          </p:cNvPicPr>
          <p:nvPr/>
        </p:nvPicPr>
        <p:blipFill>
          <a:blip r:embed="rId2"/>
          <a:stretch>
            <a:fillRect/>
          </a:stretch>
        </p:blipFill>
        <p:spPr>
          <a:xfrm>
            <a:off x="4101892" y="1454253"/>
            <a:ext cx="3988215" cy="3949493"/>
          </a:xfrm>
          <a:prstGeom prst="rect">
            <a:avLst/>
          </a:prstGeom>
        </p:spPr>
      </p:pic>
    </p:spTree>
    <p:extLst>
      <p:ext uri="{BB962C8B-B14F-4D97-AF65-F5344CB8AC3E}">
        <p14:creationId xmlns:p14="http://schemas.microsoft.com/office/powerpoint/2010/main" val="2733509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218F5497-5F69-C22D-7DC3-9B9324D60C1D}"/>
              </a:ext>
            </a:extLst>
          </p:cNvPr>
          <p:cNvSpPr txBox="1"/>
          <p:nvPr/>
        </p:nvSpPr>
        <p:spPr>
          <a:xfrm>
            <a:off x="12999308" y="1785710"/>
            <a:ext cx="184731" cy="369332"/>
          </a:xfrm>
          <a:prstGeom prst="rect">
            <a:avLst/>
          </a:prstGeom>
          <a:noFill/>
        </p:spPr>
        <p:txBody>
          <a:bodyPr wrap="none" rtlCol="0">
            <a:spAutoFit/>
          </a:bodyPr>
          <a:lstStyle/>
          <a:p>
            <a:endParaRPr lang="nl-NL"/>
          </a:p>
        </p:txBody>
      </p:sp>
      <p:sp>
        <p:nvSpPr>
          <p:cNvPr id="5" name="Tekstvak 4">
            <a:extLst>
              <a:ext uri="{FF2B5EF4-FFF2-40B4-BE49-F238E27FC236}">
                <a16:creationId xmlns:a16="http://schemas.microsoft.com/office/drawing/2014/main" id="{C99C2B02-DE46-6B85-B97C-386E2DB80A08}"/>
              </a:ext>
            </a:extLst>
          </p:cNvPr>
          <p:cNvSpPr txBox="1"/>
          <p:nvPr/>
        </p:nvSpPr>
        <p:spPr>
          <a:xfrm>
            <a:off x="4485612" y="166834"/>
            <a:ext cx="7508918" cy="653255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50">
                <a:ea typeface="+mn-lt"/>
                <a:cs typeface="+mn-lt"/>
              </a:rPr>
              <a:t>Beste leerlingen, </a:t>
            </a:r>
          </a:p>
          <a:p>
            <a:endParaRPr lang="nl-NL" sz="1350">
              <a:ea typeface="+mn-lt"/>
              <a:cs typeface="+mn-lt"/>
            </a:endParaRPr>
          </a:p>
          <a:p>
            <a:r>
              <a:rPr lang="nl-NL" sz="1350">
                <a:ea typeface="+mn-lt"/>
                <a:cs typeface="+mn-lt"/>
              </a:rPr>
              <a:t>Bij de gemeente zijn we veel bezig met het thema duurzaamheid. Bij duurzaamheid houd je rekening met de mensen die na jou leven. Zij moeten ook nog een prettig leven op aarde kunnen hebben. </a:t>
            </a:r>
            <a:endParaRPr lang="nl-NL" sz="1350"/>
          </a:p>
          <a:p>
            <a:endParaRPr lang="nl-NL" sz="1350">
              <a:ea typeface="+mn-lt"/>
              <a:cs typeface="+mn-lt"/>
            </a:endParaRPr>
          </a:p>
          <a:p>
            <a:r>
              <a:rPr lang="nl-NL" sz="1350">
                <a:ea typeface="+mn-lt"/>
                <a:cs typeface="+mn-lt"/>
              </a:rPr>
              <a:t>Denk bij duurzaamheid aan het zorgvuldig omgaan met de aarde en alles wat daarop leeft. Er wordt zuinig en slim omgegaan met energiebronnen, voedsel en grondstoffen zodat wij en volgende generaties nog een lang en gelukkig leven kunnen hebben op een gezonde aarde. We zijn allemaal onderdeel van de aarde, van mier tot mens, en we moeten zorgen dat we samen niet meer gebruiken dan nodig en er voor iedereen een leefbare plek is. </a:t>
            </a:r>
          </a:p>
          <a:p>
            <a:endParaRPr lang="nl-NL" sz="1350">
              <a:ea typeface="+mn-lt"/>
              <a:cs typeface="+mn-lt"/>
            </a:endParaRPr>
          </a:p>
          <a:p>
            <a:r>
              <a:rPr lang="nl-NL" sz="1350">
                <a:ea typeface="+mn-lt"/>
                <a:cs typeface="+mn-lt"/>
              </a:rPr>
              <a:t>We werken bij de gemeente hard aan het thema duurzaamheid. Het is een belangrijk onderwerp, je ziet het ook veel terug op het nieuws, in de krant en op sociale media. Daar hoor je echter niet vaak wat kinderen en jongeren denken. En juist daar willen we verandering in brengen. Jullie zijn immers de generatie die nog lang van onze aarde gebruik moet maken!</a:t>
            </a:r>
          </a:p>
          <a:p>
            <a:endParaRPr lang="nl-NL" sz="1350">
              <a:ea typeface="+mn-lt"/>
              <a:cs typeface="+mn-lt"/>
            </a:endParaRPr>
          </a:p>
          <a:p>
            <a:r>
              <a:rPr lang="nl-NL" sz="1350">
                <a:ea typeface="+mn-lt"/>
                <a:cs typeface="+mn-lt"/>
              </a:rPr>
              <a:t>Daarvoor deze brief. In de komende weken zullen jullie meer leren over het onderwerp duurzaamheid in (meerdere van) de volgende thema’s: </a:t>
            </a:r>
          </a:p>
          <a:p>
            <a:r>
              <a:rPr lang="nl-NL" sz="1350">
                <a:ea typeface="+mn-lt"/>
                <a:cs typeface="+mn-lt"/>
              </a:rPr>
              <a:t>1. Biodiversiteit </a:t>
            </a:r>
          </a:p>
          <a:p>
            <a:r>
              <a:rPr lang="nl-NL" sz="1350">
                <a:ea typeface="+mn-lt"/>
                <a:cs typeface="+mn-lt"/>
              </a:rPr>
              <a:t>2. Klimaatadaptatie </a:t>
            </a:r>
          </a:p>
          <a:p>
            <a:r>
              <a:rPr lang="nl-NL" sz="1350">
                <a:ea typeface="+mn-lt"/>
                <a:cs typeface="+mn-lt"/>
              </a:rPr>
              <a:t>3. Energie </a:t>
            </a:r>
          </a:p>
          <a:p>
            <a:r>
              <a:rPr lang="nl-NL" sz="1350">
                <a:ea typeface="+mn-lt"/>
                <a:cs typeface="+mn-lt"/>
              </a:rPr>
              <a:t>4. Circulariteit </a:t>
            </a:r>
          </a:p>
          <a:p>
            <a:r>
              <a:rPr lang="nl-NL" sz="1350">
                <a:ea typeface="+mn-lt"/>
                <a:cs typeface="+mn-lt"/>
              </a:rPr>
              <a:t>5. Volhoudbare landbouw </a:t>
            </a:r>
          </a:p>
          <a:p>
            <a:r>
              <a:rPr lang="nl-NL" sz="1350">
                <a:ea typeface="+mn-lt"/>
                <a:cs typeface="+mn-lt"/>
              </a:rPr>
              <a:t>6. Watergebruik </a:t>
            </a:r>
          </a:p>
          <a:p>
            <a:endParaRPr lang="nl-NL" sz="1350">
              <a:ea typeface="+mn-lt"/>
              <a:cs typeface="+mn-lt"/>
            </a:endParaRPr>
          </a:p>
          <a:p>
            <a:r>
              <a:rPr lang="nl-NL" sz="1350">
                <a:ea typeface="+mn-lt"/>
                <a:cs typeface="+mn-lt"/>
              </a:rPr>
              <a:t>We willen jullie vragen om aan de hand van jullie bevindingen een advies te maken voor jullie school. Hoe meer scholen verduurzamen, hoe meer we bijdragen aan een duurzame toekomst! We kijken uit naar jullie reactie. </a:t>
            </a:r>
          </a:p>
          <a:p>
            <a:endParaRPr lang="nl-NL" sz="1350">
              <a:ea typeface="+mn-lt"/>
              <a:cs typeface="+mn-lt"/>
            </a:endParaRPr>
          </a:p>
          <a:p>
            <a:r>
              <a:rPr lang="nl-NL" sz="1350">
                <a:ea typeface="+mn-lt"/>
                <a:cs typeface="+mn-lt"/>
              </a:rPr>
              <a:t>Hartelijke groet, </a:t>
            </a:r>
            <a:endParaRPr lang="nl-NL"/>
          </a:p>
          <a:p>
            <a:r>
              <a:rPr lang="nl-NL" sz="1350">
                <a:ea typeface="+mn-lt"/>
                <a:cs typeface="+mn-lt"/>
              </a:rPr>
              <a:t>De gemeente</a:t>
            </a:r>
            <a:endParaRPr lang="nl-NL" sz="1350"/>
          </a:p>
        </p:txBody>
      </p:sp>
      <p:sp>
        <p:nvSpPr>
          <p:cNvPr id="9" name="Tekstvak 8">
            <a:extLst>
              <a:ext uri="{FF2B5EF4-FFF2-40B4-BE49-F238E27FC236}">
                <a16:creationId xmlns:a16="http://schemas.microsoft.com/office/drawing/2014/main" id="{1C846162-0EA2-27E7-6F00-D1AF3F410805}"/>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solidFill>
                  <a:schemeClr val="bg1"/>
                </a:solidFill>
                <a:latin typeface="Nunito"/>
              </a:rPr>
              <a:t>Brief van de gemeente</a:t>
            </a:r>
            <a:endParaRPr lang="nl-NL" sz="3200" b="1">
              <a:solidFill>
                <a:schemeClr val="bg1"/>
              </a:solidFill>
              <a:latin typeface="Nunito"/>
            </a:endParaRPr>
          </a:p>
        </p:txBody>
      </p:sp>
    </p:spTree>
    <p:extLst>
      <p:ext uri="{BB962C8B-B14F-4D97-AF65-F5344CB8AC3E}">
        <p14:creationId xmlns:p14="http://schemas.microsoft.com/office/powerpoint/2010/main" val="2508955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B7B6E134-6B84-C63E-38CF-10F38C4D8520}"/>
              </a:ext>
            </a:extLst>
          </p:cNvPr>
          <p:cNvSpPr txBox="1"/>
          <p:nvPr/>
        </p:nvSpPr>
        <p:spPr>
          <a:xfrm>
            <a:off x="4347853" y="2317563"/>
            <a:ext cx="7116762" cy="2485787"/>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2000">
                <a:latin typeface="Nunito"/>
              </a:rPr>
              <a:t>Na deze les… </a:t>
            </a:r>
          </a:p>
          <a:p>
            <a:endParaRPr lang="nl-NL" sz="2000">
              <a:latin typeface="Nunito" pitchFamily="2" charset="77"/>
            </a:endParaRPr>
          </a:p>
          <a:p>
            <a:pPr marL="342900" indent="-342900">
              <a:buFontTx/>
              <a:buChar char="-"/>
            </a:pPr>
            <a:r>
              <a:rPr lang="nl-NL" sz="2000">
                <a:latin typeface="Nunito" pitchFamily="2" charset="77"/>
              </a:rPr>
              <a:t>… kun je benoemen wat duurzaamheid betekent.</a:t>
            </a:r>
          </a:p>
          <a:p>
            <a:pPr marL="342900" indent="-342900">
              <a:buFontTx/>
              <a:buChar char="-"/>
            </a:pPr>
            <a:r>
              <a:rPr lang="nl-NL" sz="2000">
                <a:latin typeface="Nunito" pitchFamily="2" charset="77"/>
              </a:rPr>
              <a:t>… heb je voorwerpen beoordeeld op duurzaamheid. </a:t>
            </a:r>
          </a:p>
          <a:p>
            <a:pPr marL="342900" indent="-342900">
              <a:buFontTx/>
              <a:buChar char="-"/>
            </a:pPr>
            <a:r>
              <a:rPr lang="nl-NL" sz="2000">
                <a:latin typeface="Nunito"/>
              </a:rPr>
              <a:t>… heb je nagedacht over duurzame keuzes.</a:t>
            </a:r>
          </a:p>
          <a:p>
            <a:pPr marL="342900" indent="-342900">
              <a:buFontTx/>
              <a:buChar char="-"/>
            </a:pPr>
            <a:r>
              <a:rPr lang="nl-NL" sz="2000">
                <a:latin typeface="Nunito"/>
              </a:rPr>
              <a:t>… heb je een plek in het lokaal om de resultaten te verzamelen voor jullie eindbrief aan de gemeente.</a:t>
            </a:r>
            <a:endParaRPr lang="en-US" sz="2000">
              <a:latin typeface="Nunito"/>
            </a:endParaRPr>
          </a:p>
        </p:txBody>
      </p:sp>
      <p:pic>
        <p:nvPicPr>
          <p:cNvPr id="7" name="Afbeelding 6" descr="Afbeelding met emoticon, clipart, smiley, tekenfilm&#10;&#10;Door AI gegenereerde inhoud is mogelijk onjuist.">
            <a:extLst>
              <a:ext uri="{FF2B5EF4-FFF2-40B4-BE49-F238E27FC236}">
                <a16:creationId xmlns:a16="http://schemas.microsoft.com/office/drawing/2014/main" id="{C814EE0C-BE85-6D78-13E4-AF012AF9BC9A}"/>
              </a:ext>
            </a:extLst>
          </p:cNvPr>
          <p:cNvPicPr>
            <a:picLocks noChangeAspect="1"/>
          </p:cNvPicPr>
          <p:nvPr/>
        </p:nvPicPr>
        <p:blipFill>
          <a:blip r:embed="rId3"/>
          <a:stretch>
            <a:fillRect/>
          </a:stretch>
        </p:blipFill>
        <p:spPr>
          <a:xfrm>
            <a:off x="733650" y="1847616"/>
            <a:ext cx="3181335" cy="3421020"/>
          </a:xfrm>
          <a:prstGeom prst="rect">
            <a:avLst/>
          </a:prstGeom>
        </p:spPr>
      </p:pic>
      <p:sp>
        <p:nvSpPr>
          <p:cNvPr id="3" name="Tekstvak 2">
            <a:extLst>
              <a:ext uri="{FF2B5EF4-FFF2-40B4-BE49-F238E27FC236}">
                <a16:creationId xmlns:a16="http://schemas.microsoft.com/office/drawing/2014/main" id="{80AF7EEA-2DA3-EF1F-F265-6B44745165F8}"/>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solidFill>
                  <a:schemeClr val="bg1"/>
                </a:solidFill>
                <a:latin typeface="Nunito"/>
              </a:rPr>
              <a:t>Lesdoelen</a:t>
            </a:r>
            <a:endParaRPr lang="nl-NL" sz="3200" b="1">
              <a:solidFill>
                <a:schemeClr val="bg1"/>
              </a:solidFill>
              <a:latin typeface="Nunito"/>
            </a:endParaRPr>
          </a:p>
        </p:txBody>
      </p:sp>
    </p:spTree>
    <p:extLst>
      <p:ext uri="{BB962C8B-B14F-4D97-AF65-F5344CB8AC3E}">
        <p14:creationId xmlns:p14="http://schemas.microsoft.com/office/powerpoint/2010/main" val="155320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p:cNvGrpSpPr/>
        <p:nvPr/>
      </p:nvGrpSpPr>
      <p:grpSpPr>
        <a:xfrm>
          <a:off x="0" y="0"/>
          <a:ext cx="0" cy="0"/>
          <a:chOff x="0" y="0"/>
          <a:chExt cx="0" cy="0"/>
        </a:xfrm>
      </p:grpSpPr>
      <p:pic>
        <p:nvPicPr>
          <p:cNvPr id="2" name="Onlinemedia 1" title="IVN Zeeland | Lespakket Duurzame Toekomst">
            <a:hlinkClick r:id="" action="ppaction://media"/>
            <a:extLst>
              <a:ext uri="{FF2B5EF4-FFF2-40B4-BE49-F238E27FC236}">
                <a16:creationId xmlns:a16="http://schemas.microsoft.com/office/drawing/2014/main" id="{36A1777D-87ED-14BC-5A47-F3DE79A89F63}"/>
              </a:ext>
            </a:extLst>
          </p:cNvPr>
          <p:cNvPicPr>
            <a:picLocks noRot="1" noChangeAspect="1"/>
          </p:cNvPicPr>
          <p:nvPr>
            <a:videoFile r:link="rId1"/>
          </p:nvPr>
        </p:nvPicPr>
        <p:blipFill>
          <a:blip r:embed="rId3"/>
          <a:stretch>
            <a:fillRect/>
          </a:stretch>
        </p:blipFill>
        <p:spPr>
          <a:xfrm>
            <a:off x="1138240" y="630056"/>
            <a:ext cx="9915519" cy="5597888"/>
          </a:xfrm>
          <a:prstGeom prst="rect">
            <a:avLst/>
          </a:prstGeom>
          <a:ln w="76200">
            <a:solidFill>
              <a:schemeClr val="bg1"/>
            </a:solidFill>
          </a:ln>
        </p:spPr>
      </p:pic>
    </p:spTree>
    <p:extLst>
      <p:ext uri="{BB962C8B-B14F-4D97-AF65-F5344CB8AC3E}">
        <p14:creationId xmlns:p14="http://schemas.microsoft.com/office/powerpoint/2010/main" val="2190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6DE68"/>
        </a:solidFill>
        <a:effectLst/>
      </p:bgPr>
    </p:bg>
    <p:spTree>
      <p:nvGrpSpPr>
        <p:cNvPr id="1" name=""/>
        <p:cNvGrpSpPr/>
        <p:nvPr/>
      </p:nvGrpSpPr>
      <p:grpSpPr>
        <a:xfrm>
          <a:off x="0" y="0"/>
          <a:ext cx="0" cy="0"/>
          <a:chOff x="0" y="0"/>
          <a:chExt cx="0" cy="0"/>
        </a:xfrm>
      </p:grpSpPr>
      <p:sp>
        <p:nvSpPr>
          <p:cNvPr id="8" name="Tekstvak 4">
            <a:extLst>
              <a:ext uri="{FF2B5EF4-FFF2-40B4-BE49-F238E27FC236}">
                <a16:creationId xmlns:a16="http://schemas.microsoft.com/office/drawing/2014/main" id="{C31B96BC-259F-89A0-3A48-63F4A8786BC7}"/>
              </a:ext>
            </a:extLst>
          </p:cNvPr>
          <p:cNvSpPr txBox="1"/>
          <p:nvPr/>
        </p:nvSpPr>
        <p:spPr>
          <a:xfrm>
            <a:off x="2632703" y="212810"/>
            <a:ext cx="9173825" cy="6163389"/>
          </a:xfrm>
          <a:prstGeom prst="roundRect">
            <a:avLst/>
          </a:prstGeom>
          <a:solidFill>
            <a:schemeClr val="bg1"/>
          </a:solidFill>
        </p:spPr>
        <p:txBody>
          <a:bodyPr wrap="square" lIns="91440" tIns="45720" rIns="91440" bIns="45720" rtlCol="0" anchor="t">
            <a:spAutoFit/>
          </a:bodyPr>
          <a:lstStyle/>
          <a:p>
            <a:endParaRPr lang="nl-NL" sz="2000" dirty="0">
              <a:latin typeface="Nunito"/>
            </a:endParaRPr>
          </a:p>
          <a:p>
            <a:r>
              <a:rPr lang="nl-NL" sz="2400" b="1" dirty="0">
                <a:latin typeface="Nunito"/>
              </a:rPr>
              <a:t>Wat is duurzaamheid?</a:t>
            </a:r>
          </a:p>
          <a:p>
            <a:r>
              <a:rPr lang="nl-NL" sz="2400" dirty="0">
                <a:latin typeface="Nunito"/>
              </a:rPr>
              <a:t>Bij duurzaamheid houd je rekening met de mensen die na jou leven. Het gaat over zorgvuldig omgaan met de aarde en alles wat daarop leeft. Alles is namelijk afhankelijk van elkaar!  </a:t>
            </a:r>
            <a:endParaRPr lang="en-US" sz="2400" dirty="0">
              <a:latin typeface="Aptos" panose="02110004020202020204"/>
            </a:endParaRPr>
          </a:p>
          <a:p>
            <a:endParaRPr lang="nl-NL" sz="2400" dirty="0">
              <a:latin typeface="Nunito"/>
            </a:endParaRPr>
          </a:p>
          <a:p>
            <a:r>
              <a:rPr lang="nl-NL" sz="2400" dirty="0">
                <a:latin typeface="Nunito"/>
              </a:rPr>
              <a:t>Bij duurzame keuzes wordt zuinig en slim omgegaan met energiebronnen, voedsel en grondstoffen zodat wij en volgende generaties nog een lang en gelukkig leven kunnen hebben op een gezonde aarde. We gebruiken niet meer dan nodig is. In deze lessenserie behandel je met je docent verschillende thema's. De thema's hebben altijd een stukje overlap met elkaar, omdat de aarde een systeem is en alles met elkaar samenhangt. </a:t>
            </a:r>
          </a:p>
        </p:txBody>
      </p:sp>
      <p:pic>
        <p:nvPicPr>
          <p:cNvPr id="10" name="Afbeelding 24" descr="Afbeelding met clipart, emoticon, smiley, illustratie&#10;&#10;Door AI gegenereerde inhoud is mogelijk onjuist.">
            <a:extLst>
              <a:ext uri="{FF2B5EF4-FFF2-40B4-BE49-F238E27FC236}">
                <a16:creationId xmlns:a16="http://schemas.microsoft.com/office/drawing/2014/main" id="{53ABAD1B-AF52-27D5-97C5-82EA79D8DFBD}"/>
              </a:ext>
            </a:extLst>
          </p:cNvPr>
          <p:cNvPicPr>
            <a:picLocks noChangeAspect="1"/>
          </p:cNvPicPr>
          <p:nvPr/>
        </p:nvPicPr>
        <p:blipFill>
          <a:blip r:embed="rId2"/>
          <a:stretch>
            <a:fillRect/>
          </a:stretch>
        </p:blipFill>
        <p:spPr>
          <a:xfrm>
            <a:off x="516511" y="2256402"/>
            <a:ext cx="2017757" cy="2169619"/>
          </a:xfrm>
          <a:prstGeom prst="rect">
            <a:avLst/>
          </a:prstGeom>
        </p:spPr>
      </p:pic>
    </p:spTree>
    <p:extLst>
      <p:ext uri="{BB962C8B-B14F-4D97-AF65-F5344CB8AC3E}">
        <p14:creationId xmlns:p14="http://schemas.microsoft.com/office/powerpoint/2010/main" val="368123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a:extLst>
            <a:ext uri="{FF2B5EF4-FFF2-40B4-BE49-F238E27FC236}">
              <a16:creationId xmlns:a16="http://schemas.microsoft.com/office/drawing/2014/main" id="{A56EBD24-867E-6AC4-EEE4-195408F3A7CA}"/>
            </a:ext>
          </a:extLst>
        </p:cNvPr>
        <p:cNvGrpSpPr/>
        <p:nvPr/>
      </p:nvGrpSpPr>
      <p:grpSpPr>
        <a:xfrm>
          <a:off x="0" y="0"/>
          <a:ext cx="0" cy="0"/>
          <a:chOff x="0" y="0"/>
          <a:chExt cx="0" cy="0"/>
        </a:xfrm>
      </p:grpSpPr>
      <p:pic>
        <p:nvPicPr>
          <p:cNvPr id="20" name="Afbeelding 19" descr="Afbeelding met clipart, tekenfilm, kunst&#10;&#10;Door AI gegenereerde inhoud is mogelijk onjuist.">
            <a:extLst>
              <a:ext uri="{FF2B5EF4-FFF2-40B4-BE49-F238E27FC236}">
                <a16:creationId xmlns:a16="http://schemas.microsoft.com/office/drawing/2014/main" id="{ED7ACCCB-2D45-DB58-5A58-6CB6E218E5F6}"/>
              </a:ext>
            </a:extLst>
          </p:cNvPr>
          <p:cNvPicPr>
            <a:picLocks noChangeAspect="1"/>
          </p:cNvPicPr>
          <p:nvPr/>
        </p:nvPicPr>
        <p:blipFill>
          <a:blip r:embed="rId2"/>
          <a:stretch>
            <a:fillRect/>
          </a:stretch>
        </p:blipFill>
        <p:spPr>
          <a:xfrm>
            <a:off x="681556" y="1831415"/>
            <a:ext cx="1649792" cy="985717"/>
          </a:xfrm>
          <a:prstGeom prst="rect">
            <a:avLst/>
          </a:prstGeom>
        </p:spPr>
      </p:pic>
      <p:pic>
        <p:nvPicPr>
          <p:cNvPr id="29" name="Afbeelding 28" descr="Afbeelding met Graphics, ster, astronomie, creativiteit&#10;&#10;Door AI gegenereerde inhoud is mogelijk onjuist.">
            <a:extLst>
              <a:ext uri="{FF2B5EF4-FFF2-40B4-BE49-F238E27FC236}">
                <a16:creationId xmlns:a16="http://schemas.microsoft.com/office/drawing/2014/main" id="{B5DF9F49-EF03-C114-44A0-F916525EFA11}"/>
              </a:ext>
            </a:extLst>
          </p:cNvPr>
          <p:cNvPicPr>
            <a:picLocks noChangeAspect="1"/>
          </p:cNvPicPr>
          <p:nvPr/>
        </p:nvPicPr>
        <p:blipFill>
          <a:blip r:embed="rId3"/>
          <a:stretch>
            <a:fillRect/>
          </a:stretch>
        </p:blipFill>
        <p:spPr>
          <a:xfrm>
            <a:off x="1094331" y="4400794"/>
            <a:ext cx="670947" cy="1270120"/>
          </a:xfrm>
          <a:prstGeom prst="rect">
            <a:avLst/>
          </a:prstGeom>
        </p:spPr>
      </p:pic>
      <p:sp>
        <p:nvSpPr>
          <p:cNvPr id="3" name="Tekstvak 4">
            <a:extLst>
              <a:ext uri="{FF2B5EF4-FFF2-40B4-BE49-F238E27FC236}">
                <a16:creationId xmlns:a16="http://schemas.microsoft.com/office/drawing/2014/main" id="{384038F5-99DB-63F1-3C2C-15BB512FAB91}"/>
              </a:ext>
            </a:extLst>
          </p:cNvPr>
          <p:cNvSpPr txBox="1"/>
          <p:nvPr/>
        </p:nvSpPr>
        <p:spPr>
          <a:xfrm>
            <a:off x="3329267" y="666623"/>
            <a:ext cx="8159419" cy="2553891"/>
          </a:xfrm>
          <a:prstGeom prst="round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r>
              <a:rPr lang="nl-NL" sz="2400" b="1">
                <a:latin typeface="Nunito"/>
              </a:rPr>
              <a:t>Biodiversiteit</a:t>
            </a:r>
            <a:endParaRPr lang="nl-NL"/>
          </a:p>
          <a:p>
            <a:r>
              <a:rPr lang="nl-NL" sz="2400">
                <a:latin typeface="Nunito"/>
              </a:rPr>
              <a:t>Biodiversiteit betekent eigenlijk alle verschillende soorten planten en dieren die leven op aarde (de mens dus ook!). Als er op een plek veel verschillende soorten leven, is er een hoge biodiversiteit. In dit thema doe je onderzoek naar de biodiversiteit bij jullie in de buurt.</a:t>
            </a:r>
          </a:p>
        </p:txBody>
      </p:sp>
      <p:sp>
        <p:nvSpPr>
          <p:cNvPr id="6" name="Tekstvak 4">
            <a:extLst>
              <a:ext uri="{FF2B5EF4-FFF2-40B4-BE49-F238E27FC236}">
                <a16:creationId xmlns:a16="http://schemas.microsoft.com/office/drawing/2014/main" id="{20046363-B2BE-DB72-4543-12DF87E50881}"/>
              </a:ext>
            </a:extLst>
          </p:cNvPr>
          <p:cNvSpPr txBox="1"/>
          <p:nvPr/>
        </p:nvSpPr>
        <p:spPr>
          <a:xfrm>
            <a:off x="3341267" y="3544505"/>
            <a:ext cx="8148034" cy="2553891"/>
          </a:xfrm>
          <a:prstGeom prst="round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r>
              <a:rPr lang="nl-NL" sz="2400" b="1">
                <a:latin typeface="Nunito"/>
              </a:rPr>
              <a:t>Energie</a:t>
            </a:r>
            <a:endParaRPr lang="nl-NL"/>
          </a:p>
          <a:p>
            <a:r>
              <a:rPr lang="nl-NL" sz="2400">
                <a:latin typeface="Nunito"/>
              </a:rPr>
              <a:t>We gebruiken veel energie, bijvoorbeeld voor licht, warmte en beweging. Energie kan duurzaam en niet duurzaam opgewekt worden. En je kunt natuurlijk zuinig omgaan met energie. Welke keuzes maak je daarin en welk effect heeft dat? Daar gaat dit thema over. </a:t>
            </a:r>
            <a:endParaRPr lang="nl-NL" sz="2400"/>
          </a:p>
        </p:txBody>
      </p:sp>
      <p:sp>
        <p:nvSpPr>
          <p:cNvPr id="8" name="Tekstvak 7">
            <a:extLst>
              <a:ext uri="{FF2B5EF4-FFF2-40B4-BE49-F238E27FC236}">
                <a16:creationId xmlns:a16="http://schemas.microsoft.com/office/drawing/2014/main" id="{A77631B0-2D7D-16DB-ADA5-5FF7AEC51376}"/>
              </a:ext>
            </a:extLst>
          </p:cNvPr>
          <p:cNvSpPr txBox="1"/>
          <p:nvPr/>
        </p:nvSpPr>
        <p:spPr>
          <a:xfrm>
            <a:off x="310982" y="397321"/>
            <a:ext cx="1459424"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solidFill>
                  <a:schemeClr val="bg1"/>
                </a:solidFill>
                <a:latin typeface="Nunito"/>
              </a:rPr>
              <a:t>Thema's</a:t>
            </a:r>
            <a:endParaRPr lang="nl-NL" sz="3200" b="1">
              <a:solidFill>
                <a:schemeClr val="bg1"/>
              </a:solidFill>
              <a:latin typeface="Nunito"/>
            </a:endParaRPr>
          </a:p>
        </p:txBody>
      </p:sp>
    </p:spTree>
    <p:extLst>
      <p:ext uri="{BB962C8B-B14F-4D97-AF65-F5344CB8AC3E}">
        <p14:creationId xmlns:p14="http://schemas.microsoft.com/office/powerpoint/2010/main" val="631058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a:extLst>
            <a:ext uri="{FF2B5EF4-FFF2-40B4-BE49-F238E27FC236}">
              <a16:creationId xmlns:a16="http://schemas.microsoft.com/office/drawing/2014/main" id="{AEA9C2E6-04CE-EDE2-F92D-5168BD1DD6BA}"/>
            </a:ext>
          </a:extLst>
        </p:cNvPr>
        <p:cNvGrpSpPr/>
        <p:nvPr/>
      </p:nvGrpSpPr>
      <p:grpSpPr>
        <a:xfrm>
          <a:off x="0" y="0"/>
          <a:ext cx="0" cy="0"/>
          <a:chOff x="0" y="0"/>
          <a:chExt cx="0" cy="0"/>
        </a:xfrm>
      </p:grpSpPr>
      <p:sp>
        <p:nvSpPr>
          <p:cNvPr id="3" name="Tekstvak 4">
            <a:extLst>
              <a:ext uri="{FF2B5EF4-FFF2-40B4-BE49-F238E27FC236}">
                <a16:creationId xmlns:a16="http://schemas.microsoft.com/office/drawing/2014/main" id="{B084CD98-0DBD-75DA-C450-47F39760BC54}"/>
              </a:ext>
            </a:extLst>
          </p:cNvPr>
          <p:cNvSpPr txBox="1"/>
          <p:nvPr/>
        </p:nvSpPr>
        <p:spPr>
          <a:xfrm>
            <a:off x="3710267" y="467235"/>
            <a:ext cx="8159419" cy="2962513"/>
          </a:xfrm>
          <a:prstGeom prst="roundRect">
            <a:avLst/>
          </a:prstGeom>
          <a:solidFill>
            <a:schemeClr val="bg1"/>
          </a:solidFill>
        </p:spPr>
        <p:txBody>
          <a:bodyPr wrap="square" lIns="91440" tIns="45720" rIns="91440" bIns="45720" rtlCol="0" anchor="t">
            <a:spAutoFit/>
          </a:bodyPr>
          <a:lstStyle/>
          <a:p>
            <a:r>
              <a:rPr lang="nl-NL" sz="2400" b="1">
                <a:latin typeface="Nunito"/>
              </a:rPr>
              <a:t>Circulariteit</a:t>
            </a:r>
            <a:endParaRPr lang="nl-NL" sz="2400"/>
          </a:p>
          <a:p>
            <a:r>
              <a:rPr lang="nl-NL" sz="2400">
                <a:latin typeface="Nunito"/>
              </a:rPr>
              <a:t>In een circulaire economie is er nauwelijks afval en worden producten en grondstoffen steeds opnieuw gebruikt. Dat kan bijvoorbeeld door producten zo te ontwerpen dat na gebruik de onderdelen weer opnieuw kunnen worden gebruikt. In dit thema ga je aan de slag met circulair ontwerpen. </a:t>
            </a:r>
            <a:endParaRPr lang="nl-NL" sz="2400"/>
          </a:p>
        </p:txBody>
      </p:sp>
      <p:sp>
        <p:nvSpPr>
          <p:cNvPr id="6" name="Tekstvak 4">
            <a:extLst>
              <a:ext uri="{FF2B5EF4-FFF2-40B4-BE49-F238E27FC236}">
                <a16:creationId xmlns:a16="http://schemas.microsoft.com/office/drawing/2014/main" id="{8544A63D-1481-5A04-C79C-792AE296ECD0}"/>
              </a:ext>
            </a:extLst>
          </p:cNvPr>
          <p:cNvSpPr txBox="1"/>
          <p:nvPr/>
        </p:nvSpPr>
        <p:spPr>
          <a:xfrm>
            <a:off x="2857858" y="3659047"/>
            <a:ext cx="9009250" cy="2553891"/>
          </a:xfrm>
          <a:prstGeom prst="roundRect">
            <a:avLst/>
          </a:prstGeom>
          <a:solidFill>
            <a:schemeClr val="bg1"/>
          </a:solidFill>
          <a:ln>
            <a:noFill/>
          </a:ln>
        </p:spPr>
        <p:txBody>
          <a:bodyPr wrap="square" lIns="91440" tIns="45720" rIns="91440" bIns="45720" rtlCol="0" anchor="t">
            <a:spAutoFit/>
          </a:bodyPr>
          <a:lstStyle/>
          <a:p>
            <a:r>
              <a:rPr lang="nl-NL" sz="2400" b="1">
                <a:latin typeface="Nunito"/>
              </a:rPr>
              <a:t>Klimaatadaptatie</a:t>
            </a:r>
            <a:endParaRPr lang="nl-NL" sz="2400"/>
          </a:p>
          <a:p>
            <a:r>
              <a:rPr lang="nl-NL" sz="2400">
                <a:latin typeface="Nunito"/>
              </a:rPr>
              <a:t>Het klimaat verandert en daarvoor moeten we onze omgeving aanpassen. Dat wordt klimaatadaptatie genoemd. Door </a:t>
            </a:r>
          </a:p>
          <a:p>
            <a:r>
              <a:rPr lang="nl-NL" sz="2400">
                <a:latin typeface="Nunito"/>
              </a:rPr>
              <a:t>aanpassingen te doen maken we ons klaar voor het weer van morgen. In dit thema ga je aan de slag met proefjes om klimaatproblemen te onderzoeken op jullie plein. </a:t>
            </a:r>
            <a:endParaRPr lang="nl-NL"/>
          </a:p>
        </p:txBody>
      </p:sp>
      <p:pic>
        <p:nvPicPr>
          <p:cNvPr id="7" name="Picture 1" descr="Afbeelding met clipart, Graphics, ontwerp, creativiteit&#10;&#10;Door AI gegenereerde inhoud is mogelijk onjuist.">
            <a:extLst>
              <a:ext uri="{FF2B5EF4-FFF2-40B4-BE49-F238E27FC236}">
                <a16:creationId xmlns:a16="http://schemas.microsoft.com/office/drawing/2014/main" id="{85D12FA3-793E-22A6-28D5-F47A99A03CF3}"/>
              </a:ext>
            </a:extLst>
          </p:cNvPr>
          <p:cNvPicPr>
            <a:picLocks noChangeAspect="1"/>
          </p:cNvPicPr>
          <p:nvPr/>
        </p:nvPicPr>
        <p:blipFill>
          <a:blip r:embed="rId2"/>
          <a:stretch>
            <a:fillRect/>
          </a:stretch>
        </p:blipFill>
        <p:spPr>
          <a:xfrm>
            <a:off x="703314" y="1880179"/>
            <a:ext cx="1273357" cy="1409182"/>
          </a:xfrm>
          <a:prstGeom prst="rect">
            <a:avLst/>
          </a:prstGeom>
        </p:spPr>
      </p:pic>
      <p:pic>
        <p:nvPicPr>
          <p:cNvPr id="8" name="Picture 3" descr="Afbeelding met Graphics, clipart, creativiteit, ontwerp&#10;&#10;Door AI gegenereerde inhoud is mogelijk onjuist.">
            <a:extLst>
              <a:ext uri="{FF2B5EF4-FFF2-40B4-BE49-F238E27FC236}">
                <a16:creationId xmlns:a16="http://schemas.microsoft.com/office/drawing/2014/main" id="{A6BBF42B-F5F3-E181-AE24-E3E18886262B}"/>
              </a:ext>
            </a:extLst>
          </p:cNvPr>
          <p:cNvPicPr>
            <a:picLocks noChangeAspect="1"/>
          </p:cNvPicPr>
          <p:nvPr/>
        </p:nvPicPr>
        <p:blipFill>
          <a:blip r:embed="rId3"/>
          <a:stretch>
            <a:fillRect/>
          </a:stretch>
        </p:blipFill>
        <p:spPr>
          <a:xfrm>
            <a:off x="605848" y="4472421"/>
            <a:ext cx="1605716" cy="1360820"/>
          </a:xfrm>
          <a:prstGeom prst="rect">
            <a:avLst/>
          </a:prstGeom>
        </p:spPr>
      </p:pic>
      <p:sp>
        <p:nvSpPr>
          <p:cNvPr id="17" name="Tekstvak 16">
            <a:extLst>
              <a:ext uri="{FF2B5EF4-FFF2-40B4-BE49-F238E27FC236}">
                <a16:creationId xmlns:a16="http://schemas.microsoft.com/office/drawing/2014/main" id="{8977BA17-5DDD-D4F2-8D62-33265524ACC0}"/>
              </a:ext>
            </a:extLst>
          </p:cNvPr>
          <p:cNvSpPr txBox="1"/>
          <p:nvPr/>
        </p:nvSpPr>
        <p:spPr>
          <a:xfrm>
            <a:off x="310982" y="397321"/>
            <a:ext cx="1459424"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solidFill>
                  <a:schemeClr val="bg1"/>
                </a:solidFill>
                <a:latin typeface="Nunito"/>
              </a:rPr>
              <a:t>Thema's</a:t>
            </a:r>
            <a:endParaRPr lang="nl-NL" sz="3200" b="1">
              <a:solidFill>
                <a:schemeClr val="bg1"/>
              </a:solidFill>
              <a:latin typeface="Nunito"/>
            </a:endParaRPr>
          </a:p>
        </p:txBody>
      </p:sp>
    </p:spTree>
    <p:extLst>
      <p:ext uri="{BB962C8B-B14F-4D97-AF65-F5344CB8AC3E}">
        <p14:creationId xmlns:p14="http://schemas.microsoft.com/office/powerpoint/2010/main" val="1888343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a:extLst>
            <a:ext uri="{FF2B5EF4-FFF2-40B4-BE49-F238E27FC236}">
              <a16:creationId xmlns:a16="http://schemas.microsoft.com/office/drawing/2014/main" id="{355E79FC-E09F-68EF-BE47-11FB20397944}"/>
            </a:ext>
          </a:extLst>
        </p:cNvPr>
        <p:cNvGrpSpPr/>
        <p:nvPr/>
      </p:nvGrpSpPr>
      <p:grpSpPr>
        <a:xfrm>
          <a:off x="0" y="0"/>
          <a:ext cx="0" cy="0"/>
          <a:chOff x="0" y="0"/>
          <a:chExt cx="0" cy="0"/>
        </a:xfrm>
      </p:grpSpPr>
      <p:sp>
        <p:nvSpPr>
          <p:cNvPr id="3" name="Tekstvak 4">
            <a:extLst>
              <a:ext uri="{FF2B5EF4-FFF2-40B4-BE49-F238E27FC236}">
                <a16:creationId xmlns:a16="http://schemas.microsoft.com/office/drawing/2014/main" id="{CFE5FBFC-B0DC-593C-BE5F-7717DF51C0F9}"/>
              </a:ext>
            </a:extLst>
          </p:cNvPr>
          <p:cNvSpPr txBox="1"/>
          <p:nvPr/>
        </p:nvSpPr>
        <p:spPr>
          <a:xfrm>
            <a:off x="3051240" y="399289"/>
            <a:ext cx="8159419" cy="2962513"/>
          </a:xfrm>
          <a:prstGeom prst="roundRect">
            <a:avLst/>
          </a:prstGeom>
          <a:solidFill>
            <a:schemeClr val="bg1"/>
          </a:solidFill>
        </p:spPr>
        <p:txBody>
          <a:bodyPr wrap="square" lIns="91440" tIns="45720" rIns="91440" bIns="45720" rtlCol="0" anchor="t">
            <a:spAutoFit/>
          </a:bodyPr>
          <a:lstStyle/>
          <a:p>
            <a:r>
              <a:rPr lang="nl-NL" sz="2400" b="1">
                <a:latin typeface="Nunito"/>
              </a:rPr>
              <a:t>Volhoudbare landbouw</a:t>
            </a:r>
            <a:endParaRPr lang="nl-NL" sz="2400"/>
          </a:p>
          <a:p>
            <a:r>
              <a:rPr lang="nl-NL" sz="2400">
                <a:latin typeface="Nunito"/>
              </a:rPr>
              <a:t>Een vorm van duurzame landbouw is volhoudbare landbouw. Er wordt hierbij rekening gehouden met de natuur en het klimaat. Denk aan natuurlijke </a:t>
            </a:r>
            <a:r>
              <a:rPr lang="nl-NL" sz="2400" err="1">
                <a:latin typeface="Nunito"/>
              </a:rPr>
              <a:t>ongedierte-bestrijding</a:t>
            </a:r>
            <a:r>
              <a:rPr lang="nl-NL" sz="2400">
                <a:latin typeface="Nunito"/>
              </a:rPr>
              <a:t> en een kruidenrijk grasland. In thema meet je de gezondheid van de bodem en speel je het natuurrijke schooltuinspel.</a:t>
            </a:r>
          </a:p>
        </p:txBody>
      </p:sp>
      <p:sp>
        <p:nvSpPr>
          <p:cNvPr id="6" name="Tekstvak 4">
            <a:extLst>
              <a:ext uri="{FF2B5EF4-FFF2-40B4-BE49-F238E27FC236}">
                <a16:creationId xmlns:a16="http://schemas.microsoft.com/office/drawing/2014/main" id="{7BCE608E-F005-E269-422C-6083886D2603}"/>
              </a:ext>
            </a:extLst>
          </p:cNvPr>
          <p:cNvSpPr txBox="1"/>
          <p:nvPr/>
        </p:nvSpPr>
        <p:spPr>
          <a:xfrm>
            <a:off x="2476858" y="3633216"/>
            <a:ext cx="9009250" cy="2553891"/>
          </a:xfrm>
          <a:prstGeom prst="roundRect">
            <a:avLst/>
          </a:prstGeom>
          <a:solidFill>
            <a:schemeClr val="bg1"/>
          </a:solidFill>
        </p:spPr>
        <p:txBody>
          <a:bodyPr wrap="square" lIns="91440" tIns="45720" rIns="91440" bIns="45720" rtlCol="0" anchor="t">
            <a:spAutoFit/>
          </a:bodyPr>
          <a:lstStyle/>
          <a:p>
            <a:r>
              <a:rPr lang="nl-NL" sz="2400" b="1">
                <a:latin typeface="Nunito"/>
              </a:rPr>
              <a:t>Watergebruik </a:t>
            </a:r>
            <a:endParaRPr lang="nl-NL" sz="2400"/>
          </a:p>
          <a:p>
            <a:r>
              <a:rPr lang="nl-NL" sz="2400">
                <a:latin typeface="Nunito"/>
              </a:rPr>
              <a:t>Ons drinkwater wordt voor veel verschillende doeleinden gebruikt, zoals voor de wc, wasmachine, douche en tuinslang. Maar water zuiveren is niet zo gemakkelijk. Hoeveel water verbruik je eigenlijk en hoe kun je zuinig omgaan met water? </a:t>
            </a:r>
          </a:p>
          <a:p>
            <a:r>
              <a:rPr lang="nl-NL" sz="2400">
                <a:latin typeface="Nunito"/>
              </a:rPr>
              <a:t>In dit thema nemen jullie je eigen waterverbruik onder de loep.</a:t>
            </a:r>
          </a:p>
        </p:txBody>
      </p:sp>
      <p:pic>
        <p:nvPicPr>
          <p:cNvPr id="5" name="Picture 4" descr="Afbeelding met symbool, ontwerp, gereedschap&#10;&#10;Door AI gegenereerde inhoud is mogelijk onjuist.">
            <a:extLst>
              <a:ext uri="{FF2B5EF4-FFF2-40B4-BE49-F238E27FC236}">
                <a16:creationId xmlns:a16="http://schemas.microsoft.com/office/drawing/2014/main" id="{1DF7C88E-C387-71DC-6825-211677B2F94A}"/>
              </a:ext>
            </a:extLst>
          </p:cNvPr>
          <p:cNvPicPr>
            <a:picLocks noChangeAspect="1"/>
          </p:cNvPicPr>
          <p:nvPr/>
        </p:nvPicPr>
        <p:blipFill>
          <a:blip r:embed="rId2"/>
          <a:stretch>
            <a:fillRect/>
          </a:stretch>
        </p:blipFill>
        <p:spPr>
          <a:xfrm>
            <a:off x="650400" y="1970359"/>
            <a:ext cx="1628775" cy="1095375"/>
          </a:xfrm>
          <a:prstGeom prst="rect">
            <a:avLst/>
          </a:prstGeom>
        </p:spPr>
      </p:pic>
      <p:pic>
        <p:nvPicPr>
          <p:cNvPr id="9" name="Picture 7" descr="Afbeelding met Graphics, creativiteit, astronomie&#10;&#10;Door AI gegenereerde inhoud is mogelijk onjuist.">
            <a:extLst>
              <a:ext uri="{FF2B5EF4-FFF2-40B4-BE49-F238E27FC236}">
                <a16:creationId xmlns:a16="http://schemas.microsoft.com/office/drawing/2014/main" id="{AAC2BFA9-6384-F925-3562-C781719EBCE8}"/>
              </a:ext>
            </a:extLst>
          </p:cNvPr>
          <p:cNvPicPr>
            <a:picLocks noChangeAspect="1"/>
          </p:cNvPicPr>
          <p:nvPr/>
        </p:nvPicPr>
        <p:blipFill>
          <a:blip r:embed="rId3"/>
          <a:stretch>
            <a:fillRect/>
          </a:stretch>
        </p:blipFill>
        <p:spPr>
          <a:xfrm>
            <a:off x="947933" y="4257346"/>
            <a:ext cx="819150" cy="1304925"/>
          </a:xfrm>
          <a:prstGeom prst="rect">
            <a:avLst/>
          </a:prstGeom>
        </p:spPr>
      </p:pic>
      <p:sp>
        <p:nvSpPr>
          <p:cNvPr id="8" name="Tekstvak 7">
            <a:extLst>
              <a:ext uri="{FF2B5EF4-FFF2-40B4-BE49-F238E27FC236}">
                <a16:creationId xmlns:a16="http://schemas.microsoft.com/office/drawing/2014/main" id="{E8641E67-B292-1239-F073-A21CD6E0E461}"/>
              </a:ext>
            </a:extLst>
          </p:cNvPr>
          <p:cNvSpPr txBox="1"/>
          <p:nvPr/>
        </p:nvSpPr>
        <p:spPr>
          <a:xfrm>
            <a:off x="310982" y="397321"/>
            <a:ext cx="1459424"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solidFill>
                  <a:schemeClr val="bg1"/>
                </a:solidFill>
                <a:latin typeface="Nunito"/>
              </a:rPr>
              <a:t>Thema's</a:t>
            </a:r>
            <a:endParaRPr lang="nl-NL" sz="3200" b="1">
              <a:solidFill>
                <a:schemeClr val="bg1"/>
              </a:solidFill>
              <a:latin typeface="Nunito"/>
            </a:endParaRPr>
          </a:p>
        </p:txBody>
      </p:sp>
    </p:spTree>
    <p:extLst>
      <p:ext uri="{BB962C8B-B14F-4D97-AF65-F5344CB8AC3E}">
        <p14:creationId xmlns:p14="http://schemas.microsoft.com/office/powerpoint/2010/main" val="3531806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p:cNvGrpSpPr/>
        <p:nvPr/>
      </p:nvGrpSpPr>
      <p:grpSpPr>
        <a:xfrm>
          <a:off x="0" y="0"/>
          <a:ext cx="0" cy="0"/>
          <a:chOff x="0" y="0"/>
          <a:chExt cx="0" cy="0"/>
        </a:xfrm>
      </p:grpSpPr>
      <p:sp>
        <p:nvSpPr>
          <p:cNvPr id="26" name="Rectangle 23">
            <a:extLst>
              <a:ext uri="{FF2B5EF4-FFF2-40B4-BE49-F238E27FC236}">
                <a16:creationId xmlns:a16="http://schemas.microsoft.com/office/drawing/2014/main" id="{13A4D317-045C-B025-6781-29FFF09551B2}"/>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8" name="Tekstvak 27">
            <a:extLst>
              <a:ext uri="{FF2B5EF4-FFF2-40B4-BE49-F238E27FC236}">
                <a16:creationId xmlns:a16="http://schemas.microsoft.com/office/drawing/2014/main" id="{A602671F-5765-A51F-DCF7-0AFA850B57B4}"/>
              </a:ext>
            </a:extLst>
          </p:cNvPr>
          <p:cNvSpPr txBox="1"/>
          <p:nvPr/>
        </p:nvSpPr>
        <p:spPr>
          <a:xfrm>
            <a:off x="847379" y="802517"/>
            <a:ext cx="10495722" cy="715089"/>
          </a:xfrm>
          <a:prstGeom prst="roundRect">
            <a:avLst/>
          </a:prstGeom>
          <a:solidFill>
            <a:schemeClr val="bg1"/>
          </a:solidFill>
        </p:spPr>
        <p:txBody>
          <a:bodyPr wrap="square" lIns="91440" tIns="45720" rIns="91440" bIns="45720" rtlCol="0" anchor="t">
            <a:spAutoFit/>
          </a:bodyPr>
          <a:lstStyle/>
          <a:p>
            <a:r>
              <a:rPr lang="nl-NL" sz="3600" b="1">
                <a:latin typeface="Nunito"/>
              </a:rPr>
              <a:t>Opdracht 1: is deze keuze duurzaam? </a:t>
            </a:r>
            <a:endParaRPr lang="nl-NL" sz="3600">
              <a:latin typeface="Nunito" pitchFamily="2" charset="77"/>
            </a:endParaRPr>
          </a:p>
        </p:txBody>
      </p:sp>
      <p:pic>
        <p:nvPicPr>
          <p:cNvPr id="10" name="Afbeelding 9" descr="Afbeelding met persoon, grond, nagel, schrijfmateriaal&#10;&#10;Door AI gegenereerde inhoud is mogelijk onjuist.">
            <a:extLst>
              <a:ext uri="{FF2B5EF4-FFF2-40B4-BE49-F238E27FC236}">
                <a16:creationId xmlns:a16="http://schemas.microsoft.com/office/drawing/2014/main" id="{F308B94C-BA52-9147-7A83-F3F2B61D7B90}"/>
              </a:ext>
            </a:extLst>
          </p:cNvPr>
          <p:cNvPicPr>
            <a:picLocks noChangeAspect="1"/>
          </p:cNvPicPr>
          <p:nvPr/>
        </p:nvPicPr>
        <p:blipFill>
          <a:blip r:embed="rId2"/>
          <a:stretch>
            <a:fillRect/>
          </a:stretch>
        </p:blipFill>
        <p:spPr>
          <a:xfrm rot="-120000">
            <a:off x="801600" y="2066544"/>
            <a:ext cx="6111090" cy="4074060"/>
          </a:xfrm>
          <a:prstGeom prst="rect">
            <a:avLst/>
          </a:prstGeom>
        </p:spPr>
      </p:pic>
      <p:pic>
        <p:nvPicPr>
          <p:cNvPr id="13" name="Afbeelding 12" descr="Afbeelding met schoeisel, persoon, kleding, buitenshuis&#10;&#10;Door AI gegenereerde inhoud is mogelijk onjuist.">
            <a:extLst>
              <a:ext uri="{FF2B5EF4-FFF2-40B4-BE49-F238E27FC236}">
                <a16:creationId xmlns:a16="http://schemas.microsoft.com/office/drawing/2014/main" id="{BC47E636-6D51-B457-ED78-4445BD59A92F}"/>
              </a:ext>
            </a:extLst>
          </p:cNvPr>
          <p:cNvPicPr>
            <a:picLocks noChangeAspect="1"/>
          </p:cNvPicPr>
          <p:nvPr/>
        </p:nvPicPr>
        <p:blipFill>
          <a:blip r:embed="rId3"/>
          <a:stretch>
            <a:fillRect/>
          </a:stretch>
        </p:blipFill>
        <p:spPr>
          <a:xfrm rot="300000">
            <a:off x="5403778" y="2217435"/>
            <a:ext cx="6111090" cy="4074060"/>
          </a:xfrm>
          <a:prstGeom prst="rect">
            <a:avLst/>
          </a:prstGeom>
        </p:spPr>
      </p:pic>
    </p:spTree>
    <p:extLst>
      <p:ext uri="{BB962C8B-B14F-4D97-AF65-F5344CB8AC3E}">
        <p14:creationId xmlns:p14="http://schemas.microsoft.com/office/powerpoint/2010/main" val="1491871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9CC7A5B314084C98F59A8F94FB05E3" ma:contentTypeVersion="12" ma:contentTypeDescription="Een nieuw document maken." ma:contentTypeScope="" ma:versionID="138f87af1d89153a51f107d500f0d123">
  <xsd:schema xmlns:xsd="http://www.w3.org/2001/XMLSchema" xmlns:xs="http://www.w3.org/2001/XMLSchema" xmlns:p="http://schemas.microsoft.com/office/2006/metadata/properties" xmlns:ns2="13222be9-607e-46c2-b058-55755d2be178" xmlns:ns3="1b41c08f-3c1a-46f9-b5b9-48272c0946a0" targetNamespace="http://schemas.microsoft.com/office/2006/metadata/properties" ma:root="true" ma:fieldsID="68927b388f70570239be3be17a9af4a6" ns2:_="" ns3:_="">
    <xsd:import namespace="13222be9-607e-46c2-b058-55755d2be178"/>
    <xsd:import namespace="1b41c08f-3c1a-46f9-b5b9-48272c0946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222be9-607e-46c2-b058-55755d2be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7693a91-8ebc-4126-aa76-e83446bf048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41c08f-3c1a-46f9-b5b9-48272c0946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bd6195a-5f59-4e18-b5f2-b31edc7b3356}" ma:internalName="TaxCatchAll" ma:showField="CatchAllData" ma:web="1b41c08f-3c1a-46f9-b5b9-48272c094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b41c08f-3c1a-46f9-b5b9-48272c0946a0" xsi:nil="true"/>
    <lcf76f155ced4ddcb4097134ff3c332f xmlns="13222be9-607e-46c2-b058-55755d2be1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7319B3A-D191-41E7-9AE3-FA0F872F0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222be9-607e-46c2-b058-55755d2be178"/>
    <ds:schemaRef ds:uri="1b41c08f-3c1a-46f9-b5b9-48272c094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F22D74-3CF5-4609-BAC0-C0767656EB52}">
  <ds:schemaRefs>
    <ds:schemaRef ds:uri="http://schemas.microsoft.com/sharepoint/v3/contenttype/forms"/>
  </ds:schemaRefs>
</ds:datastoreItem>
</file>

<file path=customXml/itemProps3.xml><?xml version="1.0" encoding="utf-8"?>
<ds:datastoreItem xmlns:ds="http://schemas.openxmlformats.org/officeDocument/2006/customXml" ds:itemID="{23A5652F-1201-4D7B-869C-81A212C488C0}">
  <ds:schemaRefs>
    <ds:schemaRef ds:uri="13222be9-607e-46c2-b058-55755d2be178"/>
    <ds:schemaRef ds:uri="1b41c08f-3c1a-46f9-b5b9-48272c0946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868</Words>
  <Application>Microsoft Office PowerPoint</Application>
  <PresentationFormat>Breedbeeld</PresentationFormat>
  <Paragraphs>73</Paragraphs>
  <Slides>16</Slides>
  <Notes>3</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16</vt:i4>
      </vt:variant>
    </vt:vector>
  </HeadingPairs>
  <TitlesOfParts>
    <vt:vector size="22" baseType="lpstr">
      <vt:lpstr>Aptos</vt:lpstr>
      <vt:lpstr>Aptos Display</vt:lpstr>
      <vt:lpstr>Arial</vt:lpstr>
      <vt:lpstr>Calibri</vt:lpstr>
      <vt:lpstr>Nunito</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Esther Titselaar | NME Schouwen-Duiveland</dc:creator>
  <cp:lastModifiedBy>Anouk van der Maas</cp:lastModifiedBy>
  <cp:revision>26</cp:revision>
  <dcterms:created xsi:type="dcterms:W3CDTF">2025-06-30T10:49:32Z</dcterms:created>
  <dcterms:modified xsi:type="dcterms:W3CDTF">2026-02-27T10:01:19Z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0x010100F79CC7A5B314084C98F59A8F94FB05E3</vt:lpwstr>
  </property>
  <property fmtid="{D5CDD505-2E9C-101B-9397-08002B2CF9AE}" pid="3" name="MediaServiceImageTags">
    <vt:lpwstr/>
  </property>
</Properties>
</file>