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98_7B0B96F5.xml" ContentType="application/vnd.ms-powerpoint.comment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401" r:id="rId5"/>
    <p:sldId id="404" r:id="rId6"/>
    <p:sldId id="406" r:id="rId7"/>
    <p:sldId id="405" r:id="rId8"/>
    <p:sldId id="391" r:id="rId9"/>
    <p:sldId id="407" r:id="rId10"/>
    <p:sldId id="408" r:id="rId11"/>
    <p:sldId id="409" r:id="rId12"/>
    <p:sldId id="410" r:id="rId13"/>
    <p:sldId id="396" r:id="rId14"/>
    <p:sldId id="398" r:id="rId15"/>
    <p:sldId id="397" r:id="rId16"/>
    <p:sldId id="399" r:id="rId17"/>
    <p:sldId id="411" r:id="rId18"/>
    <p:sldId id="412" r:id="rId19"/>
    <p:sldId id="402" r:id="rId20"/>
    <p:sldId id="403"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92C0F4-276E-0A8B-2EBC-3A8864FD16F2}" name="Merel Koopmans" initials="MK" userId="S::m.koopmans@ivn.nl::29289454-153a-4d79-ace8-65636c48aa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2"/>
    <a:srgbClr val="A5E0FE"/>
    <a:srgbClr val="FFB25D"/>
    <a:srgbClr val="A5E0FD"/>
    <a:srgbClr val="CBDD72"/>
    <a:srgbClr val="F2DFEC"/>
    <a:srgbClr val="C6DE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0E5E4F-1B2E-E392-19D7-6906D963FA0C}" v="5" dt="2025-11-10T13:38:37.41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1"/>
  </p:normalViewPr>
  <p:slideViewPr>
    <p:cSldViewPr snapToGrid="0">
      <p:cViewPr varScale="1">
        <p:scale>
          <a:sx n="59" d="100"/>
          <a:sy n="59" d="100"/>
        </p:scale>
        <p:origin x="2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el Koopmans" userId="S::m.koopmans@ivn.nl::29289454-153a-4d79-ace8-65636c48aa2b" providerId="AD" clId="Web-{B645223E-FC99-F7D8-2AF6-B0A809BCD508}"/>
    <pc:docChg chg="modSld">
      <pc:chgData name="Merel Koopmans" userId="S::m.koopmans@ivn.nl::29289454-153a-4d79-ace8-65636c48aa2b" providerId="AD" clId="Web-{B645223E-FC99-F7D8-2AF6-B0A809BCD508}" dt="2025-10-23T10:56:12.032" v="83" actId="1076"/>
      <pc:docMkLst>
        <pc:docMk/>
      </pc:docMkLst>
      <pc:sldChg chg="addSp modSp mod setBg">
        <pc:chgData name="Merel Koopmans" userId="S::m.koopmans@ivn.nl::29289454-153a-4d79-ace8-65636c48aa2b" providerId="AD" clId="Web-{B645223E-FC99-F7D8-2AF6-B0A809BCD508}" dt="2025-10-23T10:56:12.032" v="83" actId="1076"/>
        <pc:sldMkLst>
          <pc:docMk/>
          <pc:sldMk cId="1723201076" sldId="391"/>
        </pc:sldMkLst>
        <pc:spChg chg="mod">
          <ac:chgData name="Merel Koopmans" userId="S::m.koopmans@ivn.nl::29289454-153a-4d79-ace8-65636c48aa2b" providerId="AD" clId="Web-{B645223E-FC99-F7D8-2AF6-B0A809BCD508}" dt="2025-10-23T10:55:27.562" v="74" actId="1076"/>
          <ac:spMkLst>
            <pc:docMk/>
            <pc:sldMk cId="1723201076" sldId="391"/>
            <ac:spMk id="3" creationId="{31E1758E-7685-FE10-4A59-F70413CF2910}"/>
          </ac:spMkLst>
        </pc:spChg>
        <pc:spChg chg="add mod">
          <ac:chgData name="Merel Koopmans" userId="S::m.koopmans@ivn.nl::29289454-153a-4d79-ace8-65636c48aa2b" providerId="AD" clId="Web-{B645223E-FC99-F7D8-2AF6-B0A809BCD508}" dt="2025-10-23T10:56:12.032" v="83" actId="1076"/>
          <ac:spMkLst>
            <pc:docMk/>
            <pc:sldMk cId="1723201076" sldId="391"/>
            <ac:spMk id="5" creationId="{D3EED175-5875-F3C5-E3CD-D6E0DAB5889E}"/>
          </ac:spMkLst>
        </pc:spChg>
        <pc:picChg chg="add mod">
          <ac:chgData name="Merel Koopmans" userId="S::m.koopmans@ivn.nl::29289454-153a-4d79-ace8-65636c48aa2b" providerId="AD" clId="Web-{B645223E-FC99-F7D8-2AF6-B0A809BCD508}" dt="2025-10-23T10:55:04.405" v="63" actId="1076"/>
          <ac:picMkLst>
            <pc:docMk/>
            <pc:sldMk cId="1723201076" sldId="391"/>
            <ac:picMk id="2" creationId="{31048C57-38F5-B5E9-42D3-09F52CE4BFB0}"/>
          </ac:picMkLst>
        </pc:picChg>
      </pc:sldChg>
      <pc:sldChg chg="addSp delSp modSp">
        <pc:chgData name="Merel Koopmans" userId="S::m.koopmans@ivn.nl::29289454-153a-4d79-ace8-65636c48aa2b" providerId="AD" clId="Web-{B645223E-FC99-F7D8-2AF6-B0A809BCD508}" dt="2025-10-23T10:49:48.312" v="34"/>
        <pc:sldMkLst>
          <pc:docMk/>
          <pc:sldMk cId="2687722625" sldId="406"/>
        </pc:sldMkLst>
        <pc:spChg chg="mod">
          <ac:chgData name="Merel Koopmans" userId="S::m.koopmans@ivn.nl::29289454-153a-4d79-ace8-65636c48aa2b" providerId="AD" clId="Web-{B645223E-FC99-F7D8-2AF6-B0A809BCD508}" dt="2025-10-23T10:48:42.588" v="23" actId="1076"/>
          <ac:spMkLst>
            <pc:docMk/>
            <pc:sldMk cId="2687722625" sldId="406"/>
            <ac:spMk id="6" creationId="{0585B1F9-835B-2A6C-86D3-3CEA229B9752}"/>
          </ac:spMkLst>
        </pc:spChg>
        <pc:picChg chg="mod">
          <ac:chgData name="Merel Koopmans" userId="S::m.koopmans@ivn.nl::29289454-153a-4d79-ace8-65636c48aa2b" providerId="AD" clId="Web-{B645223E-FC99-F7D8-2AF6-B0A809BCD508}" dt="2025-10-23T10:48:37.916" v="22" actId="14100"/>
          <ac:picMkLst>
            <pc:docMk/>
            <pc:sldMk cId="2687722625" sldId="406"/>
            <ac:picMk id="3" creationId="{CECD728B-38E0-58FA-D623-D7FA175490B2}"/>
          </ac:picMkLst>
        </pc:picChg>
        <pc:picChg chg="add mod">
          <ac:chgData name="Merel Koopmans" userId="S::m.koopmans@ivn.nl::29289454-153a-4d79-ace8-65636c48aa2b" providerId="AD" clId="Web-{B645223E-FC99-F7D8-2AF6-B0A809BCD508}" dt="2025-10-23T10:49:48.312" v="34"/>
          <ac:picMkLst>
            <pc:docMk/>
            <pc:sldMk cId="2687722625" sldId="406"/>
            <ac:picMk id="4" creationId="{2C95E945-BF63-FAFD-0C3C-7FE7F843ECD0}"/>
          </ac:picMkLst>
        </pc:picChg>
      </pc:sldChg>
    </pc:docChg>
  </pc:docChgLst>
  <pc:docChgLst>
    <pc:chgData name="Esther Titselaar | NME Schouwen-Duiveland" userId="S::esther.titselaar_nmesd.nl#ext#@ivnned.onmicrosoft.com::e57d5d75-1b6e-409e-8f10-af6bdd830337" providerId="AD" clId="Web-{5ED83374-A97E-9BFF-839C-510B31F23588}"/>
    <pc:docChg chg="modSld">
      <pc:chgData name="Esther Titselaar | NME Schouwen-Duiveland" userId="S::esther.titselaar_nmesd.nl#ext#@ivnned.onmicrosoft.com::e57d5d75-1b6e-409e-8f10-af6bdd830337" providerId="AD" clId="Web-{5ED83374-A97E-9BFF-839C-510B31F23588}" dt="2025-10-25T10:17:06.052" v="4" actId="1076"/>
      <pc:docMkLst>
        <pc:docMk/>
      </pc:docMkLst>
      <pc:sldChg chg="modSp">
        <pc:chgData name="Esther Titselaar | NME Schouwen-Duiveland" userId="S::esther.titselaar_nmesd.nl#ext#@ivnned.onmicrosoft.com::e57d5d75-1b6e-409e-8f10-af6bdd830337" providerId="AD" clId="Web-{5ED83374-A97E-9BFF-839C-510B31F23588}" dt="2025-10-25T10:16:30.286" v="0" actId="1076"/>
        <pc:sldMkLst>
          <pc:docMk/>
          <pc:sldMk cId="1723201076" sldId="391"/>
        </pc:sldMkLst>
        <pc:picChg chg="mod">
          <ac:chgData name="Esther Titselaar | NME Schouwen-Duiveland" userId="S::esther.titselaar_nmesd.nl#ext#@ivnned.onmicrosoft.com::e57d5d75-1b6e-409e-8f10-af6bdd830337" providerId="AD" clId="Web-{5ED83374-A97E-9BFF-839C-510B31F23588}" dt="2025-10-25T10:16:30.286" v="0" actId="1076"/>
          <ac:picMkLst>
            <pc:docMk/>
            <pc:sldMk cId="1723201076" sldId="391"/>
            <ac:picMk id="2" creationId="{31048C57-38F5-B5E9-42D3-09F52CE4BFB0}"/>
          </ac:picMkLst>
        </pc:picChg>
      </pc:sldChg>
      <pc:sldChg chg="modSp">
        <pc:chgData name="Esther Titselaar | NME Schouwen-Duiveland" userId="S::esther.titselaar_nmesd.nl#ext#@ivnned.onmicrosoft.com::e57d5d75-1b6e-409e-8f10-af6bdd830337" providerId="AD" clId="Web-{5ED83374-A97E-9BFF-839C-510B31F23588}" dt="2025-10-25T10:17:06.052" v="4" actId="1076"/>
        <pc:sldMkLst>
          <pc:docMk/>
          <pc:sldMk cId="1817823538" sldId="412"/>
        </pc:sldMkLst>
        <pc:spChg chg="mod">
          <ac:chgData name="Esther Titselaar | NME Schouwen-Duiveland" userId="S::esther.titselaar_nmesd.nl#ext#@ivnned.onmicrosoft.com::e57d5d75-1b6e-409e-8f10-af6bdd830337" providerId="AD" clId="Web-{5ED83374-A97E-9BFF-839C-510B31F23588}" dt="2025-10-25T10:17:06.052" v="4" actId="1076"/>
          <ac:spMkLst>
            <pc:docMk/>
            <pc:sldMk cId="1817823538" sldId="412"/>
            <ac:spMk id="3" creationId="{3CC976A7-2286-7453-79AE-2C1AEFD653EC}"/>
          </ac:spMkLst>
        </pc:spChg>
      </pc:sldChg>
    </pc:docChg>
  </pc:docChgLst>
  <pc:docChgLst>
    <pc:chgData name="Merel Koopmans" userId="S::m.koopmans@ivn.nl::29289454-153a-4d79-ace8-65636c48aa2b" providerId="AD" clId="Web-{B00E5E4F-1B2E-E392-19D7-6906D963FA0C}"/>
    <pc:docChg chg="modSld">
      <pc:chgData name="Merel Koopmans" userId="S::m.koopmans@ivn.nl::29289454-153a-4d79-ace8-65636c48aa2b" providerId="AD" clId="Web-{B00E5E4F-1B2E-E392-19D7-6906D963FA0C}" dt="2025-11-10T13:38:37.325" v="3" actId="20577"/>
      <pc:docMkLst>
        <pc:docMk/>
      </pc:docMkLst>
      <pc:sldChg chg="modSp">
        <pc:chgData name="Merel Koopmans" userId="S::m.koopmans@ivn.nl::29289454-153a-4d79-ace8-65636c48aa2b" providerId="AD" clId="Web-{B00E5E4F-1B2E-E392-19D7-6906D963FA0C}" dt="2025-11-10T13:38:37.325" v="3" actId="20577"/>
        <pc:sldMkLst>
          <pc:docMk/>
          <pc:sldMk cId="3118537997" sldId="396"/>
        </pc:sldMkLst>
        <pc:spChg chg="mod">
          <ac:chgData name="Merel Koopmans" userId="S::m.koopmans@ivn.nl::29289454-153a-4d79-ace8-65636c48aa2b" providerId="AD" clId="Web-{B00E5E4F-1B2E-E392-19D7-6906D963FA0C}" dt="2025-11-10T13:38:37.325" v="3" actId="20577"/>
          <ac:spMkLst>
            <pc:docMk/>
            <pc:sldMk cId="3118537997" sldId="396"/>
            <ac:spMk id="8" creationId="{EFC28AB6-AC28-7DB1-1E41-8868201BE986}"/>
          </ac:spMkLst>
        </pc:spChg>
      </pc:sldChg>
    </pc:docChg>
  </pc:docChgLst>
</pc:chgInfo>
</file>

<file path=ppt/comments/modernComment_198_7B0B96F5.xml><?xml version="1.0" encoding="utf-8"?>
<p188:cmLst xmlns:a="http://schemas.openxmlformats.org/drawingml/2006/main" xmlns:r="http://schemas.openxmlformats.org/officeDocument/2006/relationships" xmlns:p188="http://schemas.microsoft.com/office/powerpoint/2018/8/main">
  <p188:cm id="{31C51F88-F82D-4C0A-A5E2-DA6F697111D4}" authorId="{0992C0F4-276E-0A8B-2EBC-3A8864FD16F2}" created="2025-07-11T14:04:29.224">
    <ac:deMkLst xmlns:ac="http://schemas.microsoft.com/office/drawing/2013/main/command">
      <pc:docMk xmlns:pc="http://schemas.microsoft.com/office/powerpoint/2013/main/command"/>
      <pc:sldMk xmlns:pc="http://schemas.microsoft.com/office/powerpoint/2013/main/command" cId="14918712" sldId="373"/>
      <ac:picMk id="3" creationId="{E80ACE2B-85CD-62DA-3E4A-2FC2C56EE58D}"/>
    </ac:deMkLst>
    <p188:txBody>
      <a:bodyPr/>
      <a:lstStyle/>
      <a:p>
        <a:r>
          <a:rPr lang="en-US"/>
          <a:t>misschien is een D/T-figuurtje met een loepje nog wel leuk om te ontwikkelen voor illustratie bij de onderzoeksopdrachten?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2F5D2-B665-2749-8BA9-DBE0D66EE950}" type="datetimeFigureOut">
              <a:rPr lang="nl-NL" smtClean="0"/>
              <a:t>10-11-2025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ABBF8-586C-024D-9197-05E4C40FF07D}" type="slidenum">
              <a:rPr lang="nl-NL" smtClean="0"/>
              <a:t>‹#›</a:t>
            </a:fld>
            <a:endParaRPr lang="nl-NL"/>
          </a:p>
        </p:txBody>
      </p:sp>
    </p:spTree>
    <p:extLst>
      <p:ext uri="{BB962C8B-B14F-4D97-AF65-F5344CB8AC3E}">
        <p14:creationId xmlns:p14="http://schemas.microsoft.com/office/powerpoint/2010/main" val="426065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2</a:t>
            </a:fld>
            <a:endParaRPr lang="nl-NL"/>
          </a:p>
        </p:txBody>
      </p:sp>
    </p:spTree>
    <p:extLst>
      <p:ext uri="{BB962C8B-B14F-4D97-AF65-F5344CB8AC3E}">
        <p14:creationId xmlns:p14="http://schemas.microsoft.com/office/powerpoint/2010/main" val="211049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DFABBF8-586C-024D-9197-05E4C40FF07D}" type="slidenum">
              <a:rPr lang="nl-NL" smtClean="0"/>
              <a:t>3</a:t>
            </a:fld>
            <a:endParaRPr lang="nl-NL"/>
          </a:p>
        </p:txBody>
      </p:sp>
    </p:spTree>
    <p:extLst>
      <p:ext uri="{BB962C8B-B14F-4D97-AF65-F5344CB8AC3E}">
        <p14:creationId xmlns:p14="http://schemas.microsoft.com/office/powerpoint/2010/main" val="131705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A911F-CEEA-6972-B30C-22C7F85FE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E9349-E781-4F92-A86E-F8EDAF5E1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DE62C-4047-F03E-20AA-D8B7453B978A}"/>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59E15B03-8EED-77F6-D306-A846594E785C}"/>
              </a:ext>
            </a:extLst>
          </p:cNvPr>
          <p:cNvSpPr>
            <a:spLocks noGrp="1"/>
          </p:cNvSpPr>
          <p:nvPr>
            <p:ph type="sldNum" sz="quarter" idx="5"/>
          </p:nvPr>
        </p:nvSpPr>
        <p:spPr/>
        <p:txBody>
          <a:bodyPr/>
          <a:lstStyle/>
          <a:p>
            <a:fld id="{6DFABBF8-586C-024D-9197-05E4C40FF07D}" type="slidenum">
              <a:rPr lang="nl-NL" smtClean="0"/>
              <a:t>14</a:t>
            </a:fld>
            <a:endParaRPr lang="nl-NL"/>
          </a:p>
        </p:txBody>
      </p:sp>
    </p:spTree>
    <p:extLst>
      <p:ext uri="{BB962C8B-B14F-4D97-AF65-F5344CB8AC3E}">
        <p14:creationId xmlns:p14="http://schemas.microsoft.com/office/powerpoint/2010/main" val="350046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5468C-8223-8FED-2B7C-76FE96F922E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D0D17D1-B893-E490-12BC-0267700F3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868C2C-E27B-B751-687E-03BC81EE1E32}"/>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5" name="Tijdelijke aanduiding voor voettekst 4">
            <a:extLst>
              <a:ext uri="{FF2B5EF4-FFF2-40B4-BE49-F238E27FC236}">
                <a16:creationId xmlns:a16="http://schemas.microsoft.com/office/drawing/2014/main" id="{677D2169-1C29-F739-A757-11D3C7BE828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BD45DA-1368-C23A-5E6F-7D3B47F0D884}"/>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200506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DBB35-8928-78CE-6A11-433BD02E9C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E41450B-651D-3695-E1A8-7215387B4C1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9BC50F-601A-5623-83CA-9BAA74D00836}"/>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5" name="Tijdelijke aanduiding voor voettekst 4">
            <a:extLst>
              <a:ext uri="{FF2B5EF4-FFF2-40B4-BE49-F238E27FC236}">
                <a16:creationId xmlns:a16="http://schemas.microsoft.com/office/drawing/2014/main" id="{DD439C14-B938-49C7-B93B-8C189C295D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60F1CF-B8C1-4D5F-4390-8C5DD5A1BD25}"/>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180815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2A9A02D-81F4-44D0-6A9C-2E1295FC27F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E884C55-84E0-BD41-02B0-1D49831E5A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0C69A9-F490-198B-6EB0-BC6E3365C453}"/>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5" name="Tijdelijke aanduiding voor voettekst 4">
            <a:extLst>
              <a:ext uri="{FF2B5EF4-FFF2-40B4-BE49-F238E27FC236}">
                <a16:creationId xmlns:a16="http://schemas.microsoft.com/office/drawing/2014/main" id="{04FBA869-76D3-F0EE-96B6-35DBACD6D3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93DA74-48D5-7C67-E2CC-F00FCEAA7CDC}"/>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279509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DEC19-2AFA-40F1-017D-A84FF57DA5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C13DEA-AF95-A17C-D0C8-06092B5E7D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A6BA5A-FB47-0BF5-B164-FD6BE27C6B10}"/>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5" name="Tijdelijke aanduiding voor voettekst 4">
            <a:extLst>
              <a:ext uri="{FF2B5EF4-FFF2-40B4-BE49-F238E27FC236}">
                <a16:creationId xmlns:a16="http://schemas.microsoft.com/office/drawing/2014/main" id="{D1C778E6-A4FC-7A38-BE0E-72660DC992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7EF5681-BF3B-5C80-679B-CA4A3AAFA11C}"/>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203497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7D9B7-047E-566D-DAD0-1E738AA2725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14B6FD6-7B56-BDF1-5F98-D5EC35E4F1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DA7AA69-04D3-57ED-1707-92E767DEE8E3}"/>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5" name="Tijdelijke aanduiding voor voettekst 4">
            <a:extLst>
              <a:ext uri="{FF2B5EF4-FFF2-40B4-BE49-F238E27FC236}">
                <a16:creationId xmlns:a16="http://schemas.microsoft.com/office/drawing/2014/main" id="{05E68CDA-0C74-358E-22BF-6C5AA446DC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AEB86D-7B7C-6323-3F64-2F95301D3807}"/>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199103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1463A-4079-10A9-92F6-F37ECE512F5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89EC52-34D3-FC52-E4DA-AD9B4B89F58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53811B-FBE4-9D90-2940-5ADBBC9F402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345B0D5-2029-FAB2-C990-AFD416A1A18E}"/>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6" name="Tijdelijke aanduiding voor voettekst 5">
            <a:extLst>
              <a:ext uri="{FF2B5EF4-FFF2-40B4-BE49-F238E27FC236}">
                <a16:creationId xmlns:a16="http://schemas.microsoft.com/office/drawing/2014/main" id="{70000C4E-5012-C004-6A18-0B2DFF8767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8D0FB2F-44AA-82B0-863A-095852493040}"/>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107725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F60D0-6918-1D0F-1589-DE36071536E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6F94063-B387-DBE9-3FA8-C642537C8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70826A0-33CA-A0FA-DC68-6474055AA67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D68E4DE-41A8-3DBF-EAF5-0966E3BAA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BF7390D-3A13-95E6-6D5E-41ACD804903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3AE23C-CCF5-02F1-0455-0D0DDA462970}"/>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8" name="Tijdelijke aanduiding voor voettekst 7">
            <a:extLst>
              <a:ext uri="{FF2B5EF4-FFF2-40B4-BE49-F238E27FC236}">
                <a16:creationId xmlns:a16="http://schemas.microsoft.com/office/drawing/2014/main" id="{5BB9646E-B144-692B-BD15-6025F29C4D5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B0F989C-BDD6-0D5A-9B4A-0B22A72931BF}"/>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69552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6E6CF-5E3D-C069-3B5B-FB7FE2ED4A8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9FED4BD-158E-F98C-AF8F-D99CDC0FD54E}"/>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4" name="Tijdelijke aanduiding voor voettekst 3">
            <a:extLst>
              <a:ext uri="{FF2B5EF4-FFF2-40B4-BE49-F238E27FC236}">
                <a16:creationId xmlns:a16="http://schemas.microsoft.com/office/drawing/2014/main" id="{6FF944D4-3683-DAB3-C9CC-2BC7CFEABD2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1ADC60E-6BD1-E8AE-DA37-FEE91DA7139C}"/>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312009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ED1FBBE-1B9B-6EBF-BD26-C2E1B5FE6A16}"/>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3" name="Tijdelijke aanduiding voor voettekst 2">
            <a:extLst>
              <a:ext uri="{FF2B5EF4-FFF2-40B4-BE49-F238E27FC236}">
                <a16:creationId xmlns:a16="http://schemas.microsoft.com/office/drawing/2014/main" id="{C2988BFB-AE52-B915-67D7-91D84E7E9EB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077AF9-50E7-500B-7BAF-10F7A5BC1431}"/>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358472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6EE7C-ACBA-F7FB-BAD8-763DA56AF3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F5226CE-1A35-8343-A83D-69660C924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619BFE-F330-857A-6131-16933FAB6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CD1F97B-2B90-D272-C1AF-D6BA352DA9D4}"/>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6" name="Tijdelijke aanduiding voor voettekst 5">
            <a:extLst>
              <a:ext uri="{FF2B5EF4-FFF2-40B4-BE49-F238E27FC236}">
                <a16:creationId xmlns:a16="http://schemas.microsoft.com/office/drawing/2014/main" id="{8F8A6A81-842B-0294-B17E-4210E316795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20C30E-BB14-2A3D-0B72-7A7CE2CB3DCE}"/>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341976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4E8BD-5288-340B-A6FC-EC737BD85A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846823E-CDB1-66DB-3604-4DBBC5D44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FE9DC05-D658-4569-0BF1-AE36D3D21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0ABC37-06C6-46A0-D25F-55ACECB7D80F}"/>
              </a:ext>
            </a:extLst>
          </p:cNvPr>
          <p:cNvSpPr>
            <a:spLocks noGrp="1"/>
          </p:cNvSpPr>
          <p:nvPr>
            <p:ph type="dt" sz="half" idx="10"/>
          </p:nvPr>
        </p:nvSpPr>
        <p:spPr/>
        <p:txBody>
          <a:bodyPr/>
          <a:lstStyle/>
          <a:p>
            <a:fld id="{89DAB4FB-AD07-E34E-B3BB-16D7FA5FDB6B}" type="datetimeFigureOut">
              <a:rPr lang="nl-NL" smtClean="0"/>
              <a:t>10-11-2025</a:t>
            </a:fld>
            <a:endParaRPr lang="nl-NL"/>
          </a:p>
        </p:txBody>
      </p:sp>
      <p:sp>
        <p:nvSpPr>
          <p:cNvPr id="6" name="Tijdelijke aanduiding voor voettekst 5">
            <a:extLst>
              <a:ext uri="{FF2B5EF4-FFF2-40B4-BE49-F238E27FC236}">
                <a16:creationId xmlns:a16="http://schemas.microsoft.com/office/drawing/2014/main" id="{9E2D327C-8F5B-699C-D4F6-268A9E5D60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5745D4-6C9A-6E43-4BE5-3DDE2EF1504F}"/>
              </a:ext>
            </a:extLst>
          </p:cNvPr>
          <p:cNvSpPr>
            <a:spLocks noGrp="1"/>
          </p:cNvSpPr>
          <p:nvPr>
            <p:ph type="sldNum" sz="quarter" idx="12"/>
          </p:nvPr>
        </p:nvSpPr>
        <p:spPr/>
        <p:txBody>
          <a:bodyPr/>
          <a:lstStyle/>
          <a:p>
            <a:fld id="{65F91A01-5EEC-8B48-B1BF-B7C73BB15119}" type="slidenum">
              <a:rPr lang="nl-NL" smtClean="0"/>
              <a:t>‹#›</a:t>
            </a:fld>
            <a:endParaRPr lang="nl-NL"/>
          </a:p>
        </p:txBody>
      </p:sp>
    </p:spTree>
    <p:extLst>
      <p:ext uri="{BB962C8B-B14F-4D97-AF65-F5344CB8AC3E}">
        <p14:creationId xmlns:p14="http://schemas.microsoft.com/office/powerpoint/2010/main" val="193337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76098EB-23A6-07FA-185F-900D49A32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89A4F2D-97A4-7744-9A91-49C08566A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8C7338-3213-0B3C-79C5-93255F80C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DAB4FB-AD07-E34E-B3BB-16D7FA5FDB6B}" type="datetimeFigureOut">
              <a:rPr lang="nl-NL" smtClean="0"/>
              <a:t>10-11-2025</a:t>
            </a:fld>
            <a:endParaRPr lang="nl-NL"/>
          </a:p>
        </p:txBody>
      </p:sp>
      <p:sp>
        <p:nvSpPr>
          <p:cNvPr id="5" name="Tijdelijke aanduiding voor voettekst 4">
            <a:extLst>
              <a:ext uri="{FF2B5EF4-FFF2-40B4-BE49-F238E27FC236}">
                <a16:creationId xmlns:a16="http://schemas.microsoft.com/office/drawing/2014/main" id="{16464751-01D1-16B5-F0A4-F6CE2D9AB8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C779B40F-3A53-BA5E-0924-1ACD7D636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F91A01-5EEC-8B48-B1BF-B7C73BB15119}" type="slidenum">
              <a:rPr lang="nl-NL" smtClean="0"/>
              <a:t>‹#›</a:t>
            </a:fld>
            <a:endParaRPr lang="nl-NL"/>
          </a:p>
        </p:txBody>
      </p:sp>
    </p:spTree>
    <p:extLst>
      <p:ext uri="{BB962C8B-B14F-4D97-AF65-F5344CB8AC3E}">
        <p14:creationId xmlns:p14="http://schemas.microsoft.com/office/powerpoint/2010/main" val="186094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XB4wB9JU3pI?feature=oembed" TargetMode="Externa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98_7B0B96F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DFEC"/>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9450C50-5EA4-F834-BEA9-62F638A5B6EB}"/>
              </a:ext>
            </a:extLst>
          </p:cNvPr>
          <p:cNvPicPr>
            <a:picLocks noChangeAspect="1"/>
          </p:cNvPicPr>
          <p:nvPr/>
        </p:nvPicPr>
        <p:blipFill>
          <a:blip r:embed="rId2"/>
          <a:stretch>
            <a:fillRect/>
          </a:stretch>
        </p:blipFill>
        <p:spPr>
          <a:xfrm>
            <a:off x="856610" y="877860"/>
            <a:ext cx="5152304" cy="5102279"/>
          </a:xfrm>
          <a:prstGeom prst="rect">
            <a:avLst/>
          </a:prstGeom>
        </p:spPr>
      </p:pic>
      <p:sp>
        <p:nvSpPr>
          <p:cNvPr id="5" name="Tekstvak 4">
            <a:extLst>
              <a:ext uri="{FF2B5EF4-FFF2-40B4-BE49-F238E27FC236}">
                <a16:creationId xmlns:a16="http://schemas.microsoft.com/office/drawing/2014/main" id="{824F1D7B-F9FE-B4E7-B32E-5E083465E8C9}"/>
              </a:ext>
            </a:extLst>
          </p:cNvPr>
          <p:cNvSpPr txBox="1"/>
          <p:nvPr/>
        </p:nvSpPr>
        <p:spPr>
          <a:xfrm>
            <a:off x="6450530" y="4235540"/>
            <a:ext cx="4587584" cy="830997"/>
          </a:xfrm>
          <a:prstGeom prst="rect">
            <a:avLst/>
          </a:prstGeom>
          <a:noFill/>
        </p:spPr>
        <p:txBody>
          <a:bodyPr wrap="square" lIns="91440" tIns="45720" rIns="91440" bIns="45720" rtlCol="0" anchor="t">
            <a:spAutoFit/>
          </a:bodyPr>
          <a:lstStyle/>
          <a:p>
            <a:r>
              <a:rPr lang="nl-NL" sz="2400" b="1" dirty="0">
                <a:solidFill>
                  <a:schemeClr val="bg1"/>
                </a:solidFill>
                <a:latin typeface="Nunito"/>
              </a:rPr>
              <a:t>Onderzoek naar alles wat leeft op het schoolplein </a:t>
            </a:r>
          </a:p>
        </p:txBody>
      </p:sp>
      <p:sp>
        <p:nvSpPr>
          <p:cNvPr id="4" name="Tekstvak 3">
            <a:extLst>
              <a:ext uri="{FF2B5EF4-FFF2-40B4-BE49-F238E27FC236}">
                <a16:creationId xmlns:a16="http://schemas.microsoft.com/office/drawing/2014/main" id="{4DF0ABF0-0EC2-CB4A-CD0B-61A93CA5BC45}"/>
              </a:ext>
            </a:extLst>
          </p:cNvPr>
          <p:cNvSpPr txBox="1"/>
          <p:nvPr/>
        </p:nvSpPr>
        <p:spPr>
          <a:xfrm>
            <a:off x="6452185" y="3425948"/>
            <a:ext cx="3177152" cy="715089"/>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dirty="0">
                <a:solidFill>
                  <a:schemeClr val="bg1"/>
                </a:solidFill>
                <a:latin typeface="Nunito"/>
              </a:rPr>
              <a:t>Biodiversiteit</a:t>
            </a:r>
          </a:p>
        </p:txBody>
      </p:sp>
      <p:pic>
        <p:nvPicPr>
          <p:cNvPr id="2" name="Afbeelding 1" descr="Afbeelding met cirkel, clipart, tekenfilm, illustratie&#10;&#10;Door AI gegenereerde inhoud is mogelijk onjuist.">
            <a:extLst>
              <a:ext uri="{FF2B5EF4-FFF2-40B4-BE49-F238E27FC236}">
                <a16:creationId xmlns:a16="http://schemas.microsoft.com/office/drawing/2014/main" id="{9657D385-E5B5-917A-269C-5B88C1E83DF8}"/>
              </a:ext>
            </a:extLst>
          </p:cNvPr>
          <p:cNvPicPr>
            <a:picLocks noChangeAspect="1"/>
          </p:cNvPicPr>
          <p:nvPr/>
        </p:nvPicPr>
        <p:blipFill>
          <a:blip r:embed="rId3"/>
          <a:stretch>
            <a:fillRect/>
          </a:stretch>
        </p:blipFill>
        <p:spPr>
          <a:xfrm>
            <a:off x="9747304" y="3422541"/>
            <a:ext cx="743595" cy="716798"/>
          </a:xfrm>
          <a:prstGeom prst="rect">
            <a:avLst/>
          </a:prstGeom>
        </p:spPr>
      </p:pic>
    </p:spTree>
    <p:extLst>
      <p:ext uri="{BB962C8B-B14F-4D97-AF65-F5344CB8AC3E}">
        <p14:creationId xmlns:p14="http://schemas.microsoft.com/office/powerpoint/2010/main" val="26299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7B92FA6E-ABEA-46F8-0B43-48886C1DA60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F5B3575-CFEC-85B9-49EA-3AEB1A15FF91}"/>
              </a:ext>
            </a:extLst>
          </p:cNvPr>
          <p:cNvPicPr>
            <a:picLocks noChangeAspect="1"/>
          </p:cNvPicPr>
          <p:nvPr/>
        </p:nvPicPr>
        <p:blipFill>
          <a:blip r:embed="rId2"/>
          <a:stretch>
            <a:fillRect/>
          </a:stretch>
        </p:blipFill>
        <p:spPr>
          <a:xfrm rot="-120000">
            <a:off x="1649253" y="3050547"/>
            <a:ext cx="3134350" cy="2895757"/>
          </a:xfrm>
          <a:prstGeom prst="rect">
            <a:avLst/>
          </a:prstGeom>
        </p:spPr>
      </p:pic>
      <p:sp>
        <p:nvSpPr>
          <p:cNvPr id="19" name="Afgeronde rechthoek 18">
            <a:extLst>
              <a:ext uri="{FF2B5EF4-FFF2-40B4-BE49-F238E27FC236}">
                <a16:creationId xmlns:a16="http://schemas.microsoft.com/office/drawing/2014/main" id="{43211825-1B60-698F-F64C-42B10F20C8F4}"/>
              </a:ext>
            </a:extLst>
          </p:cNvPr>
          <p:cNvSpPr/>
          <p:nvPr/>
        </p:nvSpPr>
        <p:spPr>
          <a:xfrm rot="10800000" flipV="1">
            <a:off x="312850" y="1474936"/>
            <a:ext cx="11160000" cy="768995"/>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gaat het met de biodiversiteit op jullie plein?</a:t>
            </a:r>
            <a:endParaRPr lang="nl-NL" b="1" dirty="0">
              <a:solidFill>
                <a:schemeClr val="tx1"/>
              </a:solidFill>
              <a:latin typeface="Nunito"/>
            </a:endParaRPr>
          </a:p>
        </p:txBody>
      </p:sp>
      <p:sp>
        <p:nvSpPr>
          <p:cNvPr id="22" name="Rectangle 19">
            <a:extLst>
              <a:ext uri="{FF2B5EF4-FFF2-40B4-BE49-F238E27FC236}">
                <a16:creationId xmlns:a16="http://schemas.microsoft.com/office/drawing/2014/main" id="{B867E321-5037-9D7C-3F11-765446CA7BAC}"/>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18D4282-60EF-5D03-DFB9-92CAA9ADBAB4}"/>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 name="Afgeronde rechthoek 17">
            <a:extLst>
              <a:ext uri="{FF2B5EF4-FFF2-40B4-BE49-F238E27FC236}">
                <a16:creationId xmlns:a16="http://schemas.microsoft.com/office/drawing/2014/main" id="{C548F530-5AE6-679D-B501-1B18F177335F}"/>
              </a:ext>
            </a:extLst>
          </p:cNvPr>
          <p:cNvSpPr/>
          <p:nvPr/>
        </p:nvSpPr>
        <p:spPr>
          <a:xfrm rot="10800000" flipV="1">
            <a:off x="312903" y="2905946"/>
            <a:ext cx="180363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Stap 1</a:t>
            </a:r>
            <a:endParaRPr lang="en-US" sz="3600" b="1" dirty="0" err="1">
              <a:solidFill>
                <a:schemeClr val="tx1"/>
              </a:solidFill>
              <a:latin typeface="Nunito"/>
            </a:endParaRPr>
          </a:p>
        </p:txBody>
      </p:sp>
      <p:sp>
        <p:nvSpPr>
          <p:cNvPr id="8" name="Afgeronde rechthoek 17">
            <a:extLst>
              <a:ext uri="{FF2B5EF4-FFF2-40B4-BE49-F238E27FC236}">
                <a16:creationId xmlns:a16="http://schemas.microsoft.com/office/drawing/2014/main" id="{EFC28AB6-AC28-7DB1-1E41-8868201BE986}"/>
              </a:ext>
            </a:extLst>
          </p:cNvPr>
          <p:cNvSpPr/>
          <p:nvPr/>
        </p:nvSpPr>
        <p:spPr>
          <a:xfrm rot="10800000" flipV="1">
            <a:off x="5224086" y="2852358"/>
            <a:ext cx="6538033" cy="3283936"/>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Deze stap doe je buiten!</a:t>
            </a:r>
            <a:endParaRPr lang="en-US" dirty="0"/>
          </a:p>
          <a:p>
            <a:pPr algn="ctr"/>
            <a:r>
              <a:rPr lang="nl-NL" sz="2800" dirty="0">
                <a:solidFill>
                  <a:schemeClr val="tx1"/>
                </a:solidFill>
                <a:latin typeface="Nunito"/>
              </a:rPr>
              <a:t>Ga met je groepje op onderzoek naar verschillende biotopen. Welke vind je allemaal? Kleur deze in op de plattegrond. Maak een legenda om het overzichtelijk te houden.</a:t>
            </a:r>
            <a:endParaRPr lang="en-US" sz="2800">
              <a:solidFill>
                <a:schemeClr val="tx1"/>
              </a:solidFill>
              <a:latin typeface="Nunito"/>
            </a:endParaRPr>
          </a:p>
        </p:txBody>
      </p:sp>
      <p:sp>
        <p:nvSpPr>
          <p:cNvPr id="5" name="Tekstvak 4">
            <a:extLst>
              <a:ext uri="{FF2B5EF4-FFF2-40B4-BE49-F238E27FC236}">
                <a16:creationId xmlns:a16="http://schemas.microsoft.com/office/drawing/2014/main" id="{F22D02E7-EBB8-057C-E4B1-04393F1A3B42}"/>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p>
        </p:txBody>
      </p:sp>
      <p:sp>
        <p:nvSpPr>
          <p:cNvPr id="6" name="Afgeronde rechthoek 17">
            <a:extLst>
              <a:ext uri="{FF2B5EF4-FFF2-40B4-BE49-F238E27FC236}">
                <a16:creationId xmlns:a16="http://schemas.microsoft.com/office/drawing/2014/main" id="{D2F55072-A54A-8B8F-29D0-46CBC0E27E64}"/>
              </a:ext>
            </a:extLst>
          </p:cNvPr>
          <p:cNvSpPr/>
          <p:nvPr/>
        </p:nvSpPr>
        <p:spPr>
          <a:xfrm rot="10800000" flipV="1">
            <a:off x="1757480" y="5295448"/>
            <a:ext cx="2926844"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Zoek de biotopen</a:t>
            </a:r>
          </a:p>
        </p:txBody>
      </p:sp>
    </p:spTree>
    <p:extLst>
      <p:ext uri="{BB962C8B-B14F-4D97-AF65-F5344CB8AC3E}">
        <p14:creationId xmlns:p14="http://schemas.microsoft.com/office/powerpoint/2010/main" val="311853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72A8B371-4F81-7171-317A-75F4265E44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0A2065-3997-7626-9D67-06C2F7E76AC3}"/>
              </a:ext>
            </a:extLst>
          </p:cNvPr>
          <p:cNvPicPr>
            <a:picLocks noChangeAspect="1"/>
          </p:cNvPicPr>
          <p:nvPr/>
        </p:nvPicPr>
        <p:blipFill>
          <a:blip r:embed="rId2"/>
          <a:stretch>
            <a:fillRect/>
          </a:stretch>
        </p:blipFill>
        <p:spPr>
          <a:xfrm>
            <a:off x="891186" y="3282096"/>
            <a:ext cx="3833894" cy="2721729"/>
          </a:xfrm>
          <a:prstGeom prst="rect">
            <a:avLst/>
          </a:prstGeom>
        </p:spPr>
      </p:pic>
      <p:sp>
        <p:nvSpPr>
          <p:cNvPr id="22" name="Rectangle 19">
            <a:extLst>
              <a:ext uri="{FF2B5EF4-FFF2-40B4-BE49-F238E27FC236}">
                <a16:creationId xmlns:a16="http://schemas.microsoft.com/office/drawing/2014/main" id="{C43D4B21-E4C0-20C7-6F35-454EDFC78293}"/>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ACB9D8D4-6493-2275-21F1-D574EA784B63}"/>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Afgeronde rechthoek 18">
            <a:extLst>
              <a:ext uri="{FF2B5EF4-FFF2-40B4-BE49-F238E27FC236}">
                <a16:creationId xmlns:a16="http://schemas.microsoft.com/office/drawing/2014/main" id="{22C37BBF-D94B-48A8-74AC-0D6A3DEBE3BC}"/>
              </a:ext>
            </a:extLst>
          </p:cNvPr>
          <p:cNvSpPr/>
          <p:nvPr/>
        </p:nvSpPr>
        <p:spPr>
          <a:xfrm rot="10800000" flipV="1">
            <a:off x="312850" y="1474936"/>
            <a:ext cx="11160000" cy="768995"/>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gaat het met de biodiversiteit op jullie plein?</a:t>
            </a:r>
            <a:endParaRPr lang="nl-NL" b="1" dirty="0">
              <a:solidFill>
                <a:schemeClr val="tx1"/>
              </a:solidFill>
              <a:latin typeface="Nunito"/>
            </a:endParaRPr>
          </a:p>
        </p:txBody>
      </p:sp>
      <p:sp>
        <p:nvSpPr>
          <p:cNvPr id="9" name="Afgeronde rechthoek 17">
            <a:extLst>
              <a:ext uri="{FF2B5EF4-FFF2-40B4-BE49-F238E27FC236}">
                <a16:creationId xmlns:a16="http://schemas.microsoft.com/office/drawing/2014/main" id="{16605CB3-93B4-F19F-E61B-847FB352A6BF}"/>
              </a:ext>
            </a:extLst>
          </p:cNvPr>
          <p:cNvSpPr/>
          <p:nvPr/>
        </p:nvSpPr>
        <p:spPr>
          <a:xfrm rot="10800000" flipV="1">
            <a:off x="312903" y="2905946"/>
            <a:ext cx="180363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Stap 2</a:t>
            </a:r>
            <a:endParaRPr lang="en-US" sz="3600" b="1" dirty="0" err="1">
              <a:solidFill>
                <a:schemeClr val="tx1"/>
              </a:solidFill>
              <a:latin typeface="Nunito"/>
            </a:endParaRPr>
          </a:p>
        </p:txBody>
      </p:sp>
      <p:sp>
        <p:nvSpPr>
          <p:cNvPr id="11" name="Tekstvak 10">
            <a:extLst>
              <a:ext uri="{FF2B5EF4-FFF2-40B4-BE49-F238E27FC236}">
                <a16:creationId xmlns:a16="http://schemas.microsoft.com/office/drawing/2014/main" id="{06BDCB27-EA31-A5EC-00E2-066197264788}"/>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p>
        </p:txBody>
      </p:sp>
      <p:sp>
        <p:nvSpPr>
          <p:cNvPr id="13" name="Afgeronde rechthoek 17">
            <a:extLst>
              <a:ext uri="{FF2B5EF4-FFF2-40B4-BE49-F238E27FC236}">
                <a16:creationId xmlns:a16="http://schemas.microsoft.com/office/drawing/2014/main" id="{45F4B29A-E982-EC07-394D-43781970C73B}"/>
              </a:ext>
            </a:extLst>
          </p:cNvPr>
          <p:cNvSpPr/>
          <p:nvPr/>
        </p:nvSpPr>
        <p:spPr>
          <a:xfrm rot="10800000" flipV="1">
            <a:off x="5224086" y="3041027"/>
            <a:ext cx="6538033" cy="315582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Deze stap doe je buiten!</a:t>
            </a:r>
            <a:r>
              <a:rPr lang="nl-NL" sz="2800" dirty="0">
                <a:solidFill>
                  <a:schemeClr val="tx1"/>
                </a:solidFill>
                <a:latin typeface="Nunito"/>
              </a:rPr>
              <a:t> Onderzoek per groepje de biodiversiteit in jouw biotoop door te zoeken welke dieren en planten er voorkomen en hoeveel. Dit vul je in op het werkblad.</a:t>
            </a:r>
            <a:endParaRPr lang="nl-NL" dirty="0">
              <a:solidFill>
                <a:schemeClr val="tx1"/>
              </a:solidFill>
            </a:endParaRPr>
          </a:p>
        </p:txBody>
      </p:sp>
      <p:sp>
        <p:nvSpPr>
          <p:cNvPr id="15" name="Afgeronde rechthoek 17">
            <a:extLst>
              <a:ext uri="{FF2B5EF4-FFF2-40B4-BE49-F238E27FC236}">
                <a16:creationId xmlns:a16="http://schemas.microsoft.com/office/drawing/2014/main" id="{C54D9022-B159-8A03-30E6-CAD7E68E938B}"/>
              </a:ext>
            </a:extLst>
          </p:cNvPr>
          <p:cNvSpPr/>
          <p:nvPr/>
        </p:nvSpPr>
        <p:spPr>
          <a:xfrm rot="10800000" flipV="1">
            <a:off x="587275" y="5153380"/>
            <a:ext cx="4447860"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Onderzoek de biodiversiteit </a:t>
            </a:r>
            <a:endParaRPr lang="en-US" sz="2800" b="1" dirty="0">
              <a:solidFill>
                <a:schemeClr val="tx1"/>
              </a:solidFill>
              <a:latin typeface="Nunito"/>
            </a:endParaRPr>
          </a:p>
        </p:txBody>
      </p:sp>
    </p:spTree>
    <p:extLst>
      <p:ext uri="{BB962C8B-B14F-4D97-AF65-F5344CB8AC3E}">
        <p14:creationId xmlns:p14="http://schemas.microsoft.com/office/powerpoint/2010/main" val="18868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9CE6D652-AE53-68FE-21AD-3AA33D28DE7F}"/>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70B3754C-653B-C68D-5EBA-AE42AE81CBA4}"/>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975F1126-0380-33DB-9ECE-4D9C5F1260F8}"/>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8" name="Afgeronde rechthoek 17">
            <a:extLst>
              <a:ext uri="{FF2B5EF4-FFF2-40B4-BE49-F238E27FC236}">
                <a16:creationId xmlns:a16="http://schemas.microsoft.com/office/drawing/2014/main" id="{87C84A5E-CEE3-3C58-AB42-7AEE16847D7C}"/>
              </a:ext>
            </a:extLst>
          </p:cNvPr>
          <p:cNvSpPr/>
          <p:nvPr/>
        </p:nvSpPr>
        <p:spPr>
          <a:xfrm rot="10800000" flipV="1">
            <a:off x="5190813" y="3667812"/>
            <a:ext cx="6538033" cy="2032265"/>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dirty="0">
                <a:solidFill>
                  <a:schemeClr val="tx1"/>
                </a:solidFill>
                <a:latin typeface="Nunito"/>
              </a:rPr>
              <a:t>Lees jouw tuincheckkaart goed door en denk terug aan wat je zag op het plein. Wat is er voor jouw soort al op het plein en wat mist er nog?</a:t>
            </a:r>
          </a:p>
        </p:txBody>
      </p:sp>
      <p:pic>
        <p:nvPicPr>
          <p:cNvPr id="5" name="Picture 4">
            <a:extLst>
              <a:ext uri="{FF2B5EF4-FFF2-40B4-BE49-F238E27FC236}">
                <a16:creationId xmlns:a16="http://schemas.microsoft.com/office/drawing/2014/main" id="{585D8527-5C7B-F9D4-191D-53F4C7334EBB}"/>
              </a:ext>
            </a:extLst>
          </p:cNvPr>
          <p:cNvPicPr>
            <a:picLocks noChangeAspect="1"/>
          </p:cNvPicPr>
          <p:nvPr/>
        </p:nvPicPr>
        <p:blipFill>
          <a:blip r:embed="rId2"/>
          <a:stretch>
            <a:fillRect/>
          </a:stretch>
        </p:blipFill>
        <p:spPr>
          <a:xfrm>
            <a:off x="718665" y="3434528"/>
            <a:ext cx="3897418" cy="2501683"/>
          </a:xfrm>
          <a:prstGeom prst="rect">
            <a:avLst/>
          </a:prstGeom>
        </p:spPr>
      </p:pic>
      <p:sp>
        <p:nvSpPr>
          <p:cNvPr id="10" name="Afgeronde rechthoek 17">
            <a:extLst>
              <a:ext uri="{FF2B5EF4-FFF2-40B4-BE49-F238E27FC236}">
                <a16:creationId xmlns:a16="http://schemas.microsoft.com/office/drawing/2014/main" id="{D7975A88-B3A8-6DCD-A644-6B0DB088603E}"/>
              </a:ext>
            </a:extLst>
          </p:cNvPr>
          <p:cNvSpPr/>
          <p:nvPr/>
        </p:nvSpPr>
        <p:spPr>
          <a:xfrm rot="10800000" flipV="1">
            <a:off x="1276108" y="5594647"/>
            <a:ext cx="2778000"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Beoordeel het schoolplein</a:t>
            </a:r>
            <a:endParaRPr lang="en-US" dirty="0">
              <a:solidFill>
                <a:schemeClr val="tx1"/>
              </a:solidFill>
            </a:endParaRPr>
          </a:p>
        </p:txBody>
      </p:sp>
      <p:sp>
        <p:nvSpPr>
          <p:cNvPr id="14" name="Afgeronde rechthoek 18">
            <a:extLst>
              <a:ext uri="{FF2B5EF4-FFF2-40B4-BE49-F238E27FC236}">
                <a16:creationId xmlns:a16="http://schemas.microsoft.com/office/drawing/2014/main" id="{63A9BB94-1597-4EE1-CF1B-6B782484D62E}"/>
              </a:ext>
            </a:extLst>
          </p:cNvPr>
          <p:cNvSpPr/>
          <p:nvPr/>
        </p:nvSpPr>
        <p:spPr>
          <a:xfrm rot="10800000" flipV="1">
            <a:off x="312850" y="1474936"/>
            <a:ext cx="11160000" cy="768995"/>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gaat het met de biodiversiteit op jullie plein?</a:t>
            </a:r>
            <a:endParaRPr lang="nl-NL" b="1" dirty="0">
              <a:solidFill>
                <a:schemeClr val="tx1"/>
              </a:solidFill>
              <a:latin typeface="Nunito"/>
            </a:endParaRPr>
          </a:p>
        </p:txBody>
      </p:sp>
      <p:sp>
        <p:nvSpPr>
          <p:cNvPr id="16" name="Afgeronde rechthoek 17">
            <a:extLst>
              <a:ext uri="{FF2B5EF4-FFF2-40B4-BE49-F238E27FC236}">
                <a16:creationId xmlns:a16="http://schemas.microsoft.com/office/drawing/2014/main" id="{AB58B92D-414F-7D73-EBF0-A9F6763BC978}"/>
              </a:ext>
            </a:extLst>
          </p:cNvPr>
          <p:cNvSpPr/>
          <p:nvPr/>
        </p:nvSpPr>
        <p:spPr>
          <a:xfrm rot="10800000" flipV="1">
            <a:off x="312903" y="2905946"/>
            <a:ext cx="180363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Stap 3</a:t>
            </a:r>
            <a:endParaRPr lang="en-US" sz="3600" b="1" dirty="0" err="1">
              <a:solidFill>
                <a:schemeClr val="tx1"/>
              </a:solidFill>
              <a:latin typeface="Nunito"/>
            </a:endParaRPr>
          </a:p>
        </p:txBody>
      </p:sp>
      <p:sp>
        <p:nvSpPr>
          <p:cNvPr id="18" name="Tekstvak 17">
            <a:extLst>
              <a:ext uri="{FF2B5EF4-FFF2-40B4-BE49-F238E27FC236}">
                <a16:creationId xmlns:a16="http://schemas.microsoft.com/office/drawing/2014/main" id="{EF3AAE0F-BF38-67AB-336B-4F5DF867D5DC}"/>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p>
        </p:txBody>
      </p:sp>
    </p:spTree>
    <p:extLst>
      <p:ext uri="{BB962C8B-B14F-4D97-AF65-F5344CB8AC3E}">
        <p14:creationId xmlns:p14="http://schemas.microsoft.com/office/powerpoint/2010/main" val="14706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a:extLst>
            <a:ext uri="{FF2B5EF4-FFF2-40B4-BE49-F238E27FC236}">
              <a16:creationId xmlns:a16="http://schemas.microsoft.com/office/drawing/2014/main" id="{42E07938-42EB-BCDE-FF7F-C451A65E7963}"/>
            </a:ext>
          </a:extLst>
        </p:cNvPr>
        <p:cNvGrpSpPr/>
        <p:nvPr/>
      </p:nvGrpSpPr>
      <p:grpSpPr>
        <a:xfrm>
          <a:off x="0" y="0"/>
          <a:ext cx="0" cy="0"/>
          <a:chOff x="0" y="0"/>
          <a:chExt cx="0" cy="0"/>
        </a:xfrm>
      </p:grpSpPr>
      <p:sp>
        <p:nvSpPr>
          <p:cNvPr id="22" name="Rectangle 19">
            <a:extLst>
              <a:ext uri="{FF2B5EF4-FFF2-40B4-BE49-F238E27FC236}">
                <a16:creationId xmlns:a16="http://schemas.microsoft.com/office/drawing/2014/main" id="{B46B5C7F-C9DE-4DB5-6AB8-C28E5E86B535}"/>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A36DEAC3-14AD-4026-8288-E16C2860CD56}"/>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5" name="Picture 4">
            <a:extLst>
              <a:ext uri="{FF2B5EF4-FFF2-40B4-BE49-F238E27FC236}">
                <a16:creationId xmlns:a16="http://schemas.microsoft.com/office/drawing/2014/main" id="{748DEE85-FCEF-7FBB-E92F-75768554F981}"/>
              </a:ext>
            </a:extLst>
          </p:cNvPr>
          <p:cNvPicPr>
            <a:picLocks noChangeAspect="1"/>
          </p:cNvPicPr>
          <p:nvPr/>
        </p:nvPicPr>
        <p:blipFill>
          <a:blip r:embed="rId2"/>
          <a:srcRect r="-119" b="7593"/>
          <a:stretch>
            <a:fillRect/>
          </a:stretch>
        </p:blipFill>
        <p:spPr>
          <a:xfrm>
            <a:off x="2791171" y="1495477"/>
            <a:ext cx="8446538" cy="4950583"/>
          </a:xfrm>
          <a:prstGeom prst="rect">
            <a:avLst/>
          </a:prstGeom>
        </p:spPr>
      </p:pic>
      <p:sp>
        <p:nvSpPr>
          <p:cNvPr id="4" name="Afgeronde rechthoek 17">
            <a:extLst>
              <a:ext uri="{FF2B5EF4-FFF2-40B4-BE49-F238E27FC236}">
                <a16:creationId xmlns:a16="http://schemas.microsoft.com/office/drawing/2014/main" id="{9135A222-B96F-BA80-8033-B7CF7D34BB53}"/>
              </a:ext>
            </a:extLst>
          </p:cNvPr>
          <p:cNvSpPr/>
          <p:nvPr/>
        </p:nvSpPr>
        <p:spPr>
          <a:xfrm rot="10800000" flipV="1">
            <a:off x="312903" y="2905946"/>
            <a:ext cx="1803639"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Stap 3</a:t>
            </a:r>
            <a:endParaRPr lang="en-US" sz="3600" b="1" dirty="0" err="1">
              <a:solidFill>
                <a:schemeClr val="tx1"/>
              </a:solidFill>
              <a:latin typeface="Nunito"/>
            </a:endParaRPr>
          </a:p>
        </p:txBody>
      </p:sp>
      <p:sp>
        <p:nvSpPr>
          <p:cNvPr id="8" name="Tekstvak 7">
            <a:extLst>
              <a:ext uri="{FF2B5EF4-FFF2-40B4-BE49-F238E27FC236}">
                <a16:creationId xmlns:a16="http://schemas.microsoft.com/office/drawing/2014/main" id="{6AB0BE58-74C8-8631-4680-5B4C25FFBEC4}"/>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p>
        </p:txBody>
      </p:sp>
    </p:spTree>
    <p:extLst>
      <p:ext uri="{BB962C8B-B14F-4D97-AF65-F5344CB8AC3E}">
        <p14:creationId xmlns:p14="http://schemas.microsoft.com/office/powerpoint/2010/main" val="410736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a:extLst>
            <a:ext uri="{FF2B5EF4-FFF2-40B4-BE49-F238E27FC236}">
              <a16:creationId xmlns:a16="http://schemas.microsoft.com/office/drawing/2014/main" id="{A9295094-C5FD-301D-1821-083F048FCA8D}"/>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F7F01C2B-3245-5F2F-EB98-92D446380D45}"/>
              </a:ext>
            </a:extLst>
          </p:cNvPr>
          <p:cNvSpPr txBox="1"/>
          <p:nvPr/>
        </p:nvSpPr>
        <p:spPr>
          <a:xfrm>
            <a:off x="4347853" y="2317562"/>
            <a:ext cx="7116762" cy="2485787"/>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dirty="0">
                <a:latin typeface="Nunito"/>
              </a:rPr>
              <a:t>Na deze les… </a:t>
            </a:r>
          </a:p>
          <a:p>
            <a:endParaRPr lang="nl-NL" sz="2000" dirty="0">
              <a:latin typeface="Nunito"/>
            </a:endParaRPr>
          </a:p>
          <a:p>
            <a:pPr marL="342900" indent="-342900">
              <a:buFont typeface="Calibri"/>
              <a:buChar char="-"/>
            </a:pPr>
            <a:r>
              <a:rPr lang="nl-NL" sz="2000" dirty="0">
                <a:latin typeface="Nunito"/>
              </a:rPr>
              <a:t>...weet je wat biodiversiteit is en waarom het belangrijk is.</a:t>
            </a:r>
            <a:endParaRPr lang="en-US" sz="2000">
              <a:latin typeface="Nunito"/>
            </a:endParaRPr>
          </a:p>
          <a:p>
            <a:pPr marL="342900" indent="-342900">
              <a:buFont typeface="Calibri"/>
              <a:buChar char="-"/>
            </a:pPr>
            <a:r>
              <a:rPr lang="nl-NL" sz="2000" dirty="0">
                <a:latin typeface="Nunito"/>
              </a:rPr>
              <a:t>...begrijp je de relaties tussen planten, dieren en hun omgeving.</a:t>
            </a:r>
            <a:endParaRPr lang="en-US" sz="2000" dirty="0">
              <a:latin typeface="Nunito"/>
            </a:endParaRPr>
          </a:p>
          <a:p>
            <a:pPr marL="342900" indent="-342900">
              <a:buFont typeface="Calibri"/>
              <a:buChar char="-"/>
            </a:pPr>
            <a:r>
              <a:rPr lang="nl-NL" sz="2000" dirty="0">
                <a:latin typeface="Nunito"/>
              </a:rPr>
              <a:t>...kun je de biodiversiteit op je schoolplein onderzoeken.</a:t>
            </a:r>
            <a:endParaRPr lang="en-US" sz="2000" dirty="0">
              <a:latin typeface="Nunito"/>
            </a:endParaRPr>
          </a:p>
        </p:txBody>
      </p:sp>
      <p:pic>
        <p:nvPicPr>
          <p:cNvPr id="7" name="Afbeelding 6" descr="Afbeelding met emoticon, clipart, smiley, tekenfilm&#10;&#10;Door AI gegenereerde inhoud is mogelijk onjuist.">
            <a:extLst>
              <a:ext uri="{FF2B5EF4-FFF2-40B4-BE49-F238E27FC236}">
                <a16:creationId xmlns:a16="http://schemas.microsoft.com/office/drawing/2014/main" id="{2AF76EF0-9E2F-C5F5-3E54-3E3C271B11E7}"/>
              </a:ext>
            </a:extLst>
          </p:cNvPr>
          <p:cNvPicPr>
            <a:picLocks noChangeAspect="1"/>
          </p:cNvPicPr>
          <p:nvPr/>
        </p:nvPicPr>
        <p:blipFill>
          <a:blip r:embed="rId3"/>
          <a:stretch>
            <a:fillRect/>
          </a:stretch>
        </p:blipFill>
        <p:spPr>
          <a:xfrm>
            <a:off x="733650" y="1847616"/>
            <a:ext cx="3181335" cy="3421020"/>
          </a:xfrm>
          <a:prstGeom prst="rect">
            <a:avLst/>
          </a:prstGeom>
        </p:spPr>
      </p:pic>
      <p:sp>
        <p:nvSpPr>
          <p:cNvPr id="3" name="Tekstvak 2">
            <a:extLst>
              <a:ext uri="{FF2B5EF4-FFF2-40B4-BE49-F238E27FC236}">
                <a16:creationId xmlns:a16="http://schemas.microsoft.com/office/drawing/2014/main" id="{6C44A101-21E5-4499-37F0-22730F501072}"/>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Lesdoelen</a:t>
            </a:r>
            <a:endParaRPr lang="nl-NL" sz="3200" b="1" dirty="0">
              <a:solidFill>
                <a:schemeClr val="bg1"/>
              </a:solidFill>
              <a:latin typeface="Nunito"/>
            </a:endParaRPr>
          </a:p>
        </p:txBody>
      </p:sp>
    </p:spTree>
    <p:extLst>
      <p:ext uri="{BB962C8B-B14F-4D97-AF65-F5344CB8AC3E}">
        <p14:creationId xmlns:p14="http://schemas.microsoft.com/office/powerpoint/2010/main" val="3573159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sp>
        <p:nvSpPr>
          <p:cNvPr id="18" name="Afgeronde rechthoek 17">
            <a:extLst>
              <a:ext uri="{FF2B5EF4-FFF2-40B4-BE49-F238E27FC236}">
                <a16:creationId xmlns:a16="http://schemas.microsoft.com/office/drawing/2014/main" id="{893EC3E0-F463-E33E-CBD9-E4D7B5CBD0AF}"/>
              </a:ext>
            </a:extLst>
          </p:cNvPr>
          <p:cNvSpPr/>
          <p:nvPr/>
        </p:nvSpPr>
        <p:spPr>
          <a:xfrm rot="10800000" flipV="1">
            <a:off x="516000" y="614393"/>
            <a:ext cx="11160000" cy="1020049"/>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2" name="Rectangle 19">
            <a:extLst>
              <a:ext uri="{FF2B5EF4-FFF2-40B4-BE49-F238E27FC236}">
                <a16:creationId xmlns:a16="http://schemas.microsoft.com/office/drawing/2014/main" id="{9A648FC5-EB13-1B61-76C1-DCE49999CAE9}"/>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3A4D317-045C-B025-6781-29FFF09551B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8" name="Tekstvak 27">
            <a:extLst>
              <a:ext uri="{FF2B5EF4-FFF2-40B4-BE49-F238E27FC236}">
                <a16:creationId xmlns:a16="http://schemas.microsoft.com/office/drawing/2014/main" id="{A602671F-5765-A51F-DCF7-0AFA850B57B4}"/>
              </a:ext>
            </a:extLst>
          </p:cNvPr>
          <p:cNvSpPr txBox="1"/>
          <p:nvPr/>
        </p:nvSpPr>
        <p:spPr>
          <a:xfrm>
            <a:off x="834887" y="815009"/>
            <a:ext cx="10495722" cy="646331"/>
          </a:xfrm>
          <a:prstGeom prst="rect">
            <a:avLst/>
          </a:prstGeom>
          <a:noFill/>
        </p:spPr>
        <p:txBody>
          <a:bodyPr wrap="square" lIns="91440" tIns="45720" rIns="91440" bIns="45720" rtlCol="0" anchor="t">
            <a:spAutoFit/>
          </a:bodyPr>
          <a:lstStyle/>
          <a:p>
            <a:r>
              <a:rPr lang="nl-NL" sz="3600" b="1" dirty="0">
                <a:latin typeface="Nunito"/>
              </a:rPr>
              <a:t>Plusopdracht: Biodiversiteitsspel</a:t>
            </a:r>
            <a:endParaRPr lang="nl-NL" sz="3600" dirty="0">
              <a:latin typeface="Nunito" pitchFamily="2" charset="77"/>
            </a:endParaRPr>
          </a:p>
        </p:txBody>
      </p:sp>
      <p:pic>
        <p:nvPicPr>
          <p:cNvPr id="30" name="Afbeelding 29">
            <a:extLst>
              <a:ext uri="{FF2B5EF4-FFF2-40B4-BE49-F238E27FC236}">
                <a16:creationId xmlns:a16="http://schemas.microsoft.com/office/drawing/2014/main" id="{4ED6FDBB-3342-6C4E-F7BF-8B313E4EEF2F}"/>
              </a:ext>
            </a:extLst>
          </p:cNvPr>
          <p:cNvPicPr>
            <a:picLocks noChangeAspect="1"/>
          </p:cNvPicPr>
          <p:nvPr/>
        </p:nvPicPr>
        <p:blipFill>
          <a:blip r:embed="rId2"/>
          <a:stretch>
            <a:fillRect/>
          </a:stretch>
        </p:blipFill>
        <p:spPr>
          <a:xfrm>
            <a:off x="10948643" y="5660530"/>
            <a:ext cx="946358" cy="937170"/>
          </a:xfrm>
          <a:prstGeom prst="rect">
            <a:avLst/>
          </a:prstGeom>
        </p:spPr>
      </p:pic>
      <p:pic>
        <p:nvPicPr>
          <p:cNvPr id="4" name="Afbeelding 3" descr="Afbeelding met symbool&#10;&#10;Door AI gegenereerde inhoud is mogelijk onjuist.">
            <a:extLst>
              <a:ext uri="{FF2B5EF4-FFF2-40B4-BE49-F238E27FC236}">
                <a16:creationId xmlns:a16="http://schemas.microsoft.com/office/drawing/2014/main" id="{7E27274D-7E10-25A1-463B-53B8BC31F446}"/>
              </a:ext>
            </a:extLst>
          </p:cNvPr>
          <p:cNvPicPr>
            <a:picLocks noChangeAspect="1"/>
          </p:cNvPicPr>
          <p:nvPr/>
        </p:nvPicPr>
        <p:blipFill>
          <a:blip r:embed="rId3"/>
          <a:stretch>
            <a:fillRect/>
          </a:stretch>
        </p:blipFill>
        <p:spPr>
          <a:xfrm>
            <a:off x="10700773" y="723738"/>
            <a:ext cx="812692" cy="773947"/>
          </a:xfrm>
          <a:prstGeom prst="rect">
            <a:avLst/>
          </a:prstGeom>
        </p:spPr>
      </p:pic>
      <p:sp>
        <p:nvSpPr>
          <p:cNvPr id="3" name="Tekstvak 2">
            <a:extLst>
              <a:ext uri="{FF2B5EF4-FFF2-40B4-BE49-F238E27FC236}">
                <a16:creationId xmlns:a16="http://schemas.microsoft.com/office/drawing/2014/main" id="{3CC976A7-2286-7453-79AE-2C1AEFD653EC}"/>
              </a:ext>
            </a:extLst>
          </p:cNvPr>
          <p:cNvSpPr txBox="1"/>
          <p:nvPr/>
        </p:nvSpPr>
        <p:spPr>
          <a:xfrm>
            <a:off x="4053264" y="3004586"/>
            <a:ext cx="40605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u="sng" dirty="0">
                <a:solidFill>
                  <a:srgbClr val="FF0000"/>
                </a:solidFill>
                <a:latin typeface="Nunito"/>
              </a:rPr>
              <a:t>Foto van biodiversiteitsspel in uitvoering toevoegen</a:t>
            </a:r>
            <a:endParaRPr lang="nl-NL" dirty="0">
              <a:solidFill>
                <a:srgbClr val="FF0000"/>
              </a:solidFill>
            </a:endParaRPr>
          </a:p>
        </p:txBody>
      </p:sp>
    </p:spTree>
    <p:extLst>
      <p:ext uri="{BB962C8B-B14F-4D97-AF65-F5344CB8AC3E}">
        <p14:creationId xmlns:p14="http://schemas.microsoft.com/office/powerpoint/2010/main" val="181782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5E0FD"/>
        </a:solidFill>
        <a:effectLst/>
      </p:bgPr>
    </p:bg>
    <p:spTree>
      <p:nvGrpSpPr>
        <p:cNvPr id="1" name=""/>
        <p:cNvGrpSpPr/>
        <p:nvPr/>
      </p:nvGrpSpPr>
      <p:grpSpPr>
        <a:xfrm>
          <a:off x="0" y="0"/>
          <a:ext cx="0" cy="0"/>
          <a:chOff x="0" y="0"/>
          <a:chExt cx="0" cy="0"/>
        </a:xfrm>
      </p:grpSpPr>
      <p:pic>
        <p:nvPicPr>
          <p:cNvPr id="3" name="Afbeelding 2" descr="Afbeelding met Graphics, grafische vormgeving, geel, patroon&#10;&#10;Door AI gegenereerde inhoud is mogelijk onjuist.">
            <a:extLst>
              <a:ext uri="{FF2B5EF4-FFF2-40B4-BE49-F238E27FC236}">
                <a16:creationId xmlns:a16="http://schemas.microsoft.com/office/drawing/2014/main" id="{593E2A60-CD6F-F798-255E-5A03E071C517}"/>
              </a:ext>
            </a:extLst>
          </p:cNvPr>
          <p:cNvPicPr>
            <a:picLocks noChangeAspect="1"/>
          </p:cNvPicPr>
          <p:nvPr/>
        </p:nvPicPr>
        <p:blipFill>
          <a:blip r:embed="rId2"/>
          <a:srcRect l="1043" t="2887" b="3929"/>
          <a:stretch>
            <a:fillRect/>
          </a:stretch>
        </p:blipFill>
        <p:spPr>
          <a:xfrm>
            <a:off x="0" y="0"/>
            <a:ext cx="12192000" cy="6858000"/>
          </a:xfrm>
          <a:prstGeom prst="rect">
            <a:avLst/>
          </a:prstGeom>
        </p:spPr>
      </p:pic>
      <p:sp>
        <p:nvSpPr>
          <p:cNvPr id="6" name="Tekstvak 3">
            <a:extLst>
              <a:ext uri="{FF2B5EF4-FFF2-40B4-BE49-F238E27FC236}">
                <a16:creationId xmlns:a16="http://schemas.microsoft.com/office/drawing/2014/main" id="{51CE5D7D-D162-73E9-FC12-B2488A7FA913}"/>
              </a:ext>
            </a:extLst>
          </p:cNvPr>
          <p:cNvSpPr txBox="1"/>
          <p:nvPr/>
        </p:nvSpPr>
        <p:spPr>
          <a:xfrm>
            <a:off x="3728690" y="4029696"/>
            <a:ext cx="4735102" cy="715089"/>
          </a:xfrm>
          <a:prstGeom prst="roundRect">
            <a:avLst/>
          </a:prstGeom>
          <a:solidFill>
            <a:srgbClr val="FFC1C2"/>
          </a:solidFill>
        </p:spPr>
        <p:txBody>
          <a:bodyPr wrap="square" lIns="91440" tIns="45720" rIns="91440" bIns="45720" rtlCol="0" anchor="t">
            <a:spAutoFit/>
          </a:bodyPr>
          <a:lstStyle/>
          <a:p>
            <a:pPr algn="ctr"/>
            <a:r>
              <a:rPr lang="nl-NL" sz="3600" b="1" dirty="0">
                <a:solidFill>
                  <a:schemeClr val="bg1"/>
                </a:solidFill>
                <a:latin typeface="Nunito"/>
              </a:rPr>
              <a:t>Tot volgende keer!</a:t>
            </a:r>
            <a:endParaRPr lang="nl-NL" sz="3600" b="1" dirty="0">
              <a:solidFill>
                <a:schemeClr val="bg1"/>
              </a:solidFill>
              <a:latin typeface="Nunito" pitchFamily="2" charset="77"/>
            </a:endParaRPr>
          </a:p>
        </p:txBody>
      </p:sp>
    </p:spTree>
    <p:extLst>
      <p:ext uri="{BB962C8B-B14F-4D97-AF65-F5344CB8AC3E}">
        <p14:creationId xmlns:p14="http://schemas.microsoft.com/office/powerpoint/2010/main" val="637964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B398169-06E5-0152-7923-8E2201B45458}"/>
              </a:ext>
            </a:extLst>
          </p:cNvPr>
          <p:cNvPicPr>
            <a:picLocks noChangeAspect="1"/>
          </p:cNvPicPr>
          <p:nvPr/>
        </p:nvPicPr>
        <p:blipFill>
          <a:blip r:embed="rId2"/>
          <a:stretch>
            <a:fillRect/>
          </a:stretch>
        </p:blipFill>
        <p:spPr>
          <a:xfrm>
            <a:off x="4101892" y="1454253"/>
            <a:ext cx="3988215" cy="3949493"/>
          </a:xfrm>
          <a:prstGeom prst="rect">
            <a:avLst/>
          </a:prstGeom>
        </p:spPr>
      </p:pic>
    </p:spTree>
    <p:extLst>
      <p:ext uri="{BB962C8B-B14F-4D97-AF65-F5344CB8AC3E}">
        <p14:creationId xmlns:p14="http://schemas.microsoft.com/office/powerpoint/2010/main" val="127783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B7B6E134-6B84-C63E-38CF-10F38C4D8520}"/>
              </a:ext>
            </a:extLst>
          </p:cNvPr>
          <p:cNvSpPr txBox="1"/>
          <p:nvPr/>
        </p:nvSpPr>
        <p:spPr>
          <a:xfrm>
            <a:off x="4347853" y="2317562"/>
            <a:ext cx="7116762" cy="2485787"/>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r>
              <a:rPr lang="nl-NL" sz="2000" dirty="0">
                <a:latin typeface="Nunito"/>
              </a:rPr>
              <a:t>Na deze les… </a:t>
            </a:r>
          </a:p>
          <a:p>
            <a:endParaRPr lang="nl-NL" sz="2000" dirty="0">
              <a:latin typeface="Nunito"/>
            </a:endParaRPr>
          </a:p>
          <a:p>
            <a:pPr marL="342900" indent="-342900">
              <a:buFont typeface="Calibri"/>
              <a:buChar char="-"/>
            </a:pPr>
            <a:r>
              <a:rPr lang="nl-NL" sz="2000" dirty="0">
                <a:latin typeface="Nunito"/>
              </a:rPr>
              <a:t>...weet je wat biodiversiteit is en waarom het belangrijk is.</a:t>
            </a:r>
            <a:endParaRPr lang="en-US" sz="2000">
              <a:latin typeface="Nunito"/>
            </a:endParaRPr>
          </a:p>
          <a:p>
            <a:pPr marL="342900" indent="-342900">
              <a:buFont typeface="Calibri"/>
              <a:buChar char="-"/>
            </a:pPr>
            <a:r>
              <a:rPr lang="nl-NL" sz="2000" dirty="0">
                <a:latin typeface="Nunito"/>
              </a:rPr>
              <a:t>...begrijp je de relaties tussen planten, dieren en hun omgeving.</a:t>
            </a:r>
            <a:endParaRPr lang="en-US" sz="2000" dirty="0">
              <a:latin typeface="Nunito"/>
            </a:endParaRPr>
          </a:p>
          <a:p>
            <a:pPr marL="342900" indent="-342900">
              <a:buFont typeface="Calibri"/>
              <a:buChar char="-"/>
            </a:pPr>
            <a:r>
              <a:rPr lang="nl-NL" sz="2000" dirty="0">
                <a:latin typeface="Nunito"/>
              </a:rPr>
              <a:t>...kun je de biodiversiteit op je schoolplein onderzoeken.</a:t>
            </a:r>
            <a:endParaRPr lang="en-US" sz="2000" dirty="0">
              <a:latin typeface="Nunito"/>
            </a:endParaRPr>
          </a:p>
        </p:txBody>
      </p:sp>
      <p:pic>
        <p:nvPicPr>
          <p:cNvPr id="7" name="Afbeelding 6" descr="Afbeelding met emoticon, clipart, smiley, tekenfilm&#10;&#10;Door AI gegenereerde inhoud is mogelijk onjuist.">
            <a:extLst>
              <a:ext uri="{FF2B5EF4-FFF2-40B4-BE49-F238E27FC236}">
                <a16:creationId xmlns:a16="http://schemas.microsoft.com/office/drawing/2014/main" id="{C814EE0C-BE85-6D78-13E4-AF012AF9BC9A}"/>
              </a:ext>
            </a:extLst>
          </p:cNvPr>
          <p:cNvPicPr>
            <a:picLocks noChangeAspect="1"/>
          </p:cNvPicPr>
          <p:nvPr/>
        </p:nvPicPr>
        <p:blipFill>
          <a:blip r:embed="rId3"/>
          <a:stretch>
            <a:fillRect/>
          </a:stretch>
        </p:blipFill>
        <p:spPr>
          <a:xfrm>
            <a:off x="733650" y="1847616"/>
            <a:ext cx="3181335" cy="3421020"/>
          </a:xfrm>
          <a:prstGeom prst="rect">
            <a:avLst/>
          </a:prstGeom>
        </p:spPr>
      </p:pic>
      <p:sp>
        <p:nvSpPr>
          <p:cNvPr id="3" name="Tekstvak 2">
            <a:extLst>
              <a:ext uri="{FF2B5EF4-FFF2-40B4-BE49-F238E27FC236}">
                <a16:creationId xmlns:a16="http://schemas.microsoft.com/office/drawing/2014/main" id="{80AF7EEA-2DA3-EF1F-F265-6B44745165F8}"/>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Lesdoelen</a:t>
            </a:r>
            <a:endParaRPr lang="nl-NL" sz="3200" b="1" dirty="0">
              <a:solidFill>
                <a:schemeClr val="bg1"/>
              </a:solidFill>
              <a:latin typeface="Nunito"/>
            </a:endParaRPr>
          </a:p>
        </p:txBody>
      </p:sp>
    </p:spTree>
    <p:extLst>
      <p:ext uri="{BB962C8B-B14F-4D97-AF65-F5344CB8AC3E}">
        <p14:creationId xmlns:p14="http://schemas.microsoft.com/office/powerpoint/2010/main" val="33982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25D"/>
        </a:solid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0585B1F9-835B-2A6C-86D3-3CEA229B9752}"/>
              </a:ext>
            </a:extLst>
          </p:cNvPr>
          <p:cNvSpPr txBox="1"/>
          <p:nvPr/>
        </p:nvSpPr>
        <p:spPr>
          <a:xfrm>
            <a:off x="8581009" y="2390832"/>
            <a:ext cx="341162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err="1">
                <a:solidFill>
                  <a:schemeClr val="bg1"/>
                </a:solidFill>
                <a:latin typeface="Nunito"/>
              </a:rPr>
              <a:t>Kijkvragen</a:t>
            </a:r>
            <a:r>
              <a:rPr lang="en-US" sz="2000" b="1" dirty="0">
                <a:solidFill>
                  <a:schemeClr val="bg1"/>
                </a:solidFill>
                <a:latin typeface="Nunito"/>
              </a:rPr>
              <a:t> </a:t>
            </a:r>
          </a:p>
          <a:p>
            <a:pPr algn="ctr"/>
            <a:endParaRPr lang="en-US" sz="2000" b="1" dirty="0">
              <a:solidFill>
                <a:schemeClr val="bg1"/>
              </a:solidFill>
              <a:latin typeface="Nunito"/>
            </a:endParaRPr>
          </a:p>
          <a:p>
            <a:pPr algn="ctr"/>
            <a:r>
              <a:rPr lang="en-US" sz="2000" err="1">
                <a:solidFill>
                  <a:schemeClr val="bg1"/>
                </a:solidFill>
                <a:latin typeface="Nunito"/>
              </a:rPr>
              <a:t>Waarom</a:t>
            </a:r>
            <a:r>
              <a:rPr lang="en-US" sz="2000" dirty="0">
                <a:solidFill>
                  <a:schemeClr val="bg1"/>
                </a:solidFill>
                <a:latin typeface="Nunito"/>
              </a:rPr>
              <a:t> is de mug </a:t>
            </a:r>
            <a:r>
              <a:rPr lang="en-US" sz="2000" err="1">
                <a:solidFill>
                  <a:schemeClr val="bg1"/>
                </a:solidFill>
                <a:latin typeface="Nunito"/>
              </a:rPr>
              <a:t>belangrijk</a:t>
            </a:r>
            <a:r>
              <a:rPr lang="en-US" sz="2000" dirty="0">
                <a:solidFill>
                  <a:schemeClr val="bg1"/>
                </a:solidFill>
                <a:latin typeface="Nunito"/>
              </a:rPr>
              <a:t>? </a:t>
            </a:r>
            <a:endParaRPr lang="nl-NL" sz="2000">
              <a:solidFill>
                <a:schemeClr val="bg1"/>
              </a:solidFill>
              <a:latin typeface="Aptos"/>
            </a:endParaRPr>
          </a:p>
          <a:p>
            <a:pPr algn="ctr"/>
            <a:endParaRPr lang="en-US" sz="2000" dirty="0">
              <a:solidFill>
                <a:schemeClr val="bg1"/>
              </a:solidFill>
              <a:latin typeface="Nunito"/>
            </a:endParaRPr>
          </a:p>
          <a:p>
            <a:pPr algn="ctr"/>
            <a:r>
              <a:rPr lang="en-US" sz="2000" dirty="0">
                <a:solidFill>
                  <a:schemeClr val="bg1"/>
                </a:solidFill>
                <a:latin typeface="Nunito"/>
              </a:rPr>
              <a:t>Wat is </a:t>
            </a:r>
            <a:r>
              <a:rPr lang="en-US" sz="2000" err="1">
                <a:solidFill>
                  <a:schemeClr val="bg1"/>
                </a:solidFill>
                <a:latin typeface="Nunito"/>
              </a:rPr>
              <a:t>biodiversiteit</a:t>
            </a:r>
            <a:r>
              <a:rPr lang="en-US" sz="2000" dirty="0">
                <a:solidFill>
                  <a:schemeClr val="bg1"/>
                </a:solidFill>
                <a:latin typeface="Nunito"/>
              </a:rPr>
              <a:t>?</a:t>
            </a:r>
            <a:endParaRPr lang="nl-NL" sz="2000" dirty="0">
              <a:solidFill>
                <a:schemeClr val="bg1"/>
              </a:solidFill>
              <a:latin typeface="Aptos"/>
            </a:endParaRPr>
          </a:p>
          <a:p>
            <a:pPr algn="ctr"/>
            <a:endParaRPr lang="en-US" sz="2000" dirty="0">
              <a:solidFill>
                <a:schemeClr val="bg1"/>
              </a:solidFill>
              <a:latin typeface="Nunito"/>
            </a:endParaRPr>
          </a:p>
          <a:p>
            <a:pPr algn="ctr"/>
            <a:r>
              <a:rPr lang="en-US" sz="2000" dirty="0">
                <a:solidFill>
                  <a:schemeClr val="bg1"/>
                </a:solidFill>
                <a:latin typeface="Nunito"/>
              </a:rPr>
              <a:t>Wat </a:t>
            </a:r>
            <a:r>
              <a:rPr lang="en-US" sz="2000" err="1">
                <a:solidFill>
                  <a:schemeClr val="bg1"/>
                </a:solidFill>
                <a:latin typeface="Nunito"/>
              </a:rPr>
              <a:t>zou</a:t>
            </a:r>
            <a:r>
              <a:rPr lang="en-US" sz="2000" dirty="0">
                <a:solidFill>
                  <a:schemeClr val="bg1"/>
                </a:solidFill>
                <a:latin typeface="Nunito"/>
              </a:rPr>
              <a:t> er </a:t>
            </a:r>
            <a:r>
              <a:rPr lang="en-US" sz="2000" err="1">
                <a:solidFill>
                  <a:schemeClr val="bg1"/>
                </a:solidFill>
                <a:latin typeface="Nunito"/>
              </a:rPr>
              <a:t>gebeuren</a:t>
            </a:r>
            <a:r>
              <a:rPr lang="en-US" sz="2000" dirty="0">
                <a:solidFill>
                  <a:schemeClr val="bg1"/>
                </a:solidFill>
                <a:latin typeface="Nunito"/>
              </a:rPr>
              <a:t> </a:t>
            </a:r>
            <a:r>
              <a:rPr lang="en-US" sz="2000" err="1">
                <a:solidFill>
                  <a:schemeClr val="bg1"/>
                </a:solidFill>
                <a:latin typeface="Nunito"/>
              </a:rPr>
              <a:t>als</a:t>
            </a:r>
            <a:r>
              <a:rPr lang="en-US" sz="2000" dirty="0">
                <a:solidFill>
                  <a:schemeClr val="bg1"/>
                </a:solidFill>
                <a:latin typeface="Nunito"/>
              </a:rPr>
              <a:t> de mug </a:t>
            </a:r>
            <a:r>
              <a:rPr lang="en-US" sz="2000" err="1">
                <a:solidFill>
                  <a:schemeClr val="bg1"/>
                </a:solidFill>
                <a:latin typeface="Nunito"/>
              </a:rPr>
              <a:t>uitsterft</a:t>
            </a:r>
            <a:r>
              <a:rPr lang="en-US" sz="2000" dirty="0">
                <a:solidFill>
                  <a:schemeClr val="bg1"/>
                </a:solidFill>
                <a:latin typeface="Nunito"/>
              </a:rPr>
              <a:t>?</a:t>
            </a:r>
            <a:endParaRPr lang="nl-NL" sz="2000" dirty="0">
              <a:solidFill>
                <a:schemeClr val="bg1"/>
              </a:solidFill>
              <a:latin typeface="Aptos"/>
            </a:endParaRPr>
          </a:p>
        </p:txBody>
      </p:sp>
      <p:pic>
        <p:nvPicPr>
          <p:cNvPr id="3" name="Onlinemedia 3" title="Kennisvideo Biodiversiteit op het schoolplein">
            <a:hlinkClick r:id="" action="ppaction://media"/>
            <a:extLst>
              <a:ext uri="{FF2B5EF4-FFF2-40B4-BE49-F238E27FC236}">
                <a16:creationId xmlns:a16="http://schemas.microsoft.com/office/drawing/2014/main" id="{CECD728B-38E0-58FA-D623-D7FA175490B2}"/>
              </a:ext>
            </a:extLst>
          </p:cNvPr>
          <p:cNvPicPr>
            <a:picLocks noRot="1" noChangeAspect="1"/>
          </p:cNvPicPr>
          <p:nvPr>
            <a:videoFile r:link="rId1"/>
          </p:nvPr>
        </p:nvPicPr>
        <p:blipFill>
          <a:blip r:embed="rId4"/>
          <a:stretch>
            <a:fillRect/>
          </a:stretch>
        </p:blipFill>
        <p:spPr>
          <a:xfrm>
            <a:off x="316957" y="1175285"/>
            <a:ext cx="8144327" cy="4614444"/>
          </a:xfrm>
          <a:prstGeom prst="rect">
            <a:avLst/>
          </a:prstGeom>
        </p:spPr>
      </p:pic>
      <p:pic>
        <p:nvPicPr>
          <p:cNvPr id="4" name="Graphic 3" descr="Oog silhouet">
            <a:extLst>
              <a:ext uri="{FF2B5EF4-FFF2-40B4-BE49-F238E27FC236}">
                <a16:creationId xmlns:a16="http://schemas.microsoft.com/office/drawing/2014/main" id="{2C95E945-BF63-FAFD-0C3C-7FE7F843E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0097" y="1488989"/>
            <a:ext cx="914400" cy="914400"/>
          </a:xfrm>
          <a:prstGeom prst="rect">
            <a:avLst/>
          </a:prstGeom>
        </p:spPr>
      </p:pic>
    </p:spTree>
    <p:extLst>
      <p:ext uri="{BB962C8B-B14F-4D97-AF65-F5344CB8AC3E}">
        <p14:creationId xmlns:p14="http://schemas.microsoft.com/office/powerpoint/2010/main" val="268772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p:cNvGrpSpPr/>
        <p:nvPr/>
      </p:nvGrpSpPr>
      <p:grpSpPr>
        <a:xfrm>
          <a:off x="0" y="0"/>
          <a:ext cx="0" cy="0"/>
          <a:chOff x="0" y="0"/>
          <a:chExt cx="0" cy="0"/>
        </a:xfrm>
      </p:grpSpPr>
      <p:sp>
        <p:nvSpPr>
          <p:cNvPr id="8" name="Tekstvak 4">
            <a:extLst>
              <a:ext uri="{FF2B5EF4-FFF2-40B4-BE49-F238E27FC236}">
                <a16:creationId xmlns:a16="http://schemas.microsoft.com/office/drawing/2014/main" id="{C31B96BC-259F-89A0-3A48-63F4A8786BC7}"/>
              </a:ext>
            </a:extLst>
          </p:cNvPr>
          <p:cNvSpPr txBox="1"/>
          <p:nvPr/>
        </p:nvSpPr>
        <p:spPr>
          <a:xfrm>
            <a:off x="2702166" y="551299"/>
            <a:ext cx="9173825" cy="5754767"/>
          </a:xfrm>
          <a:prstGeom prst="roundRect">
            <a:avLst/>
          </a:prstGeom>
          <a:solidFill>
            <a:schemeClr val="bg1"/>
          </a:solidFill>
        </p:spPr>
        <p:txBody>
          <a:bodyPr wrap="square" lIns="91440" tIns="45720" rIns="91440" bIns="45720" rtlCol="0" anchor="t">
            <a:spAutoFit/>
          </a:bodyPr>
          <a:lstStyle/>
          <a:p>
            <a:endParaRPr lang="nl-NL" sz="2400" dirty="0">
              <a:latin typeface="Nunito"/>
            </a:endParaRPr>
          </a:p>
          <a:p>
            <a:r>
              <a:rPr lang="nl-NL" sz="2800" b="1" dirty="0">
                <a:latin typeface="Nunito"/>
              </a:rPr>
              <a:t>Wat is biodiversiteit?</a:t>
            </a:r>
            <a:endParaRPr lang="en-US" sz="2800" dirty="0">
              <a:latin typeface="Nunito"/>
            </a:endParaRPr>
          </a:p>
          <a:p>
            <a:r>
              <a:rPr lang="nl-NL" sz="2800" dirty="0">
                <a:latin typeface="Nunito"/>
              </a:rPr>
              <a:t>Biodiversiteit betekent eigenlijk alle verschillende soorten planten en dieren die leven op aarde (de mens dus ook!). Als er op een plek veel verschillende soorten leven, is er een hoge biodiversiteit. Zijn er weinig soorten, dan gaat het niet goed met de biodiversiteit. </a:t>
            </a:r>
            <a:endParaRPr lang="en-US" sz="2800" dirty="0">
              <a:latin typeface="Nunito"/>
            </a:endParaRPr>
          </a:p>
          <a:p>
            <a:endParaRPr lang="nl-NL" sz="2800" dirty="0">
              <a:latin typeface="Nunito"/>
            </a:endParaRPr>
          </a:p>
          <a:p>
            <a:r>
              <a:rPr lang="nl-NL" sz="2800" dirty="0">
                <a:latin typeface="Nunito"/>
              </a:rPr>
              <a:t>Alle dieren en planten zijn afhankelijk van elkaar. Als er één soort uitsterft, kan dit grote gevolgen hebben. De biodiversiteit neemt dan af. </a:t>
            </a:r>
            <a:endParaRPr lang="nl-NL" dirty="0"/>
          </a:p>
        </p:txBody>
      </p:sp>
      <p:pic>
        <p:nvPicPr>
          <p:cNvPr id="10" name="Afbeelding 24" descr="Afbeelding met clipart, emoticon, smiley, illustratie&#10;&#10;Door AI gegenereerde inhoud is mogelijk onjuist.">
            <a:extLst>
              <a:ext uri="{FF2B5EF4-FFF2-40B4-BE49-F238E27FC236}">
                <a16:creationId xmlns:a16="http://schemas.microsoft.com/office/drawing/2014/main" id="{53ABAD1B-AF52-27D5-97C5-82EA79D8DFBD}"/>
              </a:ext>
            </a:extLst>
          </p:cNvPr>
          <p:cNvPicPr>
            <a:picLocks noChangeAspect="1"/>
          </p:cNvPicPr>
          <p:nvPr/>
        </p:nvPicPr>
        <p:blipFill>
          <a:blip r:embed="rId2"/>
          <a:stretch>
            <a:fillRect/>
          </a:stretch>
        </p:blipFill>
        <p:spPr>
          <a:xfrm>
            <a:off x="516511" y="2256402"/>
            <a:ext cx="2017757" cy="2169619"/>
          </a:xfrm>
          <a:prstGeom prst="rect">
            <a:avLst/>
          </a:prstGeom>
        </p:spPr>
      </p:pic>
    </p:spTree>
    <p:extLst>
      <p:ext uri="{BB962C8B-B14F-4D97-AF65-F5344CB8AC3E}">
        <p14:creationId xmlns:p14="http://schemas.microsoft.com/office/powerpoint/2010/main" val="2191672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1C2"/>
        </a:solidFill>
        <a:effectLst/>
      </p:bgPr>
    </p:bg>
    <p:spTree>
      <p:nvGrpSpPr>
        <p:cNvPr id="1" name=""/>
        <p:cNvGrpSpPr/>
        <p:nvPr/>
      </p:nvGrpSpPr>
      <p:grpSpPr>
        <a:xfrm>
          <a:off x="0" y="0"/>
          <a:ext cx="0" cy="0"/>
          <a:chOff x="0" y="0"/>
          <a:chExt cx="0" cy="0"/>
        </a:xfrm>
      </p:grpSpPr>
      <p:sp>
        <p:nvSpPr>
          <p:cNvPr id="3" name="Tekstvak 4">
            <a:extLst>
              <a:ext uri="{FF2B5EF4-FFF2-40B4-BE49-F238E27FC236}">
                <a16:creationId xmlns:a16="http://schemas.microsoft.com/office/drawing/2014/main" id="{31E1758E-7685-FE10-4A59-F70413CF2910}"/>
              </a:ext>
            </a:extLst>
          </p:cNvPr>
          <p:cNvSpPr txBox="1"/>
          <p:nvPr/>
        </p:nvSpPr>
        <p:spPr>
          <a:xfrm>
            <a:off x="9590784" y="6471893"/>
            <a:ext cx="2599122" cy="338554"/>
          </a:xfrm>
          <a:prstGeom prst="rect">
            <a:avLst/>
          </a:prstGeom>
          <a:noFill/>
        </p:spPr>
        <p:txBody>
          <a:bodyPr wrap="square" lIns="91440" tIns="45720" rIns="91440" bIns="45720" rtlCol="0" anchor="t">
            <a:spAutoFit/>
          </a:bodyPr>
          <a:lstStyle/>
          <a:p>
            <a:pPr algn="ctr"/>
            <a:r>
              <a:rPr lang="nl-NL" sz="1600" dirty="0">
                <a:latin typeface="Nunito"/>
              </a:rPr>
              <a:t>bron: leren.jojoschool.nl</a:t>
            </a:r>
            <a:endParaRPr lang="en-US" sz="1600" dirty="0"/>
          </a:p>
        </p:txBody>
      </p:sp>
      <p:pic>
        <p:nvPicPr>
          <p:cNvPr id="2" name="Picture 1">
            <a:extLst>
              <a:ext uri="{FF2B5EF4-FFF2-40B4-BE49-F238E27FC236}">
                <a16:creationId xmlns:a16="http://schemas.microsoft.com/office/drawing/2014/main" id="{31048C57-38F5-B5E9-42D3-09F52CE4BFB0}"/>
              </a:ext>
            </a:extLst>
          </p:cNvPr>
          <p:cNvPicPr>
            <a:picLocks noChangeAspect="1"/>
          </p:cNvPicPr>
          <p:nvPr/>
        </p:nvPicPr>
        <p:blipFill>
          <a:blip r:embed="rId2"/>
          <a:stretch>
            <a:fillRect/>
          </a:stretch>
        </p:blipFill>
        <p:spPr>
          <a:xfrm>
            <a:off x="1167000" y="0"/>
            <a:ext cx="9854773" cy="6858000"/>
          </a:xfrm>
          <a:prstGeom prst="rect">
            <a:avLst/>
          </a:prstGeom>
        </p:spPr>
      </p:pic>
      <p:sp>
        <p:nvSpPr>
          <p:cNvPr id="5" name="Afgeronde rechthoek 17">
            <a:extLst>
              <a:ext uri="{FF2B5EF4-FFF2-40B4-BE49-F238E27FC236}">
                <a16:creationId xmlns:a16="http://schemas.microsoft.com/office/drawing/2014/main" id="{D3EED175-5875-F3C5-E3CD-D6E0DAB5889E}"/>
              </a:ext>
            </a:extLst>
          </p:cNvPr>
          <p:cNvSpPr/>
          <p:nvPr/>
        </p:nvSpPr>
        <p:spPr>
          <a:xfrm rot="10800000" flipV="1">
            <a:off x="147642" y="274729"/>
            <a:ext cx="2635537" cy="626204"/>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err="1">
                <a:solidFill>
                  <a:srgbClr val="000000"/>
                </a:solidFill>
                <a:latin typeface="Nunito"/>
              </a:rPr>
              <a:t>Voedselweb</a:t>
            </a:r>
            <a:endParaRPr lang="en-US" dirty="0" err="1"/>
          </a:p>
        </p:txBody>
      </p:sp>
    </p:spTree>
    <p:extLst>
      <p:ext uri="{BB962C8B-B14F-4D97-AF65-F5344CB8AC3E}">
        <p14:creationId xmlns:p14="http://schemas.microsoft.com/office/powerpoint/2010/main" val="1723201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E0FE"/>
        </a:solidFill>
        <a:effectLst/>
      </p:bgPr>
    </p:bg>
    <p:spTree>
      <p:nvGrpSpPr>
        <p:cNvPr id="1" name=""/>
        <p:cNvGrpSpPr/>
        <p:nvPr/>
      </p:nvGrpSpPr>
      <p:grpSpPr>
        <a:xfrm>
          <a:off x="0" y="0"/>
          <a:ext cx="0" cy="0"/>
          <a:chOff x="0" y="0"/>
          <a:chExt cx="0" cy="0"/>
        </a:xfrm>
      </p:grpSpPr>
      <p:sp>
        <p:nvSpPr>
          <p:cNvPr id="7" name="Afgeronde rechthoek 17">
            <a:extLst>
              <a:ext uri="{FF2B5EF4-FFF2-40B4-BE49-F238E27FC236}">
                <a16:creationId xmlns:a16="http://schemas.microsoft.com/office/drawing/2014/main" id="{BA7DA85B-6368-8452-F659-D5C9FAC2D94A}"/>
              </a:ext>
            </a:extLst>
          </p:cNvPr>
          <p:cNvSpPr/>
          <p:nvPr/>
        </p:nvSpPr>
        <p:spPr>
          <a:xfrm rot="10800000" flipV="1">
            <a:off x="1856992" y="2478352"/>
            <a:ext cx="8474104" cy="1892771"/>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2800" b="1" dirty="0">
              <a:solidFill>
                <a:srgbClr val="000000"/>
              </a:solidFill>
              <a:latin typeface="Nunito"/>
            </a:endParaRPr>
          </a:p>
          <a:p>
            <a:pPr algn="ctr"/>
            <a:r>
              <a:rPr lang="nl-NL" sz="2800" b="1" dirty="0">
                <a:solidFill>
                  <a:srgbClr val="000000"/>
                </a:solidFill>
                <a:latin typeface="Nunito"/>
              </a:rPr>
              <a:t>Wat vinden jullie? </a:t>
            </a:r>
            <a:endParaRPr lang="nl-NL" dirty="0"/>
          </a:p>
          <a:p>
            <a:pPr algn="ctr"/>
            <a:endParaRPr lang="nl-NL" sz="2400" dirty="0">
              <a:solidFill>
                <a:srgbClr val="000000"/>
              </a:solidFill>
              <a:latin typeface="Nunito"/>
            </a:endParaRPr>
          </a:p>
          <a:p>
            <a:pPr algn="ctr"/>
            <a:r>
              <a:rPr lang="nl-NL" sz="2400" dirty="0">
                <a:solidFill>
                  <a:srgbClr val="000000"/>
                </a:solidFill>
                <a:latin typeface="Nunito"/>
              </a:rPr>
              <a:t>Hoe vinden jullie dat het gaat met de biodiversiteit bij jullie in de buurt?</a:t>
            </a:r>
            <a:r>
              <a:rPr lang="nl-NL" sz="2800" dirty="0">
                <a:solidFill>
                  <a:srgbClr val="000000"/>
                </a:solidFill>
                <a:latin typeface="Nunito"/>
              </a:rPr>
              <a:t> </a:t>
            </a:r>
          </a:p>
          <a:p>
            <a:pPr algn="ctr"/>
            <a:endParaRPr lang="nl-NL" sz="2400" dirty="0">
              <a:solidFill>
                <a:srgbClr val="000000"/>
              </a:solidFill>
              <a:latin typeface="Nunito"/>
            </a:endParaRPr>
          </a:p>
        </p:txBody>
      </p:sp>
      <p:pic>
        <p:nvPicPr>
          <p:cNvPr id="2" name="Afbeelding 1" descr="Afbeelding met clipart, tekenfilm, kunst, illustratie&#10;&#10;Door AI gegenereerde inhoud is mogelijk onjuist.">
            <a:extLst>
              <a:ext uri="{FF2B5EF4-FFF2-40B4-BE49-F238E27FC236}">
                <a16:creationId xmlns:a16="http://schemas.microsoft.com/office/drawing/2014/main" id="{3131480D-D1A1-89AD-E6FC-B13632CF773B}"/>
              </a:ext>
            </a:extLst>
          </p:cNvPr>
          <p:cNvPicPr>
            <a:picLocks noChangeAspect="1"/>
          </p:cNvPicPr>
          <p:nvPr/>
        </p:nvPicPr>
        <p:blipFill>
          <a:blip r:embed="rId2"/>
          <a:stretch>
            <a:fillRect/>
          </a:stretch>
        </p:blipFill>
        <p:spPr>
          <a:xfrm>
            <a:off x="8058727" y="1407763"/>
            <a:ext cx="2015563" cy="1214034"/>
          </a:xfrm>
          <a:prstGeom prst="rect">
            <a:avLst/>
          </a:prstGeom>
        </p:spPr>
      </p:pic>
    </p:spTree>
    <p:extLst>
      <p:ext uri="{BB962C8B-B14F-4D97-AF65-F5344CB8AC3E}">
        <p14:creationId xmlns:p14="http://schemas.microsoft.com/office/powerpoint/2010/main" val="2050658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DD72"/>
        </a:solidFill>
        <a:effectLst/>
      </p:bgPr>
    </p:bg>
    <p:spTree>
      <p:nvGrpSpPr>
        <p:cNvPr id="1" name=""/>
        <p:cNvGrpSpPr/>
        <p:nvPr/>
      </p:nvGrpSpPr>
      <p:grpSpPr>
        <a:xfrm>
          <a:off x="0" y="0"/>
          <a:ext cx="0" cy="0"/>
          <a:chOff x="0" y="0"/>
          <a:chExt cx="0" cy="0"/>
        </a:xfrm>
      </p:grpSpPr>
      <p:pic>
        <p:nvPicPr>
          <p:cNvPr id="2" name="Afbeelding 1" descr="Afbeelding met tekst, diagram, Plan, kaart&#10;&#10;Door AI gegenereerde inhoud is mogelijk onjuist.">
            <a:extLst>
              <a:ext uri="{FF2B5EF4-FFF2-40B4-BE49-F238E27FC236}">
                <a16:creationId xmlns:a16="http://schemas.microsoft.com/office/drawing/2014/main" id="{047D643A-1BA0-848E-9D68-ED88EF374BD2}"/>
              </a:ext>
            </a:extLst>
          </p:cNvPr>
          <p:cNvPicPr>
            <a:picLocks noChangeAspect="1"/>
          </p:cNvPicPr>
          <p:nvPr/>
        </p:nvPicPr>
        <p:blipFill>
          <a:blip r:embed="rId3"/>
          <a:stretch>
            <a:fillRect/>
          </a:stretch>
        </p:blipFill>
        <p:spPr>
          <a:xfrm>
            <a:off x="711146" y="3295003"/>
            <a:ext cx="2242574" cy="2085008"/>
          </a:xfrm>
          <a:prstGeom prst="rect">
            <a:avLst/>
          </a:prstGeom>
        </p:spPr>
      </p:pic>
      <p:pic>
        <p:nvPicPr>
          <p:cNvPr id="4" name="Afbeelding 3" descr="Afbeelding met insect, ongewerveld dier, geleedpotige, ongedierte&#10;&#10;Door AI gegenereerde inhoud is mogelijk onjuist.">
            <a:extLst>
              <a:ext uri="{FF2B5EF4-FFF2-40B4-BE49-F238E27FC236}">
                <a16:creationId xmlns:a16="http://schemas.microsoft.com/office/drawing/2014/main" id="{A7C1A893-3BD7-F107-12C3-75096B6E8C7E}"/>
              </a:ext>
            </a:extLst>
          </p:cNvPr>
          <p:cNvPicPr>
            <a:picLocks noChangeAspect="1"/>
          </p:cNvPicPr>
          <p:nvPr/>
        </p:nvPicPr>
        <p:blipFill>
          <a:blip r:embed="rId4"/>
          <a:stretch>
            <a:fillRect/>
          </a:stretch>
        </p:blipFill>
        <p:spPr>
          <a:xfrm>
            <a:off x="4554241" y="3437072"/>
            <a:ext cx="3094334" cy="2201729"/>
          </a:xfrm>
          <a:prstGeom prst="rect">
            <a:avLst/>
          </a:prstGeom>
        </p:spPr>
      </p:pic>
      <p:pic>
        <p:nvPicPr>
          <p:cNvPr id="6" name="Afbeelding 5" descr="Afbeelding met tekst, schermopname, Lettertype, nummer&#10;&#10;Door AI gegenereerde inhoud is mogelijk onjuist.">
            <a:extLst>
              <a:ext uri="{FF2B5EF4-FFF2-40B4-BE49-F238E27FC236}">
                <a16:creationId xmlns:a16="http://schemas.microsoft.com/office/drawing/2014/main" id="{7B85539E-3AF2-51DC-52AE-0D3D8997653D}"/>
              </a:ext>
            </a:extLst>
          </p:cNvPr>
          <p:cNvPicPr>
            <a:picLocks noChangeAspect="1"/>
          </p:cNvPicPr>
          <p:nvPr/>
        </p:nvPicPr>
        <p:blipFill>
          <a:blip r:embed="rId5"/>
          <a:stretch>
            <a:fillRect/>
          </a:stretch>
        </p:blipFill>
        <p:spPr>
          <a:xfrm>
            <a:off x="8933320" y="3611427"/>
            <a:ext cx="2691218" cy="1768907"/>
          </a:xfrm>
          <a:prstGeom prst="rect">
            <a:avLst/>
          </a:prstGeom>
        </p:spPr>
      </p:pic>
      <p:sp>
        <p:nvSpPr>
          <p:cNvPr id="19" name="Afgeronde rechthoek 18">
            <a:extLst>
              <a:ext uri="{FF2B5EF4-FFF2-40B4-BE49-F238E27FC236}">
                <a16:creationId xmlns:a16="http://schemas.microsoft.com/office/drawing/2014/main" id="{4A5D7006-7F0C-1474-9A4B-FEB237241B7E}"/>
              </a:ext>
            </a:extLst>
          </p:cNvPr>
          <p:cNvSpPr/>
          <p:nvPr/>
        </p:nvSpPr>
        <p:spPr>
          <a:xfrm rot="10800000" flipV="1">
            <a:off x="291443" y="1330610"/>
            <a:ext cx="11160000" cy="768996"/>
          </a:xfrm>
          <a:prstGeom prst="roundRect">
            <a:avLst>
              <a:gd name="adj" fmla="val 16630"/>
            </a:avLst>
          </a:prstGeom>
          <a:solidFill>
            <a:srgbClr val="A5E0F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nl-NL" sz="3600" b="1" dirty="0">
                <a:solidFill>
                  <a:schemeClr val="tx1"/>
                </a:solidFill>
                <a:latin typeface="Nunito"/>
              </a:rPr>
              <a:t>Hoe gaat het met de biodiversiteit op jullie plein?</a:t>
            </a:r>
            <a:endParaRPr lang="nl-NL" sz="3600" dirty="0">
              <a:solidFill>
                <a:schemeClr val="tx1"/>
              </a:solidFill>
              <a:latin typeface="Nunito"/>
            </a:endParaRPr>
          </a:p>
        </p:txBody>
      </p:sp>
      <p:sp>
        <p:nvSpPr>
          <p:cNvPr id="22" name="Rectangle 19">
            <a:extLst>
              <a:ext uri="{FF2B5EF4-FFF2-40B4-BE49-F238E27FC236}">
                <a16:creationId xmlns:a16="http://schemas.microsoft.com/office/drawing/2014/main" id="{9A648FC5-EB13-1B61-76C1-DCE49999CAE9}"/>
              </a:ext>
            </a:extLst>
          </p:cNvPr>
          <p:cNvSpPr>
            <a:spLocks noChangeArrowheads="1"/>
          </p:cNvSpPr>
          <p:nvPr/>
        </p:nvSpPr>
        <p:spPr bwMode="auto">
          <a:xfrm>
            <a:off x="3219450" y="2540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6" name="Rectangle 23">
            <a:extLst>
              <a:ext uri="{FF2B5EF4-FFF2-40B4-BE49-F238E27FC236}">
                <a16:creationId xmlns:a16="http://schemas.microsoft.com/office/drawing/2014/main" id="{13A4D317-045C-B025-6781-29FFF09551B2}"/>
              </a:ext>
            </a:extLst>
          </p:cNvPr>
          <p:cNvSpPr>
            <a:spLocks noChangeArrowheads="1"/>
          </p:cNvSpPr>
          <p:nvPr/>
        </p:nvSpPr>
        <p:spPr bwMode="auto">
          <a:xfrm>
            <a:off x="3219450" y="436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Afgeronde rechthoek 17">
            <a:extLst>
              <a:ext uri="{FF2B5EF4-FFF2-40B4-BE49-F238E27FC236}">
                <a16:creationId xmlns:a16="http://schemas.microsoft.com/office/drawing/2014/main" id="{E6261D3A-EAE5-399E-40A1-6C74F2405D78}"/>
              </a:ext>
            </a:extLst>
          </p:cNvPr>
          <p:cNvSpPr/>
          <p:nvPr/>
        </p:nvSpPr>
        <p:spPr>
          <a:xfrm rot="10800000" flipV="1">
            <a:off x="4880326" y="2629928"/>
            <a:ext cx="2444615"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3600" b="1" dirty="0">
                <a:solidFill>
                  <a:schemeClr val="tx1"/>
                </a:solidFill>
                <a:latin typeface="Nunito"/>
              </a:rPr>
              <a:t>Stap 2</a:t>
            </a:r>
            <a:endParaRPr lang="en-US" sz="3600" b="1" dirty="0" err="1">
              <a:solidFill>
                <a:schemeClr val="tx1"/>
              </a:solidFill>
              <a:latin typeface="Nunito"/>
            </a:endParaRPr>
          </a:p>
        </p:txBody>
      </p:sp>
      <p:sp>
        <p:nvSpPr>
          <p:cNvPr id="9" name="Afgeronde rechthoek 17">
            <a:extLst>
              <a:ext uri="{FF2B5EF4-FFF2-40B4-BE49-F238E27FC236}">
                <a16:creationId xmlns:a16="http://schemas.microsoft.com/office/drawing/2014/main" id="{C72889AA-4970-8FEB-7CCF-204055FF0807}"/>
              </a:ext>
            </a:extLst>
          </p:cNvPr>
          <p:cNvSpPr/>
          <p:nvPr/>
        </p:nvSpPr>
        <p:spPr>
          <a:xfrm rot="10800000" flipV="1">
            <a:off x="3932326" y="4856329"/>
            <a:ext cx="4447860"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Onderzoek de biodiversiteit </a:t>
            </a:r>
            <a:endParaRPr lang="en-US" sz="2800" b="1" dirty="0">
              <a:solidFill>
                <a:schemeClr val="tx1"/>
              </a:solidFill>
              <a:latin typeface="Nunito"/>
            </a:endParaRPr>
          </a:p>
        </p:txBody>
      </p:sp>
      <p:sp>
        <p:nvSpPr>
          <p:cNvPr id="7" name="Afgeronde rechthoek 17">
            <a:extLst>
              <a:ext uri="{FF2B5EF4-FFF2-40B4-BE49-F238E27FC236}">
                <a16:creationId xmlns:a16="http://schemas.microsoft.com/office/drawing/2014/main" id="{1218CAD7-AAE3-92A2-46D3-2D8E167BC8C6}"/>
              </a:ext>
            </a:extLst>
          </p:cNvPr>
          <p:cNvSpPr/>
          <p:nvPr/>
        </p:nvSpPr>
        <p:spPr>
          <a:xfrm rot="10800000" flipV="1">
            <a:off x="606751" y="2629928"/>
            <a:ext cx="2444617"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3600" b="1" dirty="0">
                <a:solidFill>
                  <a:schemeClr val="tx1"/>
                </a:solidFill>
                <a:latin typeface="Nunito"/>
              </a:rPr>
              <a:t>Stap 1</a:t>
            </a:r>
            <a:endParaRPr lang="en-US" sz="3600" b="1" dirty="0" err="1">
              <a:solidFill>
                <a:schemeClr val="tx1"/>
              </a:solidFill>
              <a:latin typeface="Nunito"/>
            </a:endParaRPr>
          </a:p>
        </p:txBody>
      </p:sp>
      <p:sp>
        <p:nvSpPr>
          <p:cNvPr id="12" name="Afgeronde rechthoek 17">
            <a:extLst>
              <a:ext uri="{FF2B5EF4-FFF2-40B4-BE49-F238E27FC236}">
                <a16:creationId xmlns:a16="http://schemas.microsoft.com/office/drawing/2014/main" id="{237E8ACE-3C29-ADDE-0BBB-39ECE75B202F}"/>
              </a:ext>
            </a:extLst>
          </p:cNvPr>
          <p:cNvSpPr/>
          <p:nvPr/>
        </p:nvSpPr>
        <p:spPr>
          <a:xfrm rot="10800000" flipV="1">
            <a:off x="420751" y="4856329"/>
            <a:ext cx="2926844"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Zoek de biotopen</a:t>
            </a:r>
          </a:p>
        </p:txBody>
      </p:sp>
      <p:sp>
        <p:nvSpPr>
          <p:cNvPr id="16" name="Afgeronde rechthoek 17">
            <a:extLst>
              <a:ext uri="{FF2B5EF4-FFF2-40B4-BE49-F238E27FC236}">
                <a16:creationId xmlns:a16="http://schemas.microsoft.com/office/drawing/2014/main" id="{EFDDB281-BE05-A47C-F0EB-3CDEA97A45CA}"/>
              </a:ext>
            </a:extLst>
          </p:cNvPr>
          <p:cNvSpPr/>
          <p:nvPr/>
        </p:nvSpPr>
        <p:spPr>
          <a:xfrm rot="10800000" flipV="1">
            <a:off x="9001546" y="2629928"/>
            <a:ext cx="2444617"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3600" b="1" dirty="0">
                <a:solidFill>
                  <a:schemeClr val="tx1"/>
                </a:solidFill>
                <a:latin typeface="Nunito"/>
              </a:rPr>
              <a:t>Stap 3</a:t>
            </a:r>
            <a:endParaRPr lang="en-US" sz="3600" b="1" dirty="0" err="1">
              <a:solidFill>
                <a:schemeClr val="tx1"/>
              </a:solidFill>
              <a:latin typeface="Nunito"/>
            </a:endParaRPr>
          </a:p>
        </p:txBody>
      </p:sp>
      <p:sp>
        <p:nvSpPr>
          <p:cNvPr id="17" name="Afgeronde rechthoek 17">
            <a:extLst>
              <a:ext uri="{FF2B5EF4-FFF2-40B4-BE49-F238E27FC236}">
                <a16:creationId xmlns:a16="http://schemas.microsoft.com/office/drawing/2014/main" id="{CE1A7458-8F94-8957-090A-8BA2C1A0921A}"/>
              </a:ext>
            </a:extLst>
          </p:cNvPr>
          <p:cNvSpPr/>
          <p:nvPr/>
        </p:nvSpPr>
        <p:spPr>
          <a:xfrm rot="10800000" flipV="1">
            <a:off x="8815546" y="4856329"/>
            <a:ext cx="2926844" cy="1045033"/>
          </a:xfrm>
          <a:prstGeom prst="roundRect">
            <a:avLst>
              <a:gd name="adj" fmla="val 35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2800" b="1" dirty="0">
                <a:solidFill>
                  <a:schemeClr val="tx1"/>
                </a:solidFill>
                <a:latin typeface="Nunito"/>
              </a:rPr>
              <a:t>Beoordeel het schoolplein</a:t>
            </a:r>
            <a:endParaRPr lang="nl-NL" dirty="0">
              <a:solidFill>
                <a:schemeClr val="tx1"/>
              </a:solidFill>
            </a:endParaRPr>
          </a:p>
        </p:txBody>
      </p:sp>
      <p:sp>
        <p:nvSpPr>
          <p:cNvPr id="3" name="Tekstvak 2">
            <a:extLst>
              <a:ext uri="{FF2B5EF4-FFF2-40B4-BE49-F238E27FC236}">
                <a16:creationId xmlns:a16="http://schemas.microsoft.com/office/drawing/2014/main" id="{E35D7716-ED56-6148-63FA-725E02C369BD}"/>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Tijd voor onderzoek!</a:t>
            </a:r>
            <a:endParaRPr lang="nl-NL" sz="3200" b="1" dirty="0">
              <a:solidFill>
                <a:schemeClr val="bg1"/>
              </a:solidFill>
              <a:latin typeface="Nunito"/>
            </a:endParaRPr>
          </a:p>
        </p:txBody>
      </p:sp>
    </p:spTree>
    <p:extLst>
      <p:ext uri="{BB962C8B-B14F-4D97-AF65-F5344CB8AC3E}">
        <p14:creationId xmlns:p14="http://schemas.microsoft.com/office/powerpoint/2010/main" val="206435710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p:cNvGrpSpPr/>
        <p:nvPr/>
      </p:nvGrpSpPr>
      <p:grpSpPr>
        <a:xfrm>
          <a:off x="0" y="0"/>
          <a:ext cx="0" cy="0"/>
          <a:chOff x="0" y="0"/>
          <a:chExt cx="0" cy="0"/>
        </a:xfrm>
      </p:grpSpPr>
      <p:sp>
        <p:nvSpPr>
          <p:cNvPr id="8" name="Tekstvak 4">
            <a:extLst>
              <a:ext uri="{FF2B5EF4-FFF2-40B4-BE49-F238E27FC236}">
                <a16:creationId xmlns:a16="http://schemas.microsoft.com/office/drawing/2014/main" id="{C31B96BC-259F-89A0-3A48-63F4A8786BC7}"/>
              </a:ext>
            </a:extLst>
          </p:cNvPr>
          <p:cNvSpPr txBox="1"/>
          <p:nvPr/>
        </p:nvSpPr>
        <p:spPr>
          <a:xfrm>
            <a:off x="2676335" y="1920316"/>
            <a:ext cx="9173825" cy="3439239"/>
          </a:xfrm>
          <a:prstGeom prst="roundRect">
            <a:avLst/>
          </a:prstGeom>
          <a:solidFill>
            <a:schemeClr val="bg1"/>
          </a:solidFill>
        </p:spPr>
        <p:txBody>
          <a:bodyPr wrap="square" lIns="91440" tIns="45720" rIns="91440" bIns="45720" rtlCol="0" anchor="t">
            <a:spAutoFit/>
          </a:bodyPr>
          <a:lstStyle/>
          <a:p>
            <a:r>
              <a:rPr lang="nl-NL" sz="2800" b="1" dirty="0">
                <a:latin typeface="Nunito"/>
              </a:rPr>
              <a:t>Wat is een biotoop? </a:t>
            </a:r>
            <a:endParaRPr lang="en-US" sz="2800" dirty="0">
              <a:latin typeface="Nunito"/>
            </a:endParaRPr>
          </a:p>
          <a:p>
            <a:endParaRPr lang="nl-NL" sz="2800" dirty="0">
              <a:latin typeface="Nunito"/>
            </a:endParaRPr>
          </a:p>
          <a:p>
            <a:r>
              <a:rPr lang="nl-NL" sz="2800" dirty="0">
                <a:latin typeface="Nunito"/>
              </a:rPr>
              <a:t>Een biotoop is een plek met specifieke omstandigheden, waar bepaalde planten en dieren (kunnen) leven. Je kunt denken aan bijvoorbeeld een bos of sloot, maar ook kleiner: een struik of een stukje gras met al het leven dat je daar vindt.</a:t>
            </a:r>
            <a:endParaRPr lang="nl-NL"/>
          </a:p>
        </p:txBody>
      </p:sp>
      <p:sp>
        <p:nvSpPr>
          <p:cNvPr id="3" name="Tekstvak 2">
            <a:extLst>
              <a:ext uri="{FF2B5EF4-FFF2-40B4-BE49-F238E27FC236}">
                <a16:creationId xmlns:a16="http://schemas.microsoft.com/office/drawing/2014/main" id="{B362FE05-AEC6-46E6-DE63-BA22539F0799}"/>
              </a:ext>
            </a:extLst>
          </p:cNvPr>
          <p:cNvSpPr txBox="1"/>
          <p:nvPr/>
        </p:nvSpPr>
        <p:spPr>
          <a:xfrm>
            <a:off x="310982" y="397321"/>
            <a:ext cx="3887491" cy="510778"/>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Stap 1</a:t>
            </a:r>
            <a:endParaRPr lang="nl-NL" sz="3200" b="1" dirty="0">
              <a:solidFill>
                <a:schemeClr val="bg1"/>
              </a:solidFill>
              <a:latin typeface="Nunito"/>
            </a:endParaRPr>
          </a:p>
        </p:txBody>
      </p:sp>
      <p:pic>
        <p:nvPicPr>
          <p:cNvPr id="4" name="Afbeelding 3" descr="Afbeelding met emoticon, smiley, tekenfilm, clipart&#10;&#10;Door AI gegenereerde inhoud is mogelijk onjuist.">
            <a:extLst>
              <a:ext uri="{FF2B5EF4-FFF2-40B4-BE49-F238E27FC236}">
                <a16:creationId xmlns:a16="http://schemas.microsoft.com/office/drawing/2014/main" id="{78ABFAD4-2CAF-5E08-48D0-A54209A97084}"/>
              </a:ext>
            </a:extLst>
          </p:cNvPr>
          <p:cNvPicPr>
            <a:picLocks noChangeAspect="1"/>
          </p:cNvPicPr>
          <p:nvPr/>
        </p:nvPicPr>
        <p:blipFill>
          <a:blip r:embed="rId2"/>
          <a:stretch>
            <a:fillRect/>
          </a:stretch>
        </p:blipFill>
        <p:spPr>
          <a:xfrm>
            <a:off x="369538" y="2524104"/>
            <a:ext cx="2076450" cy="2228850"/>
          </a:xfrm>
          <a:prstGeom prst="rect">
            <a:avLst/>
          </a:prstGeom>
        </p:spPr>
      </p:pic>
    </p:spTree>
    <p:extLst>
      <p:ext uri="{BB962C8B-B14F-4D97-AF65-F5344CB8AC3E}">
        <p14:creationId xmlns:p14="http://schemas.microsoft.com/office/powerpoint/2010/main" val="2772918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6DE68"/>
        </a:solidFill>
        <a:effectLst/>
      </p:bgPr>
    </p:bg>
    <p:spTree>
      <p:nvGrpSpPr>
        <p:cNvPr id="1" name="">
          <a:extLst>
            <a:ext uri="{FF2B5EF4-FFF2-40B4-BE49-F238E27FC236}">
              <a16:creationId xmlns:a16="http://schemas.microsoft.com/office/drawing/2014/main" id="{E8584EDD-5742-AF6A-2238-B59A60FC48F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55B91FF-A454-2AA5-D3F3-A57CB462B9ED}"/>
              </a:ext>
            </a:extLst>
          </p:cNvPr>
          <p:cNvSpPr txBox="1"/>
          <p:nvPr/>
        </p:nvSpPr>
        <p:spPr>
          <a:xfrm>
            <a:off x="310982" y="397321"/>
            <a:ext cx="3887491" cy="919401"/>
          </a:xfrm>
          <a:prstGeom prst="roundRect">
            <a:avLst/>
          </a:prstGeom>
          <a:solidFill>
            <a:srgbClr val="FFC1C2"/>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chemeClr val="bg1"/>
                </a:solidFill>
                <a:latin typeface="Nunito"/>
              </a:rPr>
              <a:t>Voorbeelden van biotopen</a:t>
            </a:r>
          </a:p>
        </p:txBody>
      </p:sp>
      <p:pic>
        <p:nvPicPr>
          <p:cNvPr id="2" name="Afbeelding 1" descr="Afbeelding met buitenshuis, natuur, boom, hemel&#10;&#10;Door AI gegenereerde inhoud is mogelijk onjuist.">
            <a:extLst>
              <a:ext uri="{FF2B5EF4-FFF2-40B4-BE49-F238E27FC236}">
                <a16:creationId xmlns:a16="http://schemas.microsoft.com/office/drawing/2014/main" id="{99FD30BA-A299-4CCB-6C88-0ADCA4E3885B}"/>
              </a:ext>
            </a:extLst>
          </p:cNvPr>
          <p:cNvPicPr>
            <a:picLocks noChangeAspect="1"/>
          </p:cNvPicPr>
          <p:nvPr/>
        </p:nvPicPr>
        <p:blipFill>
          <a:blip r:embed="rId2"/>
          <a:stretch>
            <a:fillRect/>
          </a:stretch>
        </p:blipFill>
        <p:spPr>
          <a:xfrm>
            <a:off x="529526" y="2026144"/>
            <a:ext cx="2537848" cy="3810001"/>
          </a:xfrm>
          <a:prstGeom prst="rect">
            <a:avLst/>
          </a:prstGeom>
        </p:spPr>
      </p:pic>
      <p:pic>
        <p:nvPicPr>
          <p:cNvPr id="5" name="Afbeelding 4" descr="Afbeelding met buitenshuis, zand, Eolisch landschap, duin&#10;&#10;Door AI gegenereerde inhoud is mogelijk onjuist.">
            <a:extLst>
              <a:ext uri="{FF2B5EF4-FFF2-40B4-BE49-F238E27FC236}">
                <a16:creationId xmlns:a16="http://schemas.microsoft.com/office/drawing/2014/main" id="{BCDAD16F-9C25-E731-9827-AE5CA449E51E}"/>
              </a:ext>
            </a:extLst>
          </p:cNvPr>
          <p:cNvPicPr>
            <a:picLocks noChangeAspect="1"/>
          </p:cNvPicPr>
          <p:nvPr/>
        </p:nvPicPr>
        <p:blipFill>
          <a:blip r:embed="rId3"/>
          <a:stretch>
            <a:fillRect/>
          </a:stretch>
        </p:blipFill>
        <p:spPr>
          <a:xfrm>
            <a:off x="6284748" y="2026144"/>
            <a:ext cx="2534895" cy="3810001"/>
          </a:xfrm>
          <a:prstGeom prst="rect">
            <a:avLst/>
          </a:prstGeom>
        </p:spPr>
      </p:pic>
      <p:pic>
        <p:nvPicPr>
          <p:cNvPr id="9" name="Afbeelding 8" descr="Afbeelding met buitenshuis, boom, water, meer&#10;&#10;Door AI gegenereerde inhoud is mogelijk onjuist.">
            <a:extLst>
              <a:ext uri="{FF2B5EF4-FFF2-40B4-BE49-F238E27FC236}">
                <a16:creationId xmlns:a16="http://schemas.microsoft.com/office/drawing/2014/main" id="{661AB47D-07D4-AF2D-9D40-18378E3D37E9}"/>
              </a:ext>
            </a:extLst>
          </p:cNvPr>
          <p:cNvPicPr>
            <a:picLocks noChangeAspect="1"/>
          </p:cNvPicPr>
          <p:nvPr/>
        </p:nvPicPr>
        <p:blipFill>
          <a:blip r:embed="rId4"/>
          <a:srcRect l="69986" t="36650" r="2312" b="-159"/>
          <a:stretch>
            <a:fillRect/>
          </a:stretch>
        </p:blipFill>
        <p:spPr>
          <a:xfrm>
            <a:off x="3409626" y="2026144"/>
            <a:ext cx="2517036" cy="3813749"/>
          </a:xfrm>
          <a:prstGeom prst="rect">
            <a:avLst/>
          </a:prstGeom>
        </p:spPr>
      </p:pic>
      <p:pic>
        <p:nvPicPr>
          <p:cNvPr id="10" name="Afbeelding 9" descr="Afbeelding met buitenshuis, boom, kleding, persoon&#10;&#10;Door AI gegenereerde inhoud is mogelijk onjuist.">
            <a:extLst>
              <a:ext uri="{FF2B5EF4-FFF2-40B4-BE49-F238E27FC236}">
                <a16:creationId xmlns:a16="http://schemas.microsoft.com/office/drawing/2014/main" id="{C7844F3C-84D3-2E13-FC5E-B30703DD4E51}"/>
              </a:ext>
            </a:extLst>
          </p:cNvPr>
          <p:cNvPicPr>
            <a:picLocks noChangeAspect="1"/>
          </p:cNvPicPr>
          <p:nvPr/>
        </p:nvPicPr>
        <p:blipFill>
          <a:blip r:embed="rId5"/>
          <a:srcRect l="1527" r="55980"/>
          <a:stretch>
            <a:fillRect/>
          </a:stretch>
        </p:blipFill>
        <p:spPr>
          <a:xfrm>
            <a:off x="9182746" y="2019686"/>
            <a:ext cx="2518476" cy="3822915"/>
          </a:xfrm>
          <a:prstGeom prst="rect">
            <a:avLst/>
          </a:prstGeom>
        </p:spPr>
      </p:pic>
    </p:spTree>
    <p:extLst>
      <p:ext uri="{BB962C8B-B14F-4D97-AF65-F5344CB8AC3E}">
        <p14:creationId xmlns:p14="http://schemas.microsoft.com/office/powerpoint/2010/main" val="30439621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9CC7A5B314084C98F59A8F94FB05E3" ma:contentTypeVersion="12" ma:contentTypeDescription="Een nieuw document maken." ma:contentTypeScope="" ma:versionID="b1fa821234c5cd3cd63cd792c480a6ee">
  <xsd:schema xmlns:xsd="http://www.w3.org/2001/XMLSchema" xmlns:xs="http://www.w3.org/2001/XMLSchema" xmlns:p="http://schemas.microsoft.com/office/2006/metadata/properties" xmlns:ns2="13222be9-607e-46c2-b058-55755d2be178" xmlns:ns3="1b41c08f-3c1a-46f9-b5b9-48272c0946a0" targetNamespace="http://schemas.microsoft.com/office/2006/metadata/properties" ma:root="true" ma:fieldsID="efcd9f8b6e7a0b0e2550437bd366212e" ns2:_="" ns3:_="">
    <xsd:import namespace="13222be9-607e-46c2-b058-55755d2be178"/>
    <xsd:import namespace="1b41c08f-3c1a-46f9-b5b9-48272c0946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222be9-607e-46c2-b058-55755d2be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7693a91-8ebc-4126-aa76-e83446bf048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41c08f-3c1a-46f9-b5b9-48272c0946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bd6195a-5f59-4e18-b5f2-b31edc7b3356}" ma:internalName="TaxCatchAll" ma:showField="CatchAllData" ma:web="1b41c08f-3c1a-46f9-b5b9-48272c094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b41c08f-3c1a-46f9-b5b9-48272c0946a0" xsi:nil="true"/>
    <lcf76f155ced4ddcb4097134ff3c332f xmlns="13222be9-607e-46c2-b058-55755d2be1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E28C02-E1FC-4E9E-980D-13561AE23E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222be9-607e-46c2-b058-55755d2be178"/>
    <ds:schemaRef ds:uri="1b41c08f-3c1a-46f9-b5b9-48272c094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F22D74-3CF5-4609-BAC0-C0767656EB52}">
  <ds:schemaRefs>
    <ds:schemaRef ds:uri="http://schemas.microsoft.com/sharepoint/v3/contenttype/forms"/>
  </ds:schemaRefs>
</ds:datastoreItem>
</file>

<file path=customXml/itemProps3.xml><?xml version="1.0" encoding="utf-8"?>
<ds:datastoreItem xmlns:ds="http://schemas.openxmlformats.org/officeDocument/2006/customXml" ds:itemID="{23A5652F-1201-4D7B-869C-81A212C488C0}">
  <ds:schemaRef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13222be9-607e-46c2-b058-55755d2be178"/>
    <ds:schemaRef ds:uri="http://purl.org/dc/terms/"/>
    <ds:schemaRef ds:uri="http://purl.org/dc/dcmitype/"/>
    <ds:schemaRef ds:uri="http://www.w3.org/XML/1998/namespace"/>
    <ds:schemaRef ds:uri="1b41c08f-3c1a-46f9-b5b9-48272c0946a0"/>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106</TotalTime>
  <Words>61</Words>
  <Application>Microsoft Office PowerPoint</Application>
  <PresentationFormat>Widescreen</PresentationFormat>
  <Paragraphs>19</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Esther Titselaar | NME Schouwen-Duiveland</dc:creator>
  <cp:lastModifiedBy>Merel Koopmans</cp:lastModifiedBy>
  <cp:revision>849</cp:revision>
  <dcterms:created xsi:type="dcterms:W3CDTF">2025-06-30T10:49:32Z</dcterms:created>
  <dcterms:modified xsi:type="dcterms:W3CDTF">2025-11-10T13:38:38Z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0x010100F79CC7A5B314084C98F59A8F94FB05E3</vt:lpwstr>
  </property>
  <property fmtid="{D5CDD505-2E9C-101B-9397-08002B2CF9AE}" pid="3" name="MediaServiceImageTags">
    <vt:lpwstr/>
  </property>
</Properties>
</file>