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59" r:id="rId7"/>
    <p:sldId id="260" r:id="rId8"/>
    <p:sldId id="261" r:id="rId9"/>
    <p:sldId id="263" r:id="rId10"/>
    <p:sldId id="262" r:id="rId11"/>
    <p:sldId id="266" r:id="rId12"/>
    <p:sldId id="267" r:id="rId13"/>
    <p:sldId id="268" r:id="rId14"/>
    <p:sldId id="264" r:id="rId15"/>
    <p:sldId id="265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2F2F2"/>
    <a:srgbClr val="FFD5D5"/>
    <a:srgbClr val="003300"/>
    <a:srgbClr val="F4E1E0"/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4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483B-3BF1-4D58-B755-EFF71FE1D3E8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91564-A7B8-4A7E-B1E8-8D5D977B22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7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91564-A7B8-4A7E-B1E8-8D5D977B221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73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52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04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67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31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35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69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60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74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52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31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03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2">
                <a:lumMod val="20000"/>
                <a:lumOff val="80000"/>
              </a:schemeClr>
            </a:gs>
            <a:gs pos="78000">
              <a:srgbClr val="9CB86E">
                <a:alpha val="25000"/>
              </a:srgb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7650-9333-4E54-8B14-26FE2FD52773}" type="datetimeFigureOut">
              <a:rPr lang="nl-NL" smtClean="0"/>
              <a:t>13-3-2023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42429-80BB-4415-849D-764F478170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23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8.wdp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/>
          </a:bodyPr>
          <a:lstStyle/>
          <a:p>
            <a:r>
              <a:rPr lang="nl-NL" sz="5400" b="1" dirty="0" smtClean="0">
                <a:solidFill>
                  <a:srgbClr val="008000"/>
                </a:solidFill>
                <a:effectLst>
                  <a:glow rad="279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LetterOMatic!" panose="020B0603050302020204" pitchFamily="34" charset="0"/>
              </a:rPr>
              <a:t>Stoepplantjes</a:t>
            </a:r>
            <a:endParaRPr lang="nl-NL" sz="5400" b="1" dirty="0">
              <a:solidFill>
                <a:srgbClr val="008000"/>
              </a:solidFill>
              <a:effectLst>
                <a:glow rad="2794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  <a:latin typeface="LetterOMatic!" panose="020B06030503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0800" cy="792088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rgbClr val="006600"/>
                </a:solidFill>
                <a:effectLst>
                  <a:glow rad="1905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LetterOMatic!" panose="020B0603050302020204" pitchFamily="34" charset="0"/>
              </a:rPr>
              <a:t>wild en waardevol</a:t>
            </a:r>
            <a:endParaRPr lang="nl-NL" sz="3600" dirty="0">
              <a:solidFill>
                <a:srgbClr val="006600"/>
              </a:solidFill>
              <a:effectLst>
                <a:glow rad="1905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  <a:latin typeface="LetterOMatic!" panose="020B060305030202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004048" y="6550223"/>
            <a:ext cx="4139952" cy="307777"/>
          </a:xfrm>
          <a:prstGeom prst="rect">
            <a:avLst/>
          </a:prstGeom>
          <a:solidFill>
            <a:srgbClr val="FFFFFF">
              <a:alpha val="4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sz="1400" i="1" dirty="0" smtClean="0"/>
              <a:t>Opzet en foto’s: André Biemans, tenzij anders vermeld</a:t>
            </a:r>
            <a:endParaRPr lang="nl-NL" sz="14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7" y="260649"/>
            <a:ext cx="1892881" cy="15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2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7151" y="1700808"/>
            <a:ext cx="9277663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465" y="-27384"/>
            <a:ext cx="5004047" cy="338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4427984" cy="1656184"/>
          </a:xfrm>
          <a:effectLst>
            <a:glow rad="1524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Stoepplantjes voorbeelden</a:t>
            </a:r>
            <a:endParaRPr lang="nl-NL" dirty="0">
              <a:solidFill>
                <a:srgbClr val="006600"/>
              </a:solidFill>
              <a:effectLst>
                <a:glow rad="1524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-97151" y="1556792"/>
            <a:ext cx="4453127" cy="1323439"/>
          </a:xfrm>
          <a:prstGeom prst="rect">
            <a:avLst/>
          </a:prstGeom>
          <a:solidFill>
            <a:srgbClr val="F2F2F2">
              <a:alpha val="67059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lvl="1"/>
            <a:r>
              <a:rPr lang="nl-NL" sz="2000" dirty="0" smtClean="0"/>
              <a:t>Er zijn honderden soorten mossen die we verder gewoon “</a:t>
            </a:r>
            <a:r>
              <a:rPr lang="nl-NL" sz="2000" b="1" dirty="0" smtClean="0"/>
              <a:t>mos</a:t>
            </a:r>
            <a:r>
              <a:rPr lang="nl-NL" sz="2000" dirty="0" smtClean="0"/>
              <a:t>” noemen omdat je een expert moet zijn om ze uit elkaar te houden.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9116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6159" y="3789040"/>
            <a:ext cx="2932185" cy="312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195" y="836712"/>
            <a:ext cx="2824013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Stoepplantjes zijn waardevol voor…</a:t>
            </a:r>
            <a:endParaRPr lang="nl-NL" dirty="0">
              <a:solidFill>
                <a:srgbClr val="006600"/>
              </a:solidFill>
              <a:effectLst>
                <a:glow rad="1524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483569"/>
            <a:ext cx="4968552" cy="5257799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Bijen, vlinders en andere insecten die er nectar vinden</a:t>
            </a:r>
          </a:p>
          <a:p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Vogels die van de plantjes eten (zoals zaadjes en jonge blaadjes )</a:t>
            </a:r>
          </a:p>
          <a:p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Beestjes die beestjes eten die van de plantjes eten</a:t>
            </a:r>
          </a:p>
          <a:p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De bodem, die daarmee minder snel uitdroogt</a:t>
            </a:r>
          </a:p>
          <a:p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Mensen, omdat planten voor verkoeling zorgen en</a:t>
            </a:r>
            <a:r>
              <a:rPr lang="nl-NL" sz="2400" dirty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4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ongezond fijnstof uit de lucht halen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21261" y="2879940"/>
            <a:ext cx="2520279" cy="189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88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904" y="958259"/>
            <a:ext cx="2940617" cy="355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102" y="4811226"/>
            <a:ext cx="4059419" cy="214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5060512"/>
            <a:ext cx="2552503" cy="189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4907164"/>
            <a:ext cx="2580778" cy="205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Kristen ITC" panose="03050502040202030202" pitchFamily="66" charset="0"/>
              </a:rPr>
              <a:t>Je kan stoepplantjes helpen…</a:t>
            </a:r>
            <a:endParaRPr lang="nl-NL" dirty="0">
              <a:solidFill>
                <a:srgbClr val="006600"/>
              </a:solidFill>
              <a:effectLst>
                <a:glow rad="152400">
                  <a:schemeClr val="accent2">
                    <a:lumMod val="20000"/>
                    <a:lumOff val="80000"/>
                    <a:alpha val="6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6779096" cy="4565104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… door echte stoepplantjes niet weg te halen, want ze blijven toch lekker klein en staan niemand in de weg</a:t>
            </a:r>
          </a:p>
          <a:p>
            <a:r>
              <a:rPr lang="nl-NL" dirty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… door meer straatbomen te planten met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een perkje om </a:t>
            </a:r>
            <a:r>
              <a:rPr lang="nl-NL" dirty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de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stam</a:t>
            </a:r>
            <a:endParaRPr lang="nl-NL" dirty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67000"/>
                  </a:schemeClr>
                </a:glow>
              </a:effectLst>
            </a:endParaRP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</a:rPr>
              <a:t>…door met stoepkrijt meer aandacht te vragen voor de stoepplantjes, en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90000"/>
                    </a:schemeClr>
                  </a:glow>
                </a:effectLst>
              </a:rPr>
              <a:t>dat is wat jullie dus gaan doen!</a:t>
            </a:r>
          </a:p>
        </p:txBody>
      </p:sp>
    </p:spTree>
    <p:extLst>
      <p:ext uri="{BB962C8B-B14F-4D97-AF65-F5344CB8AC3E}">
        <p14:creationId xmlns:p14="http://schemas.microsoft.com/office/powerpoint/2010/main" val="222129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396696" y="660089"/>
            <a:ext cx="4471291" cy="309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  <a:ea typeface="Tahoma" panose="020B0604030504040204" pitchFamily="34" charset="0"/>
                <a:cs typeface="Tahoma" panose="020B0604030504040204" pitchFamily="34" charset="0"/>
              </a:rPr>
              <a:t>Wat zijn stoepplantjes?</a:t>
            </a:r>
            <a:endParaRPr lang="nl-NL" dirty="0">
              <a:solidFill>
                <a:srgbClr val="006600"/>
              </a:solidFill>
              <a:effectLst>
                <a:glow rad="101600">
                  <a:schemeClr val="accent2">
                    <a:lumMod val="20000"/>
                    <a:lumOff val="80000"/>
                    <a:alpha val="80000"/>
                  </a:schemeClr>
                </a:glow>
              </a:effectLst>
              <a:latin typeface="Kristen ITC" panose="03050502040202030202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67333"/>
            <a:ext cx="6336704" cy="5174035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Plantjes die uit zichzelf goed groeien in de spleetjes tussen tegels en straatstenen</a:t>
            </a: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Planten die over zich heen laten lopen</a:t>
            </a: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Pioniers: de </a:t>
            </a:r>
            <a:r>
              <a:rPr lang="nl-NL" dirty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eersten die er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groeien</a:t>
            </a:r>
            <a:endParaRPr lang="nl-NL" dirty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Taaie overlevers – vooral de zaadjes</a:t>
            </a: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Belangrijk voor veel kleine dieren</a:t>
            </a: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Gezond voor de omgeving</a:t>
            </a: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Wild en waardevol!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974" y="4005064"/>
            <a:ext cx="2936342" cy="245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6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Wat zijn stoepplantjes NIET?</a:t>
            </a:r>
            <a:endParaRPr lang="nl-NL" dirty="0">
              <a:solidFill>
                <a:srgbClr val="006600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872" y="1412776"/>
            <a:ext cx="8229600" cy="2044823"/>
          </a:xfrm>
        </p:spPr>
        <p:txBody>
          <a:bodyPr/>
          <a:lstStyle/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Onkruid… 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Wat betekent onkruid eigenlijk?</a:t>
            </a:r>
          </a:p>
          <a:p>
            <a:r>
              <a:rPr lang="nl-NL" dirty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Lastig?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 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Wat vind je zelf, </a:t>
            </a:r>
            <a:r>
              <a:rPr lang="nl-NL" sz="2800" dirty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en waarom?</a:t>
            </a: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Giftig?  </a:t>
            </a:r>
            <a:r>
              <a:rPr lang="nl-NL" sz="2800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Nou ja… heel soms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312" y="3356992"/>
            <a:ext cx="357301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2280" y="4680521"/>
            <a:ext cx="1795693" cy="170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vak 5"/>
          <p:cNvSpPr txBox="1"/>
          <p:nvPr/>
        </p:nvSpPr>
        <p:spPr>
          <a:xfrm>
            <a:off x="6084167" y="3596823"/>
            <a:ext cx="2875814" cy="1200329"/>
          </a:xfrm>
          <a:prstGeom prst="rect">
            <a:avLst/>
          </a:prstGeom>
          <a:solidFill>
            <a:srgbClr val="FFFFFF">
              <a:alpha val="4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b="1" dirty="0" smtClean="0"/>
              <a:t>Zwarte nachtschade </a:t>
            </a:r>
            <a:r>
              <a:rPr lang="nl-NL" dirty="0" smtClean="0"/>
              <a:t>is familie van aardappel en tomaat… en is wel giftig als je ervan zou eten.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529" y="4509120"/>
            <a:ext cx="4436623" cy="2520280"/>
          </a:xfrm>
          <a:prstGeom prst="rect">
            <a:avLst/>
          </a:prstGeom>
          <a:ln>
            <a:noFill/>
          </a:ln>
          <a:effectLst>
            <a:softEdge rad="381000"/>
          </a:effectLst>
        </p:spPr>
      </p:pic>
      <p:sp>
        <p:nvSpPr>
          <p:cNvPr id="8" name="Tekstvak 7"/>
          <p:cNvSpPr txBox="1"/>
          <p:nvPr/>
        </p:nvSpPr>
        <p:spPr>
          <a:xfrm>
            <a:off x="539552" y="6424460"/>
            <a:ext cx="3312368" cy="307777"/>
          </a:xfrm>
          <a:prstGeom prst="rect">
            <a:avLst/>
          </a:prstGeom>
          <a:solidFill>
            <a:srgbClr val="FFFFFF">
              <a:alpha val="4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Ingesnoerde </a:t>
            </a:r>
            <a:r>
              <a:rPr lang="nl-NL" sz="1400" dirty="0" err="1" smtClean="0"/>
              <a:t>groefbij</a:t>
            </a:r>
            <a:r>
              <a:rPr lang="nl-NL" sz="1400" dirty="0" smtClean="0"/>
              <a:t> - foto Menno Reemer</a:t>
            </a:r>
            <a:endParaRPr lang="nl-NL" sz="1400" dirty="0"/>
          </a:p>
        </p:txBody>
      </p:sp>
      <p:sp>
        <p:nvSpPr>
          <p:cNvPr id="9" name="Wolkvormige toelichting 8"/>
          <p:cNvSpPr/>
          <p:nvPr/>
        </p:nvSpPr>
        <p:spPr>
          <a:xfrm>
            <a:off x="1866164" y="3628470"/>
            <a:ext cx="2088232" cy="1282452"/>
          </a:xfrm>
          <a:prstGeom prst="cloudCallout">
            <a:avLst>
              <a:gd name="adj1" fmla="val -27856"/>
              <a:gd name="adj2" fmla="val 73935"/>
            </a:avLst>
          </a:prstGeom>
          <a:solidFill>
            <a:srgbClr val="FFC000"/>
          </a:solidFill>
          <a:ln w="127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Lastig?</a:t>
            </a:r>
          </a:p>
          <a:p>
            <a:pPr algn="ctr"/>
            <a:r>
              <a:rPr lang="nl-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Echt niet!</a:t>
            </a:r>
            <a:endParaRPr lang="nl-N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113979" y="3899576"/>
            <a:ext cx="2402237" cy="302753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692697"/>
            <a:ext cx="259019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860" y="-27384"/>
            <a:ext cx="2817660" cy="306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rgbClr val="0066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80000"/>
                    </a:schemeClr>
                  </a:glow>
                </a:effectLst>
                <a:latin typeface="Kristen ITC" panose="03050502040202030202" pitchFamily="66" charset="0"/>
              </a:rPr>
              <a:t>Waar groeien stoepplantjes?</a:t>
            </a:r>
            <a:endParaRPr lang="nl-NL" dirty="0">
              <a:solidFill>
                <a:srgbClr val="006600"/>
              </a:solidFill>
              <a:effectLst>
                <a:glow rad="101600">
                  <a:schemeClr val="accent2">
                    <a:lumMod val="20000"/>
                    <a:lumOff val="80000"/>
                    <a:alpha val="8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052736"/>
            <a:ext cx="3960440" cy="5544616"/>
          </a:xfrm>
        </p:spPr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Op stoep en straat, tussen tegels en stenen (en soms erbovenop)</a:t>
            </a:r>
          </a:p>
          <a:p>
            <a:pPr marL="0" indent="0">
              <a:buNone/>
            </a:pPr>
            <a:endParaRPr lang="nl-NL" sz="1000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Tegen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muren en palen</a:t>
            </a:r>
          </a:p>
          <a:p>
            <a:pPr marL="0" indent="0">
              <a:buNone/>
            </a:pPr>
            <a:endParaRPr lang="nl-NL" sz="1000" dirty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In de kleine perkjes om stammen van straatbomen</a:t>
            </a:r>
          </a:p>
          <a:p>
            <a:pPr marL="0" indent="0">
              <a:buNone/>
            </a:pPr>
            <a:endParaRPr lang="nl-NL" sz="1000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</a:rPr>
              <a:t>Op kale grond</a:t>
            </a:r>
            <a:endParaRPr lang="nl-NL" sz="2800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  <a:p>
            <a:endParaRPr lang="nl-NL" dirty="0" smtClean="0">
              <a:solidFill>
                <a:srgbClr val="003300"/>
              </a:solidFill>
              <a:effectLst>
                <a:glow rad="6350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3645024"/>
            <a:ext cx="2187486" cy="326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2060848"/>
            <a:ext cx="2050834" cy="376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974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Waar komen stoepplantjes vandaan?</a:t>
            </a:r>
            <a:endParaRPr lang="nl-NL" dirty="0">
              <a:solidFill>
                <a:srgbClr val="006600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Uit de natuur waar ze al miljoenen jaren groeien op plekken waar andere planten niet overleven.</a:t>
            </a: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Veel soorten komen uit natuur vlakbij, zoals de duinen en rivieroevers</a:t>
            </a: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49804"/>
                    </a:srgbClr>
                  </a:glow>
                </a:effectLst>
              </a:rPr>
              <a:t>Veel soorten komen van ver, uit de hele wereld. Ze zijn per ongeluk (of soms expres) meegenomen door mensen.</a:t>
            </a:r>
            <a:endParaRPr lang="nl-NL" dirty="0">
              <a:solidFill>
                <a:srgbClr val="003300"/>
              </a:solidFill>
              <a:effectLst>
                <a:glow rad="635000">
                  <a:srgbClr val="F4E1E0">
                    <a:alpha val="49804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47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1570186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rgbClr val="006600"/>
                </a:solidFill>
                <a:effectLst/>
                <a:latin typeface="Kristen ITC" panose="03050502040202030202" pitchFamily="66" charset="0"/>
              </a:rPr>
              <a:t>Hoe weet je de naam van een stoepplantje?</a:t>
            </a:r>
            <a:endParaRPr lang="nl-NL" dirty="0">
              <a:solidFill>
                <a:srgbClr val="006600"/>
              </a:solidFill>
              <a:effectLst/>
              <a:latin typeface="Kristen ITC" panose="03050502040202030202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Dat is niet altijd makkelijk… </a:t>
            </a:r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Maar als er bloemen aan zitten wel!</a:t>
            </a: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Let op de </a:t>
            </a:r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kleur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en de </a:t>
            </a:r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vorm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van de bloemen.</a:t>
            </a:r>
          </a:p>
          <a:p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Zijn er meer soorten met zulke bloemen? Kijk dan ook naar de </a:t>
            </a:r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vorm van de bladeren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 en hoe die aan de plant zitten.</a:t>
            </a:r>
          </a:p>
          <a:p>
            <a:r>
              <a:rPr lang="nl-NL" b="1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Tip </a:t>
            </a:r>
            <a:r>
              <a:rPr lang="nl-NL" dirty="0" smtClean="0">
                <a:solidFill>
                  <a:srgbClr val="003300"/>
                </a:solidFill>
                <a:effectLst>
                  <a:glow rad="635000">
                    <a:srgbClr val="F4E1E0">
                      <a:alpha val="50000"/>
                    </a:srgbClr>
                  </a:glow>
                </a:effectLst>
              </a:rPr>
              <a:t>: gebruik zoekkaarten met duidelijke plaatjes!</a:t>
            </a:r>
            <a:endParaRPr lang="nl-NL" dirty="0">
              <a:solidFill>
                <a:srgbClr val="003300"/>
              </a:solidFill>
              <a:effectLst>
                <a:glow rad="635000">
                  <a:srgbClr val="F4E1E0">
                    <a:alpha val="5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80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9" y="2756927"/>
            <a:ext cx="3096344" cy="412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Stoepplantjes voorbeelden</a:t>
            </a:r>
            <a:endParaRPr lang="nl-NL" dirty="0">
              <a:solidFill>
                <a:srgbClr val="006600"/>
              </a:solidFill>
              <a:effectLst>
                <a:glow rad="1524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3249488"/>
            <a:ext cx="3707904" cy="37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148" y="836712"/>
            <a:ext cx="43071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vak 2"/>
          <p:cNvSpPr txBox="1"/>
          <p:nvPr/>
        </p:nvSpPr>
        <p:spPr>
          <a:xfrm>
            <a:off x="179512" y="980728"/>
            <a:ext cx="2592288" cy="1477328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/>
              <a:t>Vroegeling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met een kleine bladkrans waaruit de bloeistengels groeien; witte bloemetjes en platte, ovale vruchtjes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948264" y="1196752"/>
            <a:ext cx="2024663" cy="2031325"/>
          </a:xfrm>
          <a:prstGeom prst="rect">
            <a:avLst/>
          </a:prstGeom>
          <a:solidFill>
            <a:srgbClr val="003300">
              <a:alpha val="60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Paarse dovenetel</a:t>
            </a: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met paarse bloemen en harige, hartvormige bladeren die bovenaan vaak paarsrood worden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419872" y="4293096"/>
            <a:ext cx="2304256" cy="2308324"/>
          </a:xfrm>
          <a:prstGeom prst="rect">
            <a:avLst/>
          </a:prstGeom>
          <a:solidFill>
            <a:srgbClr val="FFFFFF">
              <a:alpha val="4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b="1" dirty="0" smtClean="0"/>
              <a:t>Kleine veldkers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met bladeren die ronde zijblaadjes hebben, groeiend in een krans (rozet); uit de kleine witte bloemetjes groeien langwerpige vruchtjes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673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4077072"/>
            <a:ext cx="4608512" cy="269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1353" y="1844824"/>
            <a:ext cx="3879159" cy="496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306819"/>
            <a:ext cx="3024336" cy="369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67000"/>
                    </a:schemeClr>
                  </a:glow>
                </a:effectLst>
                <a:latin typeface="Kristen ITC" panose="03050502040202030202" pitchFamily="66" charset="0"/>
              </a:rPr>
              <a:t>Stoepplantjes</a:t>
            </a:r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 voorbeelden</a:t>
            </a:r>
            <a:endParaRPr lang="nl-NL" dirty="0">
              <a:solidFill>
                <a:srgbClr val="006600"/>
              </a:solidFill>
              <a:effectLst>
                <a:glow rad="1524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249" y="1844824"/>
            <a:ext cx="224183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vak 7"/>
          <p:cNvSpPr txBox="1"/>
          <p:nvPr/>
        </p:nvSpPr>
        <p:spPr>
          <a:xfrm>
            <a:off x="1835696" y="908720"/>
            <a:ext cx="4248472" cy="92333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b="1" dirty="0" smtClean="0"/>
              <a:t>Herderstasje  </a:t>
            </a:r>
            <a:r>
              <a:rPr lang="nl-NL" dirty="0" smtClean="0"/>
              <a:t>met kleine, witte bloemetjes waaruit hartvormige vruchtjes groeien met de </a:t>
            </a:r>
            <a:r>
              <a:rPr lang="nl-NL" dirty="0" smtClean="0">
                <a:effectLst>
                  <a:outerShdw blurRad="50800" dist="38100" algn="l" rotWithShape="0">
                    <a:schemeClr val="bg1">
                      <a:alpha val="50000"/>
                    </a:schemeClr>
                  </a:outerShdw>
                </a:effectLst>
              </a:rPr>
              <a:t>vorm van </a:t>
            </a:r>
            <a:r>
              <a:rPr lang="nl-NL" dirty="0" smtClean="0"/>
              <a:t>vroegere herderstassen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398167" y="1026602"/>
            <a:ext cx="2278289" cy="175432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Grote weegbree</a:t>
            </a:r>
            <a:br>
              <a:rPr lang="nl-NL" b="1" dirty="0" smtClean="0"/>
            </a:br>
            <a:r>
              <a:rPr lang="nl-NL" dirty="0" smtClean="0"/>
              <a:t>met stevige, eironde bladeren en lange bloeistengels met langwerpige pluimen met bloemetjes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915816" y="4987042"/>
            <a:ext cx="2376264" cy="1754326"/>
          </a:xfrm>
          <a:prstGeom prst="rect">
            <a:avLst/>
          </a:prstGeom>
          <a:solidFill>
            <a:srgbClr val="FFFFFF">
              <a:alpha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Paardenbloem </a:t>
            </a:r>
            <a:r>
              <a:rPr lang="nl-NL" dirty="0" smtClean="0"/>
              <a:t>met ingesneden of getande bladeren, en met gele bloemhoofdjes (later pluizenbollen) op een lange steel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4500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88" y="836712"/>
            <a:ext cx="4275832" cy="3671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006600"/>
                </a:solidFill>
                <a:effectLst>
                  <a:glow rad="152400">
                    <a:schemeClr val="accent2">
                      <a:lumMod val="20000"/>
                      <a:lumOff val="80000"/>
                      <a:alpha val="50000"/>
                    </a:schemeClr>
                  </a:glow>
                </a:effectLst>
                <a:latin typeface="Kristen ITC" panose="03050502040202030202" pitchFamily="66" charset="0"/>
              </a:rPr>
              <a:t>Stoepplantjes voorbeelden</a:t>
            </a:r>
            <a:endParaRPr lang="nl-NL" dirty="0">
              <a:solidFill>
                <a:srgbClr val="006600"/>
              </a:solidFill>
              <a:effectLst>
                <a:glow rad="152400">
                  <a:schemeClr val="accent2">
                    <a:lumMod val="20000"/>
                    <a:lumOff val="80000"/>
                    <a:alpha val="50000"/>
                  </a:schemeClr>
                </a:glo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68" y="1465905"/>
            <a:ext cx="4832672" cy="318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181" y="4742493"/>
            <a:ext cx="4340811" cy="221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5972" y="4742493"/>
            <a:ext cx="4710524" cy="217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vak 6"/>
          <p:cNvSpPr txBox="1"/>
          <p:nvPr/>
        </p:nvSpPr>
        <p:spPr>
          <a:xfrm>
            <a:off x="0" y="980728"/>
            <a:ext cx="5076056" cy="646331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Zachte ooievaarsbek </a:t>
            </a:r>
            <a:r>
              <a:rPr lang="nl-NL" dirty="0" smtClean="0"/>
              <a:t>met roze bloemetjes en ronde, ingesneden blaadjes die dicht op elkaar groeien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040560" y="4005064"/>
            <a:ext cx="4139952" cy="646331"/>
          </a:xfrm>
          <a:prstGeom prst="rect">
            <a:avLst/>
          </a:prstGeom>
          <a:solidFill>
            <a:srgbClr val="FFFFFF">
              <a:alpha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b="1" dirty="0" smtClean="0"/>
              <a:t>Straatgras </a:t>
            </a:r>
            <a:r>
              <a:rPr lang="nl-NL" dirty="0" smtClean="0"/>
              <a:t>frisgroene sprieten en blaadjes die vooral (plat) naar opzij groeien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251520" y="4765039"/>
            <a:ext cx="8640960" cy="369332"/>
          </a:xfrm>
          <a:prstGeom prst="rect">
            <a:avLst/>
          </a:prstGeom>
          <a:solidFill>
            <a:srgbClr val="FFFFFF">
              <a:alpha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nl-NL" b="1" dirty="0" smtClean="0"/>
              <a:t>Liggende vetmuur </a:t>
            </a:r>
            <a:r>
              <a:rPr lang="nl-NL" dirty="0" smtClean="0"/>
              <a:t>met kleine, grasachtige blaadjes dicht op elkaar en piepkleine bloemen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00040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8565ec-28a4-4b5a-8b60-a6f151b3852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6CF0342A5864B938401FAA291399D" ma:contentTypeVersion="12" ma:contentTypeDescription="Een nieuw document maken." ma:contentTypeScope="" ma:versionID="d33d90e739246a0ea2bde7c3d252ba14">
  <xsd:schema xmlns:xsd="http://www.w3.org/2001/XMLSchema" xmlns:xs="http://www.w3.org/2001/XMLSchema" xmlns:p="http://schemas.microsoft.com/office/2006/metadata/properties" xmlns:ns2="4d8565ec-28a4-4b5a-8b60-a6f151b38523" xmlns:ns3="a513be27-0690-43e6-822f-b8789a0af4a0" targetNamespace="http://schemas.microsoft.com/office/2006/metadata/properties" ma:root="true" ma:fieldsID="93ee68b319c91884158c26d56e407ffd" ns2:_="" ns3:_="">
    <xsd:import namespace="4d8565ec-28a4-4b5a-8b60-a6f151b38523"/>
    <xsd:import namespace="a513be27-0690-43e6-822f-b8789a0af4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565ec-28a4-4b5a-8b60-a6f151b385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7693a91-8ebc-4126-aa76-e83446bf04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be27-0690-43e6-822f-b8789a0af4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9BEDCF-7DAB-4AF3-8462-E7F6767AAE0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d6e3d04-f291-4e9b-9e81-6058f15caf1b"/>
    <ds:schemaRef ds:uri="http://purl.org/dc/elements/1.1/"/>
    <ds:schemaRef ds:uri="24ceccd8-be1f-4586-8b91-22f7b5e02d4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FDFB9D-2813-4A6B-90D7-F1F3CFA16F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91BC70-DABC-4F4D-A4DD-278FE154D62A}"/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585</Words>
  <Application>Microsoft Office PowerPoint</Application>
  <PresentationFormat>Diavoorstelling (4:3)</PresentationFormat>
  <Paragraphs>61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Kristen ITC</vt:lpstr>
      <vt:lpstr>LetterOMatic!</vt:lpstr>
      <vt:lpstr>Tahoma</vt:lpstr>
      <vt:lpstr>Kantoorthema</vt:lpstr>
      <vt:lpstr>Stoepplantjes</vt:lpstr>
      <vt:lpstr>Wat zijn stoepplantjes?</vt:lpstr>
      <vt:lpstr>Wat zijn stoepplantjes NIET?</vt:lpstr>
      <vt:lpstr>Waar groeien stoepplantjes?</vt:lpstr>
      <vt:lpstr>Waar komen stoepplantjes vandaan?</vt:lpstr>
      <vt:lpstr>Hoe weet je de naam van een stoepplantje?</vt:lpstr>
      <vt:lpstr>Stoepplantjes voorbeelden</vt:lpstr>
      <vt:lpstr>Stoepplantjes voorbeelden</vt:lpstr>
      <vt:lpstr>Stoepplantjes voorbeelden</vt:lpstr>
      <vt:lpstr>Stoepplantjes voorbeelden</vt:lpstr>
      <vt:lpstr>Stoepplantjes zijn waardevol voor…</vt:lpstr>
      <vt:lpstr>Je kan stoepplantjes helpen…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Stoepplantjes</dc:title>
  <dc:creator>Andreas</dc:creator>
  <cp:lastModifiedBy>Pyke Kroes</cp:lastModifiedBy>
  <cp:revision>77</cp:revision>
  <dcterms:created xsi:type="dcterms:W3CDTF">2021-03-26T19:27:54Z</dcterms:created>
  <dcterms:modified xsi:type="dcterms:W3CDTF">2023-03-13T15:58:39Z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0x01010049E6CF0342A5864B938401FAA291399D</vt:lpwstr>
  </property>
  <property fmtid="{D5CDD505-2E9C-101B-9397-08002B2CF9AE}" pid="3" name="Order">
    <vt:r8>94515500</vt:r8>
  </property>
</Properties>
</file>