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66" r:id="rId12"/>
    <p:sldId id="267" r:id="rId13"/>
    <p:sldId id="268" r:id="rId14"/>
    <p:sldId id="264" r:id="rId15"/>
    <p:sldId id="26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2F2F2"/>
    <a:srgbClr val="FFD5D5"/>
    <a:srgbClr val="003300"/>
    <a:srgbClr val="F4E1E0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483B-3BF1-4D58-B755-EFF71FE1D3E8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1564-A7B8-4A7E-B1E8-8D5D977B2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1564-A7B8-4A7E-B1E8-8D5D977B221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3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5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04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7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31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3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60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74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52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3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03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2">
                <a:lumMod val="20000"/>
                <a:lumOff val="80000"/>
              </a:schemeClr>
            </a:gs>
            <a:gs pos="78000">
              <a:srgbClr val="9CB86E">
                <a:alpha val="25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23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8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nl-NL" sz="5400" b="1" dirty="0" err="1" smtClean="0">
                <a:solidFill>
                  <a:srgbClr val="008000"/>
                </a:solidFill>
                <a:effectLst>
                  <a:glow rad="279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Stoepe</a:t>
            </a:r>
            <a:r>
              <a:rPr lang="nl-NL" sz="5400" b="1" smtClean="0">
                <a:solidFill>
                  <a:srgbClr val="008000"/>
                </a:solidFill>
                <a:effectLst>
                  <a:glow rad="279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 plantsjes</a:t>
            </a:r>
            <a:endParaRPr lang="nl-NL" sz="5400" b="1" dirty="0">
              <a:solidFill>
                <a:srgbClr val="008000"/>
              </a:solidFill>
              <a:effectLst>
                <a:glow rad="279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  <a:latin typeface="LetterOMatic!" panose="020B06030503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792088"/>
          </a:xfrm>
        </p:spPr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006600"/>
                </a:solidFill>
                <a:effectLst>
                  <a:glow rad="1905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wyld</a:t>
            </a:r>
            <a:r>
              <a:rPr lang="nl-NL" sz="3600" dirty="0" smtClean="0">
                <a:solidFill>
                  <a:srgbClr val="006600"/>
                </a:solidFill>
                <a:effectLst>
                  <a:glow rad="1905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 en fan </a:t>
            </a:r>
            <a:r>
              <a:rPr lang="nl-NL" sz="3600" dirty="0" err="1" smtClean="0">
                <a:solidFill>
                  <a:srgbClr val="006600"/>
                </a:solidFill>
                <a:effectLst>
                  <a:glow rad="1905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wearde</a:t>
            </a:r>
            <a:endParaRPr lang="nl-NL" sz="3600" dirty="0">
              <a:solidFill>
                <a:srgbClr val="006600"/>
              </a:solidFill>
              <a:effectLst>
                <a:glow rad="1905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  <a:latin typeface="LetterOMatic!" panose="020B06030503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04048" y="6550223"/>
            <a:ext cx="4139952" cy="307777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sz="1400" i="1" dirty="0" err="1" smtClean="0"/>
              <a:t>Opset</a:t>
            </a:r>
            <a:r>
              <a:rPr lang="nl-NL" sz="1400" i="1" dirty="0" smtClean="0"/>
              <a:t> </a:t>
            </a:r>
            <a:r>
              <a:rPr lang="nl-NL" sz="1400" i="1" dirty="0" smtClean="0"/>
              <a:t>en foto’s: André Biemans, </a:t>
            </a:r>
            <a:r>
              <a:rPr lang="nl-NL" sz="1400" i="1" dirty="0" err="1" smtClean="0"/>
              <a:t>útsein</a:t>
            </a:r>
            <a:r>
              <a:rPr lang="nl-NL" sz="1400" i="1" dirty="0" smtClean="0"/>
              <a:t> </a:t>
            </a:r>
            <a:r>
              <a:rPr lang="nl-NL" sz="1400" i="1" dirty="0" err="1" smtClean="0"/>
              <a:t>oars</a:t>
            </a:r>
            <a:r>
              <a:rPr lang="nl-NL" sz="1400" i="1" dirty="0" smtClean="0"/>
              <a:t> </a:t>
            </a:r>
            <a:r>
              <a:rPr lang="nl-NL" sz="1400" i="1" dirty="0" err="1" smtClean="0"/>
              <a:t>oanjûn</a:t>
            </a:r>
            <a:endParaRPr lang="nl-NL" sz="14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7" y="260649"/>
            <a:ext cx="1892881" cy="15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151" y="1700808"/>
            <a:ext cx="9277663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465" y="-27384"/>
            <a:ext cx="5004047" cy="338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4499992" cy="1656184"/>
          </a:xfrm>
          <a:effectLst>
            <a:glow rad="1524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f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oarbielden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-97151" y="1556792"/>
            <a:ext cx="4453127" cy="1631216"/>
          </a:xfrm>
          <a:prstGeom prst="rect">
            <a:avLst/>
          </a:prstGeom>
          <a:solidFill>
            <a:srgbClr val="F2F2F2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1"/>
            <a:r>
              <a:rPr lang="nl-NL" sz="2000" dirty="0" smtClean="0"/>
              <a:t>Der </a:t>
            </a:r>
            <a:r>
              <a:rPr lang="nl-NL" sz="2000" dirty="0" err="1" smtClean="0"/>
              <a:t>binne</a:t>
            </a:r>
            <a:r>
              <a:rPr lang="nl-NL" sz="2000" dirty="0" smtClean="0"/>
              <a:t> </a:t>
            </a:r>
            <a:r>
              <a:rPr lang="nl-NL" sz="2000" dirty="0" err="1" smtClean="0"/>
              <a:t>hûnderten</a:t>
            </a:r>
            <a:r>
              <a:rPr lang="nl-NL" sz="2000" dirty="0" smtClean="0"/>
              <a:t> </a:t>
            </a:r>
            <a:r>
              <a:rPr lang="nl-NL" sz="2000" dirty="0" err="1" smtClean="0"/>
              <a:t>soarten</a:t>
            </a:r>
            <a:r>
              <a:rPr lang="nl-NL" sz="2000" dirty="0" smtClean="0"/>
              <a:t> </a:t>
            </a:r>
            <a:r>
              <a:rPr lang="nl-NL" sz="2000" dirty="0" smtClean="0"/>
              <a:t>mossen </a:t>
            </a:r>
            <a:r>
              <a:rPr lang="nl-NL" sz="2000" dirty="0" err="1" smtClean="0"/>
              <a:t>dy’t</a:t>
            </a:r>
            <a:r>
              <a:rPr lang="nl-NL" sz="2000" dirty="0" smtClean="0"/>
              <a:t> </a:t>
            </a:r>
            <a:r>
              <a:rPr lang="nl-NL" sz="2000" dirty="0" smtClean="0"/>
              <a:t>we </a:t>
            </a:r>
            <a:r>
              <a:rPr lang="nl-NL" sz="2000" dirty="0" smtClean="0"/>
              <a:t>fierder </a:t>
            </a:r>
            <a:r>
              <a:rPr lang="nl-NL" sz="2000" dirty="0" err="1" smtClean="0"/>
              <a:t>gewoan</a:t>
            </a:r>
            <a:r>
              <a:rPr lang="nl-NL" sz="2000" dirty="0" smtClean="0"/>
              <a:t> </a:t>
            </a:r>
            <a:r>
              <a:rPr lang="nl-NL" sz="2000" dirty="0" smtClean="0"/>
              <a:t>“</a:t>
            </a:r>
            <a:r>
              <a:rPr lang="nl-NL" sz="2000" b="1" dirty="0" smtClean="0"/>
              <a:t>mos</a:t>
            </a:r>
            <a:r>
              <a:rPr lang="nl-NL" sz="2000" dirty="0" smtClean="0"/>
              <a:t>” </a:t>
            </a:r>
            <a:r>
              <a:rPr lang="nl-NL" sz="2000" dirty="0" err="1" smtClean="0"/>
              <a:t>neame</a:t>
            </a:r>
            <a:r>
              <a:rPr lang="nl-NL" sz="2000" dirty="0" smtClean="0"/>
              <a:t> </a:t>
            </a:r>
            <a:r>
              <a:rPr lang="nl-NL" sz="2000" dirty="0" err="1" smtClean="0"/>
              <a:t>omdatst</a:t>
            </a:r>
            <a:r>
              <a:rPr lang="nl-NL" sz="2000" dirty="0" smtClean="0"/>
              <a:t> in </a:t>
            </a:r>
            <a:r>
              <a:rPr lang="nl-NL" sz="2000" dirty="0" err="1" smtClean="0"/>
              <a:t>ekspert</a:t>
            </a:r>
            <a:r>
              <a:rPr lang="nl-NL" sz="2000" dirty="0" smtClean="0"/>
              <a:t> </a:t>
            </a:r>
            <a:r>
              <a:rPr lang="nl-NL" sz="2000" dirty="0" err="1" smtClean="0"/>
              <a:t>wêze</a:t>
            </a:r>
            <a:r>
              <a:rPr lang="nl-NL" sz="2000" dirty="0" smtClean="0"/>
              <a:t> </a:t>
            </a:r>
            <a:r>
              <a:rPr lang="nl-NL" sz="2000" dirty="0" err="1" smtClean="0"/>
              <a:t>moast</a:t>
            </a:r>
            <a:r>
              <a:rPr lang="nl-NL" sz="2000" dirty="0" smtClean="0"/>
              <a:t> </a:t>
            </a:r>
            <a:r>
              <a:rPr lang="nl-NL" sz="2000" dirty="0" smtClean="0"/>
              <a:t>om </a:t>
            </a:r>
            <a:r>
              <a:rPr lang="nl-NL" sz="2000" dirty="0" smtClean="0"/>
              <a:t>se út </a:t>
            </a:r>
            <a:r>
              <a:rPr lang="nl-NL" sz="2000" dirty="0" err="1" smtClean="0"/>
              <a:t>inoar</a:t>
            </a:r>
            <a:r>
              <a:rPr lang="nl-NL" sz="2000" dirty="0" smtClean="0"/>
              <a:t> </a:t>
            </a:r>
            <a:r>
              <a:rPr lang="nl-NL" sz="2000" dirty="0" smtClean="0"/>
              <a:t>te </a:t>
            </a:r>
            <a:r>
              <a:rPr lang="nl-NL" sz="2000" dirty="0" err="1" smtClean="0"/>
              <a:t>hâlden</a:t>
            </a:r>
            <a:r>
              <a:rPr lang="nl-NL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9116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159" y="3789040"/>
            <a:ext cx="2932185" cy="312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195" y="836712"/>
            <a:ext cx="282401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binne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fan 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wearde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foar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…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83569"/>
            <a:ext cx="4968552" cy="5257799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Bijen,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flinters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en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oare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ynsekten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nektar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fine</a:t>
            </a:r>
          </a:p>
          <a:p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Fûgels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fan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de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plantsjes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ite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(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lykas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siedsieden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jonge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bledsjes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)</a:t>
            </a:r>
          </a:p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Bisten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bisten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ite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op de planten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sitte</a:t>
            </a:r>
            <a:endParaRPr lang="nl-NL" sz="24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De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boaiem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,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net sa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gau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útdroeget</a:t>
            </a:r>
            <a:endParaRPr lang="nl-NL" sz="24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Minsken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, omdat planten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foar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ferkuolling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soargje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en</a:t>
            </a:r>
            <a:r>
              <a:rPr lang="nl-NL" sz="2400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net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sûne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 ‘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fynstof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’ út de loft </a:t>
            </a:r>
            <a:r>
              <a:rPr lang="nl-NL" sz="24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helje</a:t>
            </a:r>
            <a:endParaRPr lang="nl-NL" sz="24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1261" y="2879940"/>
            <a:ext cx="2520279" cy="18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8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904" y="958259"/>
            <a:ext cx="2940617" cy="355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102" y="4811226"/>
            <a:ext cx="4059419" cy="214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5060512"/>
            <a:ext cx="2552503" cy="189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4907164"/>
            <a:ext cx="2580778" cy="205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Do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kinst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 helpe…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6779096" cy="456510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…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troch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echte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stoepeplantsjes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net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fuort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te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heljen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, want se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bliuwe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lyts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en net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ien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hat der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lêst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fan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67000"/>
                  </a:schemeClr>
                </a:glow>
              </a:effectLst>
            </a:endParaRPr>
          </a:p>
          <a:p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…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troch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mear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strjittebeammen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te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plantsjen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mei in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perkje om </a:t>
            </a:r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de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stam</a:t>
            </a:r>
            <a:endParaRPr lang="nl-NL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67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…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troch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mei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stoepekryt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oandacht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te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freegjen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foar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stoepeplantsjes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, en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dat is wat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jimme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dwaan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gean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!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9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2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96696" y="660089"/>
            <a:ext cx="4471291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  <a:ea typeface="Tahoma" panose="020B0604030504040204" pitchFamily="34" charset="0"/>
                <a:cs typeface="Tahoma" panose="020B0604030504040204" pitchFamily="34" charset="0"/>
              </a:rPr>
              <a:t>Wat </a:t>
            </a:r>
            <a:r>
              <a:rPr lang="nl-NL" dirty="0" err="1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  <a:ea typeface="Tahoma" panose="020B0604030504040204" pitchFamily="34" charset="0"/>
                <a:cs typeface="Tahoma" panose="020B0604030504040204" pitchFamily="34" charset="0"/>
              </a:rPr>
              <a:t>binne</a:t>
            </a:r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  <a:ea typeface="Tahoma" panose="020B0604030504040204" pitchFamily="34" charset="0"/>
                <a:cs typeface="Tahoma" panose="020B0604030504040204" pitchFamily="34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nl-NL" dirty="0">
              <a:solidFill>
                <a:srgbClr val="006600"/>
              </a:solidFill>
              <a:effectLst>
                <a:glow rad="101600">
                  <a:schemeClr val="accent2">
                    <a:lumMod val="20000"/>
                    <a:lumOff val="80000"/>
                    <a:alpha val="80000"/>
                  </a:schemeClr>
                </a:glow>
              </a:effectLst>
              <a:latin typeface="Kristen ITC" panose="03050502040202030202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67333"/>
            <a:ext cx="6336704" cy="5174035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Plantsjes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út harren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sels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goed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groeie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yn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spleetsjes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tusken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tegels 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strjitstiennen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Planten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oer harren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hinne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rinne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litte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Pioniers: 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earsten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dy’t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der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groeie</a:t>
            </a:r>
            <a:endParaRPr lang="nl-NL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Taaie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oerlibbers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–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foaral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siedsjes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Wichtich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foar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lytse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bisten</a:t>
            </a: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Sûn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foar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omjouwing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Wyld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en fan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wearde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974" y="4005064"/>
            <a:ext cx="2936342" cy="24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Wat </a:t>
            </a:r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binne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 NET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?</a:t>
            </a:r>
            <a:endParaRPr lang="nl-NL" dirty="0">
              <a:solidFill>
                <a:srgbClr val="0066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2044823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Túch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/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ûnkrûd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…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Wat </a:t>
            </a:r>
            <a:r>
              <a:rPr lang="nl-NL" sz="28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betsjut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dat eins?</a:t>
            </a:r>
            <a:endParaRPr lang="nl-NL" sz="28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Lestich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? 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Wat </a:t>
            </a:r>
            <a:r>
              <a:rPr lang="nl-NL" sz="28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fynst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sels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en </a:t>
            </a:r>
            <a:r>
              <a:rPr lang="nl-NL" sz="2800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wêrom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?</a:t>
            </a:r>
            <a:endParaRPr lang="nl-NL" sz="2800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Giftich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? 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No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ja…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hiel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soms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312" y="3356992"/>
            <a:ext cx="3573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4680521"/>
            <a:ext cx="1795693" cy="170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/>
          <p:cNvSpPr txBox="1"/>
          <p:nvPr/>
        </p:nvSpPr>
        <p:spPr>
          <a:xfrm>
            <a:off x="6178627" y="3328761"/>
            <a:ext cx="2875814" cy="1477328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Zwarte </a:t>
            </a:r>
            <a:r>
              <a:rPr lang="nl-NL" b="1" dirty="0" smtClean="0"/>
              <a:t>nachtschade/ </a:t>
            </a:r>
            <a:r>
              <a:rPr lang="nl-NL" b="1" dirty="0" err="1" smtClean="0"/>
              <a:t>Hûnebei</a:t>
            </a:r>
            <a:r>
              <a:rPr lang="nl-NL" b="1" dirty="0"/>
              <a:t>/ </a:t>
            </a:r>
            <a:endParaRPr lang="nl-NL" b="1" dirty="0" smtClean="0"/>
          </a:p>
          <a:p>
            <a:r>
              <a:rPr lang="nl-NL" dirty="0" smtClean="0"/>
              <a:t>is </a:t>
            </a:r>
            <a:r>
              <a:rPr lang="nl-NL" dirty="0" err="1" smtClean="0"/>
              <a:t>famylje</a:t>
            </a:r>
            <a:r>
              <a:rPr lang="nl-NL" dirty="0" smtClean="0"/>
              <a:t> fan </a:t>
            </a:r>
            <a:r>
              <a:rPr lang="nl-NL" dirty="0" err="1" smtClean="0"/>
              <a:t>jirpel</a:t>
            </a:r>
            <a:r>
              <a:rPr lang="nl-NL" dirty="0" smtClean="0"/>
              <a:t> </a:t>
            </a:r>
            <a:r>
              <a:rPr lang="nl-NL" dirty="0" smtClean="0"/>
              <a:t>en tomaat… en is </a:t>
            </a:r>
            <a:r>
              <a:rPr lang="nl-NL" dirty="0" smtClean="0"/>
              <a:t>wol </a:t>
            </a:r>
            <a:r>
              <a:rPr lang="nl-NL" dirty="0" err="1" smtClean="0"/>
              <a:t>giftich</a:t>
            </a:r>
            <a:r>
              <a:rPr lang="nl-NL" dirty="0" smtClean="0"/>
              <a:t> ast </a:t>
            </a:r>
            <a:r>
              <a:rPr lang="nl-NL" dirty="0" err="1" smtClean="0"/>
              <a:t>derfan</a:t>
            </a:r>
            <a:r>
              <a:rPr lang="nl-NL" dirty="0" smtClean="0"/>
              <a:t> </a:t>
            </a:r>
            <a:r>
              <a:rPr lang="nl-NL" dirty="0" err="1" smtClean="0"/>
              <a:t>ite</a:t>
            </a:r>
            <a:r>
              <a:rPr lang="nl-NL" dirty="0" smtClean="0"/>
              <a:t> soest.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9" y="4509120"/>
            <a:ext cx="4436623" cy="2520280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sp>
        <p:nvSpPr>
          <p:cNvPr id="8" name="Tekstvak 7"/>
          <p:cNvSpPr txBox="1"/>
          <p:nvPr/>
        </p:nvSpPr>
        <p:spPr>
          <a:xfrm>
            <a:off x="539552" y="6424460"/>
            <a:ext cx="3312368" cy="307777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Ingesnoerde </a:t>
            </a:r>
            <a:r>
              <a:rPr lang="nl-NL" sz="1400" dirty="0" err="1" smtClean="0"/>
              <a:t>groefbij</a:t>
            </a:r>
            <a:r>
              <a:rPr lang="nl-NL" sz="1400" dirty="0" smtClean="0"/>
              <a:t> - foto Menno Reemer</a:t>
            </a:r>
            <a:endParaRPr lang="nl-NL" sz="1400" dirty="0"/>
          </a:p>
        </p:txBody>
      </p:sp>
      <p:sp>
        <p:nvSpPr>
          <p:cNvPr id="9" name="Wolkvormige toelichting 8"/>
          <p:cNvSpPr/>
          <p:nvPr/>
        </p:nvSpPr>
        <p:spPr>
          <a:xfrm>
            <a:off x="1866164" y="3628470"/>
            <a:ext cx="2088232" cy="1282452"/>
          </a:xfrm>
          <a:prstGeom prst="cloudCallout">
            <a:avLst>
              <a:gd name="adj1" fmla="val -27856"/>
              <a:gd name="adj2" fmla="val 73935"/>
            </a:avLst>
          </a:prstGeom>
          <a:solidFill>
            <a:srgbClr val="FFC000"/>
          </a:solidFill>
          <a:ln w="127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Lestich</a:t>
            </a: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l-NL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Echt </a:t>
            </a: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</a:t>
            </a:r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nl-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113979" y="3899576"/>
            <a:ext cx="2402237" cy="302753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692697"/>
            <a:ext cx="259019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860" y="-27384"/>
            <a:ext cx="2817660" cy="306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Wêr</a:t>
            </a:r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groeie</a:t>
            </a:r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?</a:t>
            </a:r>
            <a:endParaRPr lang="nl-NL" dirty="0">
              <a:solidFill>
                <a:srgbClr val="006600"/>
              </a:solidFill>
              <a:effectLst>
                <a:glow rad="101600">
                  <a:schemeClr val="accent2">
                    <a:lumMod val="20000"/>
                    <a:lumOff val="80000"/>
                    <a:alpha val="8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052736"/>
            <a:ext cx="3960440" cy="5544616"/>
          </a:xfrm>
        </p:spPr>
        <p:txBody>
          <a:bodyPr>
            <a:normAutofit fontScale="92500"/>
          </a:bodyPr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Op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stoepe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strjitte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,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tusken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tegels 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stiennen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(en soms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der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boppen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op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)</a:t>
            </a:r>
          </a:p>
          <a:p>
            <a:pPr marL="0" indent="0">
              <a:buNone/>
            </a:pPr>
            <a:endParaRPr lang="nl-NL" sz="10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Tsjin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muorren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peallen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pPr marL="0" indent="0">
              <a:buNone/>
            </a:pPr>
            <a:endParaRPr lang="nl-NL" sz="1000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err="1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Y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lytse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perkjes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om stammen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fan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strjitte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beammen</a:t>
            </a:r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pPr marL="0" indent="0">
              <a:buNone/>
            </a:pPr>
            <a:endParaRPr lang="nl-NL" sz="10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Op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keale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grûn</a:t>
            </a:r>
            <a:endParaRPr lang="nl-NL" sz="28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645024"/>
            <a:ext cx="2187486" cy="326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060848"/>
            <a:ext cx="2050834" cy="376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74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Wêr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komme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stoepeplantjes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 wei?</a:t>
            </a:r>
            <a:endParaRPr lang="nl-NL" dirty="0">
              <a:solidFill>
                <a:srgbClr val="0066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Ut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natuer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wêr’t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se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al miljoenen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jierren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groeie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op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plakken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wêr’t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oare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planten net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oerlibje</a:t>
            </a:r>
            <a:endParaRPr lang="nl-NL" dirty="0" smtClean="0">
              <a:solidFill>
                <a:srgbClr val="003300"/>
              </a:solidFill>
              <a:effectLst>
                <a:glow rad="635000">
                  <a:srgbClr val="F4E1E0">
                    <a:alpha val="49804"/>
                  </a:srgb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In tal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soarten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komme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út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natuer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tichtby</a:t>
            </a:r>
            <a:endParaRPr lang="nl-NL" dirty="0" smtClean="0">
              <a:solidFill>
                <a:srgbClr val="003300"/>
              </a:solidFill>
              <a:effectLst>
                <a:glow rad="635000">
                  <a:srgbClr val="F4E1E0">
                    <a:alpha val="49804"/>
                  </a:srgbClr>
                </a:glow>
              </a:effectLst>
            </a:endParaRP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Oare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soarten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kommen fan fier, út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de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hiele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wrâld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. </a:t>
            </a:r>
            <a:r>
              <a:rPr lang="nl-NL" dirty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S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e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binne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per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ongeluk (of soms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mei op set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sin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)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meinaam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troch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minsken</a:t>
            </a:r>
            <a:endParaRPr lang="nl-NL" dirty="0">
              <a:solidFill>
                <a:srgbClr val="003300"/>
              </a:solidFill>
              <a:effectLst>
                <a:glow rad="635000">
                  <a:srgbClr val="F4E1E0">
                    <a:alpha val="49804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7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570186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Hoe 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wist de </a:t>
            </a:r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namme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 fan in </a:t>
            </a:r>
            <a:r>
              <a:rPr lang="nl-NL" dirty="0" err="1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stoepeplantsje</a:t>
            </a:r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?</a:t>
            </a:r>
            <a:endParaRPr lang="nl-NL" dirty="0">
              <a:solidFill>
                <a:srgbClr val="0066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Dat is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net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altyd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maklik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…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Mar at der blommen </a:t>
            </a:r>
            <a:r>
              <a:rPr lang="nl-NL" b="1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oan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b="1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s</a:t>
            </a:r>
            <a:r>
              <a:rPr lang="nl-NL" b="1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itte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wol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!</a:t>
            </a: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Sjoch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nei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de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kleur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en de </a:t>
            </a:r>
            <a:r>
              <a:rPr lang="nl-NL" b="1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foarm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f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an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de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blommen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.</a:t>
            </a:r>
          </a:p>
          <a:p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Binne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d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er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mear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soarten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mei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deselde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blommen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?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Sjoch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dan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ek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nei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de </a:t>
            </a:r>
            <a:r>
              <a:rPr lang="nl-NL" b="1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foarm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b="1" dirty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f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an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de </a:t>
            </a:r>
            <a:r>
              <a:rPr lang="nl-NL" b="1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blêden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en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hoe’t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dy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oan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de plant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sitte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.</a:t>
            </a:r>
            <a:endParaRPr lang="nl-NL" dirty="0" smtClean="0">
              <a:solidFill>
                <a:srgbClr val="003300"/>
              </a:solidFill>
              <a:effectLst>
                <a:glow rad="635000">
                  <a:srgbClr val="F4E1E0">
                    <a:alpha val="50000"/>
                  </a:srgbClr>
                </a:glow>
              </a:effectLst>
            </a:endParaRPr>
          </a:p>
          <a:p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Tip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: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brûk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</a:t>
            </a:r>
            <a:r>
              <a:rPr lang="nl-NL" dirty="0" err="1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sykkaarten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!</a:t>
            </a:r>
            <a:endParaRPr lang="nl-NL" dirty="0">
              <a:solidFill>
                <a:srgbClr val="003300"/>
              </a:solidFill>
              <a:effectLst>
                <a:glow rad="635000">
                  <a:srgbClr val="F4E1E0">
                    <a:alpha val="5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8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9" y="2756927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foarbielden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249488"/>
            <a:ext cx="3707904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148" y="836712"/>
            <a:ext cx="43071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vak 2"/>
          <p:cNvSpPr txBox="1"/>
          <p:nvPr/>
        </p:nvSpPr>
        <p:spPr>
          <a:xfrm>
            <a:off x="179512" y="980728"/>
            <a:ext cx="2592288" cy="120032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/>
              <a:t>Vroegeling/</a:t>
            </a:r>
          </a:p>
          <a:p>
            <a:pPr algn="r"/>
            <a:r>
              <a:rPr lang="nl-NL" b="1" dirty="0" err="1" smtClean="0"/>
              <a:t>Lytse</a:t>
            </a:r>
            <a:r>
              <a:rPr lang="nl-NL" b="1" dirty="0" smtClean="0"/>
              <a:t> </a:t>
            </a:r>
            <a:r>
              <a:rPr lang="nl-NL" b="1" dirty="0" err="1" smtClean="0"/>
              <a:t>skroedsje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wite</a:t>
            </a:r>
            <a:r>
              <a:rPr lang="nl-NL" dirty="0" smtClean="0"/>
              <a:t> </a:t>
            </a:r>
            <a:r>
              <a:rPr lang="nl-NL" dirty="0" err="1" smtClean="0"/>
              <a:t>blomkes</a:t>
            </a:r>
            <a:r>
              <a:rPr lang="nl-NL" dirty="0" smtClean="0"/>
              <a:t> </a:t>
            </a:r>
            <a:r>
              <a:rPr lang="nl-NL" dirty="0" smtClean="0"/>
              <a:t>en platte, ovale </a:t>
            </a:r>
            <a:r>
              <a:rPr lang="nl-NL" dirty="0" err="1" smtClean="0"/>
              <a:t>fruchtsjes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948264" y="1196752"/>
            <a:ext cx="2024663" cy="1754326"/>
          </a:xfrm>
          <a:prstGeom prst="rect">
            <a:avLst/>
          </a:prstGeom>
          <a:solidFill>
            <a:srgbClr val="003300">
              <a:alpha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Paarse </a:t>
            </a:r>
            <a:r>
              <a:rPr lang="nl-NL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dovenetel/</a:t>
            </a:r>
          </a:p>
          <a:p>
            <a:pPr algn="ctr"/>
            <a:r>
              <a:rPr lang="nl-NL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Pearze</a:t>
            </a:r>
            <a:r>
              <a:rPr lang="nl-NL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dôvenettel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err="1" smtClean="0">
                <a:solidFill>
                  <a:schemeClr val="bg1"/>
                </a:solidFill>
              </a:rPr>
              <a:t>pearze</a:t>
            </a:r>
            <a:r>
              <a:rPr lang="nl-NL" dirty="0" smtClean="0">
                <a:solidFill>
                  <a:schemeClr val="bg1"/>
                </a:solidFill>
              </a:rPr>
              <a:t> blommen </a:t>
            </a:r>
            <a:r>
              <a:rPr lang="nl-NL" dirty="0" smtClean="0">
                <a:solidFill>
                  <a:schemeClr val="bg1"/>
                </a:solidFill>
              </a:rPr>
              <a:t>en </a:t>
            </a:r>
            <a:r>
              <a:rPr lang="nl-NL" dirty="0" err="1" smtClean="0">
                <a:solidFill>
                  <a:schemeClr val="bg1"/>
                </a:solidFill>
              </a:rPr>
              <a:t>hierrige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hertfoarmige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bl</a:t>
            </a:r>
            <a:r>
              <a:rPr lang="nl-NL" dirty="0" err="1" smtClean="0">
                <a:solidFill>
                  <a:schemeClr val="bg1"/>
                </a:solidFill>
              </a:rPr>
              <a:t>êden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19872" y="4293096"/>
            <a:ext cx="2304256" cy="1477328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Kleine </a:t>
            </a:r>
            <a:r>
              <a:rPr lang="nl-NL" b="1" dirty="0" smtClean="0"/>
              <a:t>veldkers/</a:t>
            </a:r>
          </a:p>
          <a:p>
            <a:r>
              <a:rPr lang="nl-NL" b="1" dirty="0" err="1" smtClean="0"/>
              <a:t>Lytse</a:t>
            </a:r>
            <a:r>
              <a:rPr lang="nl-NL" b="1" dirty="0" smtClean="0"/>
              <a:t> </a:t>
            </a:r>
            <a:r>
              <a:rPr lang="nl-NL" b="1" dirty="0" err="1" smtClean="0"/>
              <a:t>pinksterblom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wite</a:t>
            </a:r>
            <a:r>
              <a:rPr lang="nl-NL" dirty="0" smtClean="0"/>
              <a:t> blommen en  </a:t>
            </a:r>
            <a:r>
              <a:rPr lang="nl-NL" dirty="0" err="1" smtClean="0"/>
              <a:t>blêden</a:t>
            </a:r>
            <a:r>
              <a:rPr lang="nl-NL" dirty="0" smtClean="0"/>
              <a:t> mei </a:t>
            </a:r>
            <a:r>
              <a:rPr lang="nl-NL" dirty="0" err="1" smtClean="0"/>
              <a:t>rûne</a:t>
            </a:r>
            <a:r>
              <a:rPr lang="nl-NL" dirty="0" smtClean="0"/>
              <a:t> </a:t>
            </a:r>
            <a:r>
              <a:rPr lang="nl-NL" dirty="0" err="1" smtClean="0"/>
              <a:t>siedbledsjes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73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4077072"/>
            <a:ext cx="4608512" cy="269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353" y="1844824"/>
            <a:ext cx="3879159" cy="496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306819"/>
            <a:ext cx="3024336" cy="369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foarbielden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249" y="1844824"/>
            <a:ext cx="224183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1835696" y="908720"/>
            <a:ext cx="2880320" cy="120032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/>
              <a:t>Kleine veldkers/</a:t>
            </a:r>
          </a:p>
          <a:p>
            <a:r>
              <a:rPr lang="nl-NL" b="1" dirty="0" err="1"/>
              <a:t>Lytse</a:t>
            </a:r>
            <a:r>
              <a:rPr lang="nl-NL" b="1" dirty="0"/>
              <a:t> </a:t>
            </a:r>
            <a:r>
              <a:rPr lang="nl-NL" b="1" dirty="0" err="1"/>
              <a:t>pinksterblom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wite</a:t>
            </a:r>
            <a:r>
              <a:rPr lang="nl-NL" dirty="0"/>
              <a:t> blommen en  </a:t>
            </a:r>
            <a:r>
              <a:rPr lang="nl-NL" dirty="0" err="1"/>
              <a:t>blêden</a:t>
            </a:r>
            <a:r>
              <a:rPr lang="nl-NL" dirty="0"/>
              <a:t> mei </a:t>
            </a:r>
            <a:r>
              <a:rPr lang="nl-NL" dirty="0" err="1"/>
              <a:t>rûne</a:t>
            </a:r>
            <a:r>
              <a:rPr lang="nl-NL" dirty="0"/>
              <a:t> </a:t>
            </a:r>
            <a:r>
              <a:rPr lang="nl-NL" dirty="0" err="1" smtClean="0"/>
              <a:t>siedbledsjes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398167" y="1026602"/>
            <a:ext cx="2278289" cy="147732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Grote </a:t>
            </a:r>
            <a:r>
              <a:rPr lang="nl-NL" b="1" dirty="0" smtClean="0"/>
              <a:t>weegbree</a:t>
            </a:r>
          </a:p>
          <a:p>
            <a:pPr algn="ctr"/>
            <a:r>
              <a:rPr lang="nl-NL" b="1" dirty="0" err="1" smtClean="0"/>
              <a:t>Weversblêd</a:t>
            </a:r>
            <a:endParaRPr lang="nl-NL" b="1" dirty="0"/>
          </a:p>
          <a:p>
            <a:pPr algn="ctr"/>
            <a:r>
              <a:rPr lang="nl-NL" dirty="0" err="1"/>
              <a:t>G</a:t>
            </a:r>
            <a:r>
              <a:rPr lang="nl-NL" dirty="0" err="1" smtClean="0"/>
              <a:t>riene</a:t>
            </a:r>
            <a:r>
              <a:rPr lang="nl-NL" dirty="0" smtClean="0"/>
              <a:t> lange </a:t>
            </a:r>
            <a:r>
              <a:rPr lang="nl-NL" dirty="0" err="1" smtClean="0"/>
              <a:t>bloeistâle</a:t>
            </a:r>
            <a:r>
              <a:rPr lang="nl-NL" dirty="0" smtClean="0"/>
              <a:t> en </a:t>
            </a:r>
            <a:r>
              <a:rPr lang="nl-NL" dirty="0" err="1" smtClean="0"/>
              <a:t>aairûne</a:t>
            </a:r>
            <a:r>
              <a:rPr lang="nl-NL" dirty="0" smtClean="0"/>
              <a:t> </a:t>
            </a:r>
            <a:r>
              <a:rPr lang="nl-NL" dirty="0" err="1" smtClean="0"/>
              <a:t>blêden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4987042"/>
            <a:ext cx="2376264" cy="1200329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Paardenbloem/</a:t>
            </a:r>
          </a:p>
          <a:p>
            <a:pPr algn="ctr"/>
            <a:r>
              <a:rPr lang="nl-NL" b="1" dirty="0" err="1" smtClean="0"/>
              <a:t>Hynsteblom</a:t>
            </a:r>
            <a:r>
              <a:rPr lang="nl-NL" b="1" dirty="0" smtClean="0"/>
              <a:t> </a:t>
            </a:r>
          </a:p>
          <a:p>
            <a:pPr algn="ctr"/>
            <a:r>
              <a:rPr lang="nl-NL" dirty="0" err="1" smtClean="0"/>
              <a:t>Giele</a:t>
            </a:r>
            <a:r>
              <a:rPr lang="nl-NL" dirty="0" smtClean="0"/>
              <a:t> blom </a:t>
            </a:r>
            <a:r>
              <a:rPr lang="nl-NL" dirty="0" err="1" smtClean="0"/>
              <a:t>dy’t</a:t>
            </a:r>
            <a:r>
              <a:rPr lang="nl-NL" dirty="0" smtClean="0"/>
              <a:t> letter in </a:t>
            </a:r>
            <a:r>
              <a:rPr lang="nl-NL" dirty="0" err="1" smtClean="0"/>
              <a:t>plúzebol</a:t>
            </a:r>
            <a:r>
              <a:rPr lang="nl-NL" dirty="0" smtClean="0"/>
              <a:t> </a:t>
            </a:r>
            <a:r>
              <a:rPr lang="nl-NL" dirty="0" err="1" smtClean="0"/>
              <a:t>wurdt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450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88" y="836712"/>
            <a:ext cx="4275832" cy="367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Stoepeplantsjes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 </a:t>
            </a:r>
            <a:r>
              <a:rPr lang="nl-NL" dirty="0" err="1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foarbielden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8" y="1465905"/>
            <a:ext cx="4832672" cy="318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81" y="4742493"/>
            <a:ext cx="4340811" cy="221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72" y="4742493"/>
            <a:ext cx="4710524" cy="217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/>
          <p:cNvSpPr txBox="1"/>
          <p:nvPr/>
        </p:nvSpPr>
        <p:spPr>
          <a:xfrm>
            <a:off x="0" y="980728"/>
            <a:ext cx="5076056" cy="64633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Zachte </a:t>
            </a:r>
            <a:r>
              <a:rPr lang="nl-NL" b="1" dirty="0" smtClean="0"/>
              <a:t>ooievaarsbek/</a:t>
            </a:r>
            <a:r>
              <a:rPr lang="nl-NL" b="1" dirty="0" err="1" smtClean="0"/>
              <a:t>Earrebarrebek</a:t>
            </a:r>
            <a:endParaRPr lang="nl-NL" b="1" dirty="0" smtClean="0"/>
          </a:p>
          <a:p>
            <a:pPr algn="ctr"/>
            <a:r>
              <a:rPr lang="nl-NL" b="1" dirty="0" smtClean="0"/>
              <a:t> </a:t>
            </a:r>
            <a:r>
              <a:rPr lang="nl-NL" dirty="0" err="1" smtClean="0"/>
              <a:t>rôze</a:t>
            </a:r>
            <a:r>
              <a:rPr lang="nl-NL" dirty="0" smtClean="0"/>
              <a:t> </a:t>
            </a:r>
            <a:r>
              <a:rPr lang="nl-NL" dirty="0" err="1" smtClean="0"/>
              <a:t>blomkes</a:t>
            </a:r>
            <a:r>
              <a:rPr lang="nl-NL" dirty="0" smtClean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rûne</a:t>
            </a:r>
            <a:r>
              <a:rPr lang="nl-NL" dirty="0" smtClean="0"/>
              <a:t>, </a:t>
            </a:r>
            <a:r>
              <a:rPr lang="nl-NL" dirty="0" err="1" smtClean="0"/>
              <a:t>bledsjes</a:t>
            </a:r>
            <a:r>
              <a:rPr lang="nl-NL" dirty="0" smtClean="0"/>
              <a:t> </a:t>
            </a:r>
            <a:r>
              <a:rPr lang="nl-NL" dirty="0" err="1" smtClean="0"/>
              <a:t>dy’t</a:t>
            </a:r>
            <a:r>
              <a:rPr lang="nl-NL" dirty="0" smtClean="0"/>
              <a:t> </a:t>
            </a:r>
            <a:r>
              <a:rPr lang="nl-NL" dirty="0" err="1" smtClean="0"/>
              <a:t>ynsnijt</a:t>
            </a:r>
            <a:r>
              <a:rPr lang="nl-NL" dirty="0" smtClean="0"/>
              <a:t> </a:t>
            </a:r>
            <a:r>
              <a:rPr lang="nl-NL" dirty="0" err="1" smtClean="0"/>
              <a:t>binne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40560" y="4005064"/>
            <a:ext cx="4139952" cy="646331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Straatgras/</a:t>
            </a:r>
            <a:r>
              <a:rPr lang="nl-NL" b="1" dirty="0" err="1" smtClean="0"/>
              <a:t>Blikgêrs</a:t>
            </a:r>
            <a:r>
              <a:rPr lang="nl-NL" b="1" dirty="0" smtClean="0"/>
              <a:t> </a:t>
            </a:r>
          </a:p>
          <a:p>
            <a:r>
              <a:rPr lang="nl-NL" dirty="0" err="1" smtClean="0"/>
              <a:t>bledsjes</a:t>
            </a:r>
            <a:r>
              <a:rPr lang="nl-NL" dirty="0" smtClean="0"/>
              <a:t> </a:t>
            </a:r>
            <a:r>
              <a:rPr lang="nl-NL" dirty="0" err="1" smtClean="0"/>
              <a:t>dy’t</a:t>
            </a:r>
            <a:r>
              <a:rPr lang="nl-NL" dirty="0" smtClean="0"/>
              <a:t> plat </a:t>
            </a:r>
            <a:r>
              <a:rPr lang="nl-NL" dirty="0" err="1" smtClean="0"/>
              <a:t>nei</a:t>
            </a:r>
            <a:r>
              <a:rPr lang="nl-NL" dirty="0" smtClean="0"/>
              <a:t> </a:t>
            </a:r>
            <a:r>
              <a:rPr lang="nl-NL" dirty="0" err="1" smtClean="0"/>
              <a:t>siden</a:t>
            </a:r>
            <a:r>
              <a:rPr lang="nl-NL" dirty="0" smtClean="0"/>
              <a:t> </a:t>
            </a:r>
            <a:r>
              <a:rPr lang="nl-NL" dirty="0" err="1" smtClean="0"/>
              <a:t>groeie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59181" y="4749702"/>
            <a:ext cx="8640960" cy="369332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Liggende </a:t>
            </a:r>
            <a:r>
              <a:rPr lang="nl-NL" b="1" dirty="0" err="1" smtClean="0"/>
              <a:t>vetmuur</a:t>
            </a:r>
            <a:r>
              <a:rPr lang="nl-NL" b="1" dirty="0" smtClean="0"/>
              <a:t> </a:t>
            </a:r>
            <a:r>
              <a:rPr lang="nl-NL" dirty="0" smtClean="0"/>
              <a:t>mei </a:t>
            </a:r>
            <a:r>
              <a:rPr lang="nl-NL" dirty="0" err="1" smtClean="0"/>
              <a:t>lytse</a:t>
            </a:r>
            <a:r>
              <a:rPr lang="nl-NL" dirty="0" smtClean="0"/>
              <a:t>, </a:t>
            </a:r>
            <a:r>
              <a:rPr lang="nl-NL" dirty="0" err="1" smtClean="0"/>
              <a:t>gers</a:t>
            </a:r>
            <a:r>
              <a:rPr lang="nl-NL" dirty="0" smtClean="0"/>
              <a:t> </a:t>
            </a:r>
            <a:r>
              <a:rPr lang="nl-NL" dirty="0" err="1" smtClean="0"/>
              <a:t>bledsjes</a:t>
            </a:r>
            <a:r>
              <a:rPr lang="nl-NL" dirty="0" smtClean="0"/>
              <a:t> </a:t>
            </a:r>
            <a:r>
              <a:rPr lang="nl-NL" dirty="0" err="1" smtClean="0"/>
              <a:t>ticht</a:t>
            </a:r>
            <a:r>
              <a:rPr lang="nl-NL" dirty="0" smtClean="0"/>
              <a:t> </a:t>
            </a:r>
            <a:r>
              <a:rPr lang="nl-NL" dirty="0" smtClean="0"/>
              <a:t>op </a:t>
            </a:r>
            <a:r>
              <a:rPr lang="nl-NL" dirty="0" err="1" smtClean="0"/>
              <a:t>inoar</a:t>
            </a:r>
            <a:r>
              <a:rPr lang="nl-NL" dirty="0" smtClean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lytse</a:t>
            </a:r>
            <a:r>
              <a:rPr lang="nl-NL" dirty="0" smtClean="0"/>
              <a:t> blommen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0040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6CF0342A5864B938401FAA291399D" ma:contentTypeVersion="12" ma:contentTypeDescription="Een nieuw document maken." ma:contentTypeScope="" ma:versionID="d33d90e739246a0ea2bde7c3d252ba14">
  <xsd:schema xmlns:xsd="http://www.w3.org/2001/XMLSchema" xmlns:xs="http://www.w3.org/2001/XMLSchema" xmlns:p="http://schemas.microsoft.com/office/2006/metadata/properties" xmlns:ns2="4d8565ec-28a4-4b5a-8b60-a6f151b38523" xmlns:ns3="a513be27-0690-43e6-822f-b8789a0af4a0" targetNamespace="http://schemas.microsoft.com/office/2006/metadata/properties" ma:root="true" ma:fieldsID="93ee68b319c91884158c26d56e407ffd" ns2:_="" ns3:_="">
    <xsd:import namespace="4d8565ec-28a4-4b5a-8b60-a6f151b38523"/>
    <xsd:import namespace="a513be27-0690-43e6-822f-b8789a0af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565ec-28a4-4b5a-8b60-a6f151b38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be27-0690-43e6-822f-b8789a0af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565ec-28a4-4b5a-8b60-a6f151b385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FDFB9D-2813-4A6B-90D7-F1F3CFA16F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391C6-1ED6-4EF2-8915-6FA710AC3F33}"/>
</file>

<file path=customXml/itemProps3.xml><?xml version="1.0" encoding="utf-8"?>
<ds:datastoreItem xmlns:ds="http://schemas.openxmlformats.org/officeDocument/2006/customXml" ds:itemID="{E79BEDCF-7DAB-4AF3-8462-E7F6767AAE0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2d6e3d04-f291-4e9b-9e81-6058f15caf1b"/>
    <ds:schemaRef ds:uri="24ceccd8-be1f-4586-8b91-22f7b5e02d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532</Words>
  <Application>Microsoft Office PowerPoint</Application>
  <PresentationFormat>Diavoorstelling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Kristen ITC</vt:lpstr>
      <vt:lpstr>LetterOMatic!</vt:lpstr>
      <vt:lpstr>Tahoma</vt:lpstr>
      <vt:lpstr>Kantoorthema</vt:lpstr>
      <vt:lpstr>Stoepe plantsjes</vt:lpstr>
      <vt:lpstr>Wat binne stoepeplantsjes?</vt:lpstr>
      <vt:lpstr>Wat binne stoepeplantsjes NET?</vt:lpstr>
      <vt:lpstr>Wêr groeie stoepeplantsjes?</vt:lpstr>
      <vt:lpstr>Wêr komme stoepeplantjes wei?</vt:lpstr>
      <vt:lpstr>Hoe wist de namme fan in stoepeplantsje?</vt:lpstr>
      <vt:lpstr>Stoepeplantsjes foarbielden</vt:lpstr>
      <vt:lpstr>Stoepeplantsjes foarbielden</vt:lpstr>
      <vt:lpstr>Stoepeplantsjes foarbielden</vt:lpstr>
      <vt:lpstr>Stoepeplantsjes foarbielden</vt:lpstr>
      <vt:lpstr>Stoepeplantsjes binne fan  wearde foar…</vt:lpstr>
      <vt:lpstr>Do kinst stoepeplantsjes helpe…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Stoepplantjes</dc:title>
  <dc:creator>Andreas</dc:creator>
  <cp:lastModifiedBy>Pyke Kroes</cp:lastModifiedBy>
  <cp:revision>86</cp:revision>
  <dcterms:created xsi:type="dcterms:W3CDTF">2021-03-26T19:27:54Z</dcterms:created>
  <dcterms:modified xsi:type="dcterms:W3CDTF">2023-03-13T20:16:50Z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0x01010049E6CF0342A5864B938401FAA291399D</vt:lpwstr>
  </property>
  <property fmtid="{D5CDD505-2E9C-101B-9397-08002B2CF9AE}" pid="3" name="Order">
    <vt:r8>94515500</vt:r8>
  </property>
</Properties>
</file>