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433" r:id="rId2"/>
    <p:sldId id="369" r:id="rId3"/>
    <p:sldId id="378" r:id="rId4"/>
    <p:sldId id="319" r:id="rId5"/>
    <p:sldId id="404" r:id="rId6"/>
    <p:sldId id="373" r:id="rId7"/>
    <p:sldId id="419" r:id="rId8"/>
    <p:sldId id="371" r:id="rId9"/>
    <p:sldId id="372" r:id="rId10"/>
    <p:sldId id="377" r:id="rId11"/>
    <p:sldId id="434" r:id="rId12"/>
    <p:sldId id="387" r:id="rId13"/>
    <p:sldId id="338" r:id="rId14"/>
    <p:sldId id="388" r:id="rId15"/>
    <p:sldId id="389" r:id="rId16"/>
    <p:sldId id="391" r:id="rId17"/>
    <p:sldId id="439" r:id="rId18"/>
    <p:sldId id="398" r:id="rId19"/>
    <p:sldId id="392" r:id="rId20"/>
    <p:sldId id="393" r:id="rId21"/>
    <p:sldId id="399" r:id="rId22"/>
    <p:sldId id="401" r:id="rId23"/>
    <p:sldId id="412" r:id="rId24"/>
    <p:sldId id="413" r:id="rId25"/>
    <p:sldId id="403" r:id="rId26"/>
    <p:sldId id="402" r:id="rId27"/>
    <p:sldId id="400" r:id="rId28"/>
    <p:sldId id="440" r:id="rId29"/>
    <p:sldId id="414" r:id="rId30"/>
    <p:sldId id="416" r:id="rId31"/>
    <p:sldId id="435" r:id="rId32"/>
    <p:sldId id="415" r:id="rId33"/>
    <p:sldId id="417" r:id="rId34"/>
    <p:sldId id="406" r:id="rId35"/>
    <p:sldId id="441" r:id="rId36"/>
    <p:sldId id="407" r:id="rId37"/>
    <p:sldId id="418" r:id="rId38"/>
    <p:sldId id="436" r:id="rId39"/>
    <p:sldId id="437" r:id="rId40"/>
    <p:sldId id="438" r:id="rId41"/>
    <p:sldId id="443" r:id="rId42"/>
    <p:sldId id="422" r:id="rId43"/>
    <p:sldId id="408" r:id="rId44"/>
    <p:sldId id="420" r:id="rId45"/>
    <p:sldId id="423" r:id="rId46"/>
    <p:sldId id="421" r:id="rId47"/>
    <p:sldId id="424" r:id="rId48"/>
    <p:sldId id="409" r:id="rId49"/>
    <p:sldId id="426" r:id="rId50"/>
    <p:sldId id="428" r:id="rId51"/>
    <p:sldId id="425" r:id="rId52"/>
    <p:sldId id="429" r:id="rId53"/>
    <p:sldId id="430" r:id="rId54"/>
    <p:sldId id="431" r:id="rId55"/>
    <p:sldId id="432" r:id="rId56"/>
    <p:sldId id="442" r:id="rId57"/>
    <p:sldId id="266" r:id="rId58"/>
  </p:sldIdLst>
  <p:sldSz cx="13004800" cy="9753600"/>
  <p:notesSz cx="6858000" cy="9144000"/>
  <p:defaultTextStyle>
    <a:defPPr>
      <a:defRPr lang="nl-NL"/>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orient="horz" pos="605">
          <p15:clr>
            <a:srgbClr val="A4A3A4"/>
          </p15:clr>
        </p15:guide>
        <p15:guide id="3" orient="horz" pos="4750">
          <p15:clr>
            <a:srgbClr val="A4A3A4"/>
          </p15:clr>
        </p15:guide>
        <p15:guide id="4" pos="4096">
          <p15:clr>
            <a:srgbClr val="A4A3A4"/>
          </p15:clr>
        </p15:guide>
        <p15:guide id="5" pos="761">
          <p15:clr>
            <a:srgbClr val="A4A3A4"/>
          </p15:clr>
        </p15:guide>
        <p15:guide id="6" pos="6999">
          <p15:clr>
            <a:srgbClr val="A4A3A4"/>
          </p15:clr>
        </p15:guide>
        <p15:guide id="7" pos="772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CCCCFF"/>
    <a:srgbClr val="CC0099"/>
    <a:srgbClr val="FBC000"/>
    <a:srgbClr val="EEF0F2"/>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50" autoAdjust="0"/>
    <p:restoredTop sz="80720" autoAdjust="0"/>
  </p:normalViewPr>
  <p:slideViewPr>
    <p:cSldViewPr>
      <p:cViewPr varScale="1">
        <p:scale>
          <a:sx n="65" d="100"/>
          <a:sy n="65" d="100"/>
        </p:scale>
        <p:origin x="2322" y="84"/>
      </p:cViewPr>
      <p:guideLst>
        <p:guide orient="horz" pos="3072"/>
        <p:guide orient="horz" pos="605"/>
        <p:guide orient="horz" pos="4750"/>
        <p:guide pos="4096"/>
        <p:guide pos="761"/>
        <p:guide pos="6999"/>
        <p:guide pos="7725"/>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2456"/>
    </p:cViewPr>
  </p:sorterViewPr>
  <p:notesViewPr>
    <p:cSldViewPr showGuide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7C35F8-C34B-4D29-B782-DCEBE5159A3C}" type="datetimeFigureOut">
              <a:rPr lang="nl-NL" smtClean="0"/>
              <a:t>20-10-2023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B9FBA0-0CE1-41DE-8055-BBA4F52DEA2A}" type="slidenum">
              <a:rPr lang="nl-NL" smtClean="0"/>
              <a:t>‹nr.›</a:t>
            </a:fld>
            <a:endParaRPr lang="nl-NL"/>
          </a:p>
        </p:txBody>
      </p:sp>
    </p:spTree>
    <p:extLst>
      <p:ext uri="{BB962C8B-B14F-4D97-AF65-F5344CB8AC3E}">
        <p14:creationId xmlns:p14="http://schemas.microsoft.com/office/powerpoint/2010/main" val="3794292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D47BA-F03F-4438-93F9-119E2DEA37D8}" type="datetimeFigureOut">
              <a:rPr lang="nl-NL" smtClean="0"/>
              <a:t>20-10-2023</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78B8E-8E9F-461E-AF4E-D3F955EECC90}" type="slidenum">
              <a:rPr lang="nl-NL" smtClean="0"/>
              <a:t>‹nr.›</a:t>
            </a:fld>
            <a:endParaRPr lang="nl-NL"/>
          </a:p>
        </p:txBody>
      </p:sp>
    </p:spTree>
    <p:extLst>
      <p:ext uri="{BB962C8B-B14F-4D97-AF65-F5344CB8AC3E}">
        <p14:creationId xmlns:p14="http://schemas.microsoft.com/office/powerpoint/2010/main" val="222258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a:t>
            </a:fld>
            <a:endParaRPr lang="nl-NL" dirty="0"/>
          </a:p>
        </p:txBody>
      </p:sp>
    </p:spTree>
    <p:extLst>
      <p:ext uri="{BB962C8B-B14F-4D97-AF65-F5344CB8AC3E}">
        <p14:creationId xmlns:p14="http://schemas.microsoft.com/office/powerpoint/2010/main" val="3632766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Omvorming naar bloemrijker grasland: in de eerste fase kunnen grassen zoals geknikte en grote vossenstaart, ruw beemdgras, gestreepte witbol, Engels raaigras dominant worden. Door vlák voordat het gras gaat bloeien te maaien wordt de </a:t>
            </a:r>
            <a:r>
              <a:rPr lang="nl-NL" dirty="0" err="1" smtClean="0"/>
              <a:t>hergroei</a:t>
            </a:r>
            <a:r>
              <a:rPr lang="nl-NL" dirty="0" smtClean="0"/>
              <a:t> vertraagd ten gunste van minder productieve grassen (reukgras, rood zwenkgras, gewoon struisgras) en kruiden. (Op de foto is het dominante</a:t>
            </a:r>
            <a:r>
              <a:rPr lang="nl-NL" baseline="0" dirty="0" smtClean="0"/>
              <a:t> gras al in bloei: had dus al gemaaid moeten worden).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Verschil tussen foto links: midden en rechts = er zit 6-9 jaar tussen (Veenendaal, voormalige landbouwgrond); de berm is hier vochtig en voedselrijk. </a:t>
            </a:r>
          </a:p>
          <a:p>
            <a:r>
              <a:rPr lang="nl-NL" dirty="0" smtClean="0"/>
              <a:t>Foto li: paardenbloemen stonden er al (tussen Engels raaigras), maar konden door gewijzigd beheer in bloei komen.</a:t>
            </a:r>
          </a:p>
          <a:p>
            <a:r>
              <a:rPr lang="nl-NL" dirty="0" smtClean="0"/>
              <a:t>Fot</a:t>
            </a:r>
            <a:r>
              <a:rPr lang="nl-NL" baseline="0" dirty="0" smtClean="0"/>
              <a:t>o mi: tijdens ontwikkelingsbeheer zijn er momenten waarop de berm veel massa heeft (vergrassing). Burgers gaan nu mopperen. Bij doorzetting van het beheer gaan andere soorten zich ontwikkelen.</a:t>
            </a:r>
          </a:p>
          <a:p>
            <a:r>
              <a:rPr lang="nl-NL" baseline="0" dirty="0" smtClean="0"/>
              <a:t>Foto re: Op rijke grond duurt ontwikkelbeheer 10-20 jaar. Hier na 10 jaar: er moet 2x per jaar worden gemaaid waarbij het maaisel wordt afgevoerd.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Stokstofdepositie: oorzaken o.a. </a:t>
            </a:r>
            <a:r>
              <a:rPr lang="nl-NL" baseline="0" dirty="0" smtClean="0"/>
              <a:t>landbouw, industrie, verkeer</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ingezaaide border in Veenendaal met 1-2 jarigen en overblijvende planten. Vijf jaar later dezelfde border:</a:t>
            </a:r>
            <a:r>
              <a:rPr lang="nl-NL" baseline="0" dirty="0" smtClean="0"/>
              <a:t> door verkeerd beheer (o.a. niet tijdig of niet vaak genoeg gemaaid) sterk </a:t>
            </a:r>
            <a:r>
              <a:rPr lang="nl-NL" baseline="0" dirty="0" err="1" smtClean="0"/>
              <a:t>vergrast</a:t>
            </a:r>
            <a:r>
              <a:rPr lang="nl-NL" baseline="0" dirty="0" smtClean="0"/>
              <a:t>. Eerst ontwikkelbeheer, daarna komen de bloemen. Dit moet je uiteraard goed communiceren met burgers.</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Mogelijke antwoorden:</a:t>
            </a:r>
          </a:p>
          <a:p>
            <a:pPr marL="171450" indent="-171450">
              <a:buFont typeface="Arial" charset="0"/>
              <a:buChar char="•"/>
            </a:pPr>
            <a:r>
              <a:rPr lang="nl-NL" baseline="0" dirty="0" smtClean="0"/>
              <a:t>Ontwikkelbeheer toepassen: 2-3x </a:t>
            </a:r>
            <a:r>
              <a:rPr lang="nl-NL" baseline="0" dirty="0" err="1" smtClean="0"/>
              <a:t>pj</a:t>
            </a:r>
            <a:r>
              <a:rPr lang="nl-NL" baseline="0" dirty="0" smtClean="0"/>
              <a:t> maaien. Maaitijd: vlak vóór de bloei van de meest dominante grassen. Maaisel afvoeren. Een aantal jaar toepassen totdat kruiden en minder dominante grassen gelegenheid krijgen zich te ontwikkelen. Dan, afhankelijk dan de grondsoort 1-2 keer per jaar maaien. Blijf ontwikkeling in de gaten houden.</a:t>
            </a:r>
          </a:p>
          <a:p>
            <a:pPr marL="171450" indent="-171450">
              <a:buFont typeface="Arial" charset="0"/>
              <a:buChar char="•"/>
            </a:pPr>
            <a:r>
              <a:rPr lang="nl-NL" baseline="0" dirty="0" smtClean="0"/>
              <a:t>Niet bemesten, maaisel afvoeren</a:t>
            </a:r>
          </a:p>
          <a:p>
            <a:pPr marL="171450" indent="-171450">
              <a:buFont typeface="Arial" charset="0"/>
              <a:buChar char="•"/>
            </a:pPr>
            <a:r>
              <a:rPr lang="nl-NL" baseline="0" dirty="0" smtClean="0"/>
              <a:t>Na ontwikkelbeheer eventueel kruidachtige soorten toevoegen (zaaien, planten).</a:t>
            </a:r>
          </a:p>
          <a:p>
            <a:pPr marL="171450" indent="-171450">
              <a:buFont typeface="Arial" charset="0"/>
              <a:buChar char="•"/>
            </a:pPr>
            <a:r>
              <a:rPr lang="nl-NL" baseline="0" dirty="0" smtClean="0"/>
              <a:t>Bollen in grasvegetatie toepassen</a:t>
            </a:r>
          </a:p>
          <a:p>
            <a:pPr marL="171450" indent="-171450">
              <a:buFont typeface="Arial" charset="0"/>
              <a:buChar char="•"/>
            </a:pPr>
            <a:r>
              <a:rPr lang="nl-NL" dirty="0" smtClean="0"/>
              <a:t>In ieder geval minder maaien. In hoger gras meer schuilgelegenheid voor insecten, amfibieën, kleine zoogdieren, voedsel en broedgelegenheid voor o.a. vogels.</a:t>
            </a:r>
          </a:p>
          <a:p>
            <a:pPr marL="171450" indent="-171450">
              <a:buFont typeface="Arial" charset="0"/>
              <a:buChar char="•"/>
            </a:pPr>
            <a:r>
              <a:rPr lang="nl-NL" dirty="0" smtClean="0"/>
              <a:t>Uitvoeren met lichte machines.</a:t>
            </a:r>
          </a:p>
          <a:p>
            <a:pPr marL="171450" indent="-171450">
              <a:buFont typeface="Arial" charset="0"/>
              <a:buChar char="•"/>
            </a:pPr>
            <a:r>
              <a:rPr lang="nl-NL" dirty="0" smtClean="0"/>
              <a:t>Meer</a:t>
            </a:r>
            <a:r>
              <a:rPr lang="nl-NL" baseline="0" dirty="0" smtClean="0"/>
              <a:t> verschillende houtige gewassen toepassen om variatie te vergroten.</a:t>
            </a:r>
            <a:endParaRPr lang="nl-NL" dirty="0" smtClean="0"/>
          </a:p>
          <a:p>
            <a:pPr marL="0" indent="0">
              <a:buFont typeface="Arial" charset="0"/>
              <a:buNone/>
            </a:pP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smtClean="0"/>
              <a:t>Na het ontwikkelbeheer: maai altijd gefaseerd! Dat kan in stroken, zoals op de </a:t>
            </a:r>
            <a:r>
              <a:rPr lang="nl-NL" baseline="0" dirty="0" err="1" smtClean="0"/>
              <a:t>Lekdijk</a:t>
            </a:r>
            <a:r>
              <a:rPr lang="nl-NL" baseline="0" dirty="0" smtClean="0"/>
              <a:t>, maar ook door </a:t>
            </a:r>
            <a:r>
              <a:rPr lang="nl-NL" baseline="0" dirty="0" err="1" smtClean="0"/>
              <a:t>pleksgewijs</a:t>
            </a:r>
            <a:r>
              <a:rPr lang="nl-NL" baseline="0" dirty="0" smtClean="0"/>
              <a:t> stukken berm over te slaan. Laat minimaal 15% van het oppervlak staan. Dit geeft dekking, voedsel en voortplantingsgelegenheid aan insecten. Na de (laatste) maaibeurt dient 15% </a:t>
            </a:r>
            <a:r>
              <a:rPr lang="nl-NL" baseline="0" dirty="0" err="1" smtClean="0"/>
              <a:t>ongemaaid</a:t>
            </a:r>
            <a:r>
              <a:rPr lang="nl-NL" baseline="0" dirty="0" smtClean="0"/>
              <a:t> de winter in te gaan.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Maai altijd gefaseerd!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Maai altijd gefaseerd!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Gefaseerd beheer: je laat bewust een deel van de vegetatie met rust. Hierdoor wordt de overlevingskans van wilde bijen enorm vergroot, want ze hebben een uitwijkmogelijkheid gekregen om elders (maar wel dichtbij) voedsel te zoeken en/of hun nest te voltooien.</a:t>
            </a:r>
          </a:p>
          <a:p>
            <a:r>
              <a:rPr lang="nl-NL" dirty="0" smtClean="0"/>
              <a:t>Gedifferentieerd beheer betekent dat je niet alle vegetatie op dezelfde manier (gefaseerd) beheert. Dus bijvoorbeeld niet overal twee keer per jaar maaien, of één keer per vijf jaar snoeien, maar op sommige plaatsen minder of meer.</a:t>
            </a:r>
          </a:p>
          <a:p>
            <a:r>
              <a:rPr lang="nl-NL" dirty="0" smtClean="0"/>
              <a:t>Bij</a:t>
            </a:r>
            <a:r>
              <a:rPr lang="nl-NL" baseline="0" dirty="0" smtClean="0"/>
              <a:t> flexibel beheer houd je rekening met de variatie in de ontwikkeling van de vegetatie. Het ene jaar zal je een week later maaien omdat de bloemen nog niet in voldoende mate zijn uitgebloeid, in het andere jaar misschien twee weken eerder. Dit is afhankelijk van o.a. het weer.</a:t>
            </a:r>
            <a:r>
              <a:rPr lang="nl-NL" dirty="0" smtClean="0"/>
              <a:t/>
            </a:r>
            <a:br>
              <a:rPr lang="nl-NL" dirty="0" smtClean="0"/>
            </a:b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Bij sinusmaaien worden er per maaibeurt stukken bloemrijk gras overgeslagen, net zoals bij begrazing zou gebeuren. Hierdoor blijven nectar-en stuifmeelbronnen gedurende het hele groeiseizoen aanwezig in een grasland. Dit maaibeheer is ontwikkeld om dagvlinders te voorzien van voedsel en voortplantingsgelegenheid, maar ook wilde bijen profiteren hiervan. Als beheerder bepaal je zelf waar, wanneer en hoe vaak je maait, mits er bij elke maaibeurt maar ongeveer 40% van de oppervlakte blijft staan. Door elke keer in slingerende patronen (sinussen) te maaien ontstaat er een maximum aan variatie, met delen die jaarrond of zelfs meerdere jaren blijven staan tot en met delen die tot drie of zelfs vier keer toe per seizoen worden gemaaid. Zo is er op elk moment van het jaar voor elk insect wat </a:t>
            </a:r>
            <a:r>
              <a:rPr lang="nl-NL" dirty="0" err="1" smtClean="0"/>
              <a:t>wils</a:t>
            </a:r>
            <a:r>
              <a:rPr lang="nl-NL" dirty="0" smtClean="0"/>
              <a:t>; van nectar-en stuifmeelplanten tot overwinteringsplekken. </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Je maait eerst een </a:t>
            </a:r>
            <a:r>
              <a:rPr lang="nl-NL" dirty="0" err="1" smtClean="0"/>
              <a:t>sinuspad</a:t>
            </a:r>
            <a:r>
              <a:rPr lang="nl-NL" dirty="0" smtClean="0"/>
              <a:t> en pas na enige tijd alles binnen het </a:t>
            </a:r>
            <a:r>
              <a:rPr lang="nl-NL" dirty="0" err="1" smtClean="0"/>
              <a:t>sinuspad</a:t>
            </a:r>
            <a:r>
              <a:rPr lang="nl-NL" dirty="0" smtClean="0"/>
              <a:t>. Het pad is vooral voor vlinders belangrijk.</a:t>
            </a:r>
            <a:r>
              <a:rPr lang="nl-NL" baseline="0" dirty="0" smtClean="0"/>
              <a:t> Ze warmen hier op, hebben </a:t>
            </a:r>
            <a:r>
              <a:rPr lang="nl-NL" baseline="0" dirty="0" err="1" smtClean="0"/>
              <a:t>territioria</a:t>
            </a:r>
            <a:r>
              <a:rPr lang="nl-NL" baseline="0" dirty="0" smtClean="0"/>
              <a:t> en leggen hun eitjes. Daarom maai je het pad niet nog een keer. De tijd tussen het maaien van het </a:t>
            </a:r>
            <a:r>
              <a:rPr lang="nl-NL" baseline="0" dirty="0" err="1" smtClean="0"/>
              <a:t>sinuspad</a:t>
            </a:r>
            <a:r>
              <a:rPr lang="nl-NL" baseline="0" dirty="0" smtClean="0"/>
              <a:t> en alles erbinnen bepaal je zelf. Je kunt het eerste </a:t>
            </a:r>
            <a:r>
              <a:rPr lang="nl-NL" baseline="0" dirty="0" err="1" smtClean="0"/>
              <a:t>sinuspad</a:t>
            </a:r>
            <a:r>
              <a:rPr lang="nl-NL" baseline="0" dirty="0" smtClean="0"/>
              <a:t> al vroeg in het voorjaar maaien, of in een koud voorjaar wat later. Pas wanneer de vegetatie binnen het </a:t>
            </a:r>
            <a:r>
              <a:rPr lang="nl-NL" baseline="0" dirty="0" err="1" smtClean="0"/>
              <a:t>sinuspad</a:t>
            </a:r>
            <a:r>
              <a:rPr lang="nl-NL" baseline="0" dirty="0" smtClean="0"/>
              <a:t> aan een maaibeurt toe is, maai je dat. Er is geen recept voor te geven, het hangt helemaal af van de lokale factoren in jullie terrein: hoe de vegetatie eruit ziet en hoeveel tijd en zin jij hebt om te maaien. Dat is een enorme flexibiliteit. </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pad zelf wordt niet meer gemaaid, alleen alles daarbinnen.</a:t>
            </a:r>
            <a:r>
              <a:rPr lang="nl-NL" baseline="0" dirty="0" smtClean="0"/>
              <a:t> </a:t>
            </a:r>
            <a:r>
              <a:rPr lang="nl-NL" dirty="0" smtClean="0"/>
              <a:t>Voorafgaand</a:t>
            </a:r>
            <a:r>
              <a:rPr lang="nl-NL" baseline="0" dirty="0" smtClean="0"/>
              <a:t> aan het maaien kun je even kijken of er ook bloeiende planten staan waarvan gespecialiseerde bijen afhankelijk zijn. Zorg ervoor dat deze niet allemaal worden gemaaid. Bij een volgend </a:t>
            </a:r>
            <a:r>
              <a:rPr lang="nl-NL" baseline="0" dirty="0" err="1" smtClean="0"/>
              <a:t>sinuspad</a:t>
            </a:r>
            <a:r>
              <a:rPr lang="nl-NL" baseline="0" dirty="0" smtClean="0"/>
              <a:t> kun je die plekjes dan (deels) weer meenemen.</a:t>
            </a:r>
          </a:p>
          <a:p>
            <a:pPr algn="l"/>
            <a:r>
              <a:rPr lang="nl-NL" baseline="0" dirty="0" smtClean="0"/>
              <a:t>Omdat er zoveel bochten worden gedraaid, is licht materieel enorm belangrijk om </a:t>
            </a:r>
            <a:r>
              <a:rPr lang="nl-NL" baseline="0" dirty="0" err="1" smtClean="0"/>
              <a:t>insporing</a:t>
            </a:r>
            <a:r>
              <a:rPr lang="nl-NL" baseline="0" dirty="0" smtClean="0"/>
              <a:t> te voorkomen.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Vierde maaibeurt van een ecologische verbindingszone. Je ziet duidelijk</a:t>
            </a:r>
            <a:r>
              <a:rPr lang="nl-NL" baseline="0" dirty="0" smtClean="0"/>
              <a:t> het pad dat als derde keer is gemaaid.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smtClean="0"/>
              <a:t>Het minder gemaaide gras biedt schuilplaats aan insecten, amfibieën en kleine zoogdieren e</a:t>
            </a:r>
            <a:r>
              <a:rPr lang="nl-NL" dirty="0" smtClean="0"/>
              <a:t>n het</a:t>
            </a:r>
            <a:r>
              <a:rPr lang="nl-NL" baseline="0" dirty="0" smtClean="0"/>
              <a:t> bespaart werk. Geeft ook mogelijkheden voor de aanplant van bolgewassen in het gras. (Natuurmuseum de Wielewaal in Willige Langerak)</a:t>
            </a:r>
            <a:endParaRPr lang="nl-NL" dirty="0" smtClean="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Faunavriendelijk maaien is mogelijk door de berm/dijk:</a:t>
            </a:r>
          </a:p>
          <a:p>
            <a:r>
              <a:rPr lang="nl-NL" dirty="0" smtClean="0"/>
              <a:t></a:t>
            </a:r>
            <a:r>
              <a:rPr lang="nl-NL" baseline="0" dirty="0" smtClean="0"/>
              <a:t> </a:t>
            </a:r>
            <a:r>
              <a:rPr lang="nl-NL" dirty="0" smtClean="0"/>
              <a:t>over de lengte in twee gelijke stroken te verdelen en deze stroken tweemaal per jaar gefaseerd te maaien (en te hooien). Als er minstens drie weken tussen de maaiperiodes zit, heeft de vegetatie in de eerste strook de tijd zich te herstellen en opnieuw in bloei te komen, maar bekijk dat flexibel. Zie boven (</a:t>
            </a:r>
            <a:r>
              <a:rPr lang="nl-NL" dirty="0" err="1" smtClean="0"/>
              <a:t>Lekdijk</a:t>
            </a:r>
            <a:r>
              <a:rPr lang="nl-NL" dirty="0" smtClean="0"/>
              <a:t> Lekkerkerk in september, gemaaid in</a:t>
            </a:r>
            <a:r>
              <a:rPr lang="nl-NL" baseline="0" dirty="0" smtClean="0"/>
              <a:t> opdracht van het Hoogheemraadschap Schieland en de Krimpenerwaard)</a:t>
            </a:r>
            <a:r>
              <a:rPr lang="nl-NL" dirty="0" smtClean="0"/>
              <a:t>)</a:t>
            </a:r>
          </a:p>
          <a:p>
            <a:r>
              <a:rPr lang="nl-NL" dirty="0" smtClean="0"/>
              <a:t></a:t>
            </a:r>
            <a:r>
              <a:rPr lang="nl-NL" baseline="0" dirty="0" smtClean="0"/>
              <a:t> </a:t>
            </a:r>
            <a:r>
              <a:rPr lang="nl-NL" dirty="0" smtClean="0"/>
              <a:t>over de lengte in twee ongelijke stroken te verdelen. Doe dat in een brede strook die tweemaal per jaar wordt gemaaid en gehooid en een smalle strook (minstens 15%) die slechts één keer wordt gemaaid óf blijft overstaan.</a:t>
            </a:r>
          </a:p>
          <a:p>
            <a:pPr marL="171450" indent="-171450">
              <a:buFont typeface="Arial" panose="020B0604020202020204" pitchFamily="34" charset="0"/>
              <a:buChar char="•"/>
            </a:pPr>
            <a:r>
              <a:rPr lang="nl-NL" dirty="0" smtClean="0"/>
              <a:t>Sla</a:t>
            </a:r>
            <a:r>
              <a:rPr lang="nl-NL" baseline="0" dirty="0" smtClean="0"/>
              <a:t> </a:t>
            </a:r>
            <a:r>
              <a:rPr lang="nl-NL" baseline="0" dirty="0" err="1" smtClean="0"/>
              <a:t>pleksgewijs</a:t>
            </a:r>
            <a:r>
              <a:rPr lang="nl-NL" baseline="0" dirty="0" smtClean="0"/>
              <a:t> stukken over.</a:t>
            </a:r>
            <a:endParaRPr lang="nl-NL" dirty="0" smtClean="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Zolang de ruigte niet dicht groeit met houtige soorten hoeft er doorgaans niet te worden gemaaid. In dit voorbeeld (vochtige</a:t>
            </a:r>
            <a:r>
              <a:rPr lang="nl-NL" baseline="0" dirty="0" smtClean="0"/>
              <a:t> grond) zal er regelmatiger moeten worden gemaaid om opslag te voorkomen. Maaisel afvoeren.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Dit kun je bijvoorbeeld toepassen bij </a:t>
            </a:r>
            <a:r>
              <a:rPr lang="nl-NL" dirty="0" err="1" smtClean="0"/>
              <a:t>Phlox</a:t>
            </a:r>
            <a:r>
              <a:rPr lang="nl-NL" dirty="0" smtClean="0"/>
              <a:t>: door de top van de bloeistengels tijdens de groei tussen half mei en half juni te snoeien (toppen/nijpen), maakt de plant nieuwe bloemstengels die op een later tijdstip bloeien. </a:t>
            </a:r>
            <a:r>
              <a:rPr lang="nl-NL" dirty="0" err="1" smtClean="0"/>
              <a:t>Romke</a:t>
            </a:r>
            <a:r>
              <a:rPr lang="nl-NL" dirty="0" smtClean="0"/>
              <a:t> vd </a:t>
            </a:r>
            <a:r>
              <a:rPr lang="nl-NL" dirty="0" err="1" smtClean="0"/>
              <a:t>Kaa</a:t>
            </a:r>
            <a:r>
              <a:rPr lang="nl-NL" dirty="0" smtClean="0"/>
              <a:t> maaide Clematissen aan</a:t>
            </a:r>
            <a:r>
              <a:rPr lang="nl-NL" baseline="0" dirty="0" smtClean="0"/>
              <a:t> het begin van de zomer om ze later te laten bloeien.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November</a:t>
            </a:r>
            <a:r>
              <a:rPr lang="nl-NL" baseline="0" dirty="0" smtClean="0"/>
              <a:t> in de tuin van het </a:t>
            </a:r>
            <a:r>
              <a:rPr lang="nl-NL" baseline="0" dirty="0" err="1" smtClean="0"/>
              <a:t>Wellantcollege</a:t>
            </a:r>
            <a:r>
              <a:rPr lang="nl-NL" baseline="0" dirty="0" smtClean="0"/>
              <a:t> Houten. De vaste plantenborder zou in deze periode door hoveniers nu  winterklaar worden gemaakt. Hierdoor verdwijnen overwinteringsplaatsen voor insecten en foerageerplaats voor standvogels zoals merel, heggenmus, roodborst (overwinteraar).</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Hier is de </a:t>
            </a:r>
            <a:r>
              <a:rPr lang="nl-NL" dirty="0" err="1" smtClean="0"/>
              <a:t>Lekdijk</a:t>
            </a:r>
            <a:r>
              <a:rPr lang="nl-NL" dirty="0" smtClean="0"/>
              <a:t> in twee stroken gemaaid (mei-juni). Hierdoor wordt de overlevingskans van wilde bijen enorm vergroot, want ze hebben een uitwijkmogelijkheid gekregen om elders (maar wel dichtbij) voedsel te zoeken en/of hun nest te voltooien. In een ander jaar kan het zo zijn dat je beter een week eerder of later kunt maaien, gezien de ontwikkeling van de planten. Dit is afhankelijk van de temperatuur,</a:t>
            </a:r>
            <a:r>
              <a:rPr lang="nl-NL" baseline="0" dirty="0" smtClean="0"/>
              <a:t> zonneschijn, hoeveelheid regen enz.</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December</a:t>
            </a:r>
            <a:r>
              <a:rPr lang="nl-NL" baseline="0" dirty="0" smtClean="0"/>
              <a:t> in de tuin van het </a:t>
            </a:r>
            <a:r>
              <a:rPr lang="nl-NL" baseline="0" dirty="0" err="1" smtClean="0"/>
              <a:t>Wellantcollege</a:t>
            </a:r>
            <a:r>
              <a:rPr lang="nl-NL" baseline="0" dirty="0" smtClean="0"/>
              <a:t> Houten. Afgestorven plantendelen geven nog structuur aan de tuin.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Winterbeeld</a:t>
            </a:r>
            <a:r>
              <a:rPr lang="nl-NL" baseline="0" dirty="0" smtClean="0"/>
              <a:t> </a:t>
            </a:r>
            <a:r>
              <a:rPr lang="nl-NL" dirty="0" err="1" smtClean="0"/>
              <a:t>Dakpark</a:t>
            </a:r>
            <a:r>
              <a:rPr lang="nl-NL" dirty="0" smtClean="0"/>
              <a:t> Rotterdam.</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Blad is de natuurlijke isolatie van de planten tegen kou. De afgestorven bladeren geven</a:t>
            </a:r>
            <a:r>
              <a:rPr lang="nl-NL" baseline="0" dirty="0" smtClean="0"/>
              <a:t> daarnaast bodemdieren bescherming. Vogels die van insecten leven (merel, heggenmus, winterkoning, roodborst) keren de bladeren vaak om op zoek naar voedsel. Na de winter composteert het organische materiaal. Dat scheelt compost aanbrengen en een beetje bemesting. Maar de tuin wordt wel een stuk interessanter in de winter!</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Verwijder afgestorven plantenresten indien noodzakelijk pas vanaf maart. </a:t>
            </a:r>
          </a:p>
          <a:p>
            <a:r>
              <a:rPr lang="nl-NL" dirty="0" err="1" smtClean="0"/>
              <a:t>Phlomis</a:t>
            </a:r>
            <a:r>
              <a:rPr lang="nl-NL" dirty="0" smtClean="0"/>
              <a:t> (re)</a:t>
            </a:r>
            <a:r>
              <a:rPr lang="nl-NL" baseline="0" dirty="0" smtClean="0"/>
              <a:t> en </a:t>
            </a:r>
            <a:r>
              <a:rPr lang="nl-NL" dirty="0" smtClean="0"/>
              <a:t>heeft een holle stengel (overwinteringsplek insecten) , heeft een aantrekkelijk wintersilhouet en wordt</a:t>
            </a:r>
            <a:r>
              <a:rPr lang="nl-NL" baseline="0" dirty="0" smtClean="0"/>
              <a:t> bezocht door </a:t>
            </a:r>
            <a:r>
              <a:rPr lang="nl-NL" baseline="0" dirty="0" err="1" smtClean="0"/>
              <a:t>zaadetende</a:t>
            </a:r>
            <a:r>
              <a:rPr lang="nl-NL" baseline="0" dirty="0" smtClean="0"/>
              <a:t> vogels (vink, putter)</a:t>
            </a:r>
            <a:r>
              <a:rPr lang="nl-NL" dirty="0" smtClean="0"/>
              <a:t> . Idem </a:t>
            </a:r>
            <a:r>
              <a:rPr lang="nl-NL" dirty="0" err="1" smtClean="0"/>
              <a:t>kaardebol</a:t>
            </a:r>
            <a:r>
              <a:rPr lang="nl-NL" dirty="0" smtClean="0"/>
              <a:t> (li).</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Mogelijke antwoorden:</a:t>
            </a:r>
          </a:p>
          <a:p>
            <a:pPr marL="171450" indent="-171450">
              <a:buFont typeface="Arial" charset="0"/>
              <a:buChar char="•"/>
            </a:pPr>
            <a:r>
              <a:rPr lang="nl-NL" dirty="0" smtClean="0"/>
              <a:t>Niet schoffelen, maar plukken</a:t>
            </a:r>
          </a:p>
          <a:p>
            <a:pPr marL="171450" indent="-171450">
              <a:buFont typeface="Arial" charset="0"/>
              <a:buChar char="•"/>
            </a:pPr>
            <a:r>
              <a:rPr lang="nl-NL" dirty="0" smtClean="0"/>
              <a:t>Sommige planten nijpen voor de bloei om bloeiduur te verlengen.</a:t>
            </a:r>
          </a:p>
          <a:p>
            <a:pPr marL="171450" indent="-171450">
              <a:buFont typeface="Arial" charset="0"/>
              <a:buChar char="•"/>
            </a:pPr>
            <a:r>
              <a:rPr lang="nl-NL" dirty="0" smtClean="0"/>
              <a:t>Uitgebloeide bloemen van bijvoorbeeld kattenkruid, salie verwijderen om </a:t>
            </a:r>
            <a:r>
              <a:rPr lang="nl-NL" dirty="0" err="1" smtClean="0"/>
              <a:t>herbloei</a:t>
            </a:r>
            <a:r>
              <a:rPr lang="nl-NL" dirty="0" smtClean="0"/>
              <a:t> te bevorderen. </a:t>
            </a:r>
          </a:p>
          <a:p>
            <a:pPr marL="171450" indent="-171450">
              <a:buFont typeface="Arial" charset="0"/>
              <a:buChar char="•"/>
            </a:pPr>
            <a:r>
              <a:rPr lang="nl-NL" dirty="0" smtClean="0"/>
              <a:t>Uitgebloeide bloemen van eenmalig bloeiende planten niet verwijderen: kunnen voedsel vormen voor </a:t>
            </a:r>
            <a:r>
              <a:rPr lang="nl-NL" dirty="0" err="1" smtClean="0"/>
              <a:t>zaadetende</a:t>
            </a:r>
            <a:r>
              <a:rPr lang="nl-NL" dirty="0" smtClean="0"/>
              <a:t> vogels.</a:t>
            </a:r>
          </a:p>
          <a:p>
            <a:pPr marL="171450" indent="-171450">
              <a:buFont typeface="Arial" charset="0"/>
              <a:buChar char="•"/>
            </a:pPr>
            <a:r>
              <a:rPr lang="nl-NL" dirty="0" smtClean="0"/>
              <a:t>Blad in herfst en winter laten liggen</a:t>
            </a:r>
          </a:p>
          <a:p>
            <a:pPr marL="171450" indent="-171450">
              <a:buFont typeface="Arial" charset="0"/>
              <a:buChar char="•"/>
            </a:pPr>
            <a:r>
              <a:rPr lang="nl-NL" dirty="0" smtClean="0"/>
              <a:t>In</a:t>
            </a:r>
            <a:r>
              <a:rPr lang="nl-NL" baseline="0" dirty="0" smtClean="0"/>
              <a:t> voorjaar afgestorven resten verwijderen (</a:t>
            </a:r>
            <a:r>
              <a:rPr lang="nl-NL" baseline="0" dirty="0" err="1" smtClean="0"/>
              <a:t>mulchen</a:t>
            </a:r>
            <a:r>
              <a:rPr lang="nl-NL" baseline="0" dirty="0" smtClean="0"/>
              <a:t>) en terugbrengen in beplanting.</a:t>
            </a:r>
          </a:p>
          <a:p>
            <a:pPr marL="171450" indent="-171450">
              <a:buFont typeface="Arial" charset="0"/>
              <a:buChar char="•"/>
            </a:pPr>
            <a:r>
              <a:rPr lang="nl-NL" baseline="0" dirty="0" smtClean="0"/>
              <a:t>Niet spuiten</a:t>
            </a:r>
          </a:p>
          <a:p>
            <a:pPr marL="171450" indent="-171450">
              <a:buFont typeface="Arial" charset="0"/>
              <a:buChar char="•"/>
            </a:pPr>
            <a:r>
              <a:rPr lang="nl-NL" baseline="0" dirty="0" smtClean="0"/>
              <a:t>Geen kunstmest gebruiken maar eventueel compost en organische bemesting</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Er zijn een aantal goede nectarleveranciers die vaak als vak beplanting worden gebruikt in het openbaar groen: </a:t>
            </a:r>
            <a:r>
              <a:rPr lang="nl-NL" dirty="0" err="1" smtClean="0"/>
              <a:t>Lonicera</a:t>
            </a:r>
            <a:r>
              <a:rPr lang="nl-NL" dirty="0" smtClean="0"/>
              <a:t>, Berberis, </a:t>
            </a:r>
            <a:r>
              <a:rPr lang="nl-NL" dirty="0" err="1" smtClean="0"/>
              <a:t>Mahonia</a:t>
            </a:r>
            <a:r>
              <a:rPr lang="nl-NL" dirty="0" smtClean="0"/>
              <a:t>. Hierop vliegen vooral honingbijen en hommels.</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Bloeiende heesters zijn een belangrijke voedselbron voor insecten. In plaats van volledig knotten kun je wilgen ook “stikken”. Hierbij behoud je een</a:t>
            </a:r>
            <a:r>
              <a:rPr lang="nl-NL" baseline="0" dirty="0" smtClean="0"/>
              <a:t> aantal takken, goed verdeeld, aan de knot. De wilg bloeit op 2-jarig hout, dus blijven er door stikken nectar- en stuifmeelbronnen aanwezig. Bloeiende wilgen zijn zeer belangrijk voor een aantal gespecialiseerde wilde bijen.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Behalve dat bloeiende</a:t>
            </a:r>
            <a:r>
              <a:rPr lang="nl-NL" baseline="0" dirty="0" smtClean="0"/>
              <a:t> </a:t>
            </a:r>
            <a:r>
              <a:rPr lang="nl-NL" dirty="0" smtClean="0"/>
              <a:t>houtige beplanting zelf een bron van voedsel is, geldt dat ook voor de beplanting op de bodem van bosjes en struweel (houtige beplanting).</a:t>
            </a:r>
          </a:p>
          <a:p>
            <a:r>
              <a:rPr lang="nl-NL" dirty="0" smtClean="0"/>
              <a:t>Beplantingen en bossen met beuken en haagbeuk hebben een dicht bladerdek met weinig onder begroeiing. Licht reguleren is moeilijk,</a:t>
            </a:r>
            <a:r>
              <a:rPr lang="nl-NL" baseline="0" dirty="0" smtClean="0"/>
              <a:t> vraagt ervaring.</a:t>
            </a:r>
          </a:p>
          <a:p>
            <a:r>
              <a:rPr lang="nl-NL" baseline="0" dirty="0" smtClean="0"/>
              <a:t>Als het te donker is groeit er alleen mos en paddenstoelen. Te veel snoei/</a:t>
            </a:r>
            <a:r>
              <a:rPr lang="nl-NL" baseline="0" dirty="0" err="1" smtClean="0"/>
              <a:t>dunning</a:t>
            </a:r>
            <a:r>
              <a:rPr lang="nl-NL" baseline="0" dirty="0" smtClean="0"/>
              <a:t> veroorzaakt teveel licht en daardoor verruiging.</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beplanting met essen geeft meer licht op de bodem.</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Door niet alle oeverbeplanting</a:t>
            </a:r>
            <a:r>
              <a:rPr lang="nl-NL" baseline="0" dirty="0" smtClean="0"/>
              <a:t> tegelijk te maaien zorg je ervoor dat er uitwijkmogelijkheden zijn om voedsel/nestgelegenheid (o.a. voor watervogels) te zoeken.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Met ringen (re) boots je extensief grazen (li) na.</a:t>
            </a:r>
            <a:r>
              <a:rPr lang="nl-NL" baseline="0" dirty="0" smtClean="0"/>
              <a:t> Door het langzaam sterven van de boomkroon krijgt de bodem geleidelijk meer licht waardoor kruiden beter groeien en bloeien. Re boven: kruin van een geringde boom.</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 een fosfaatrijke grond ontstaat nogal eens een vegetatie van ridderzuring, distel en witbol. Op</a:t>
            </a:r>
            <a:r>
              <a:rPr lang="nl-NL" baseline="0" dirty="0" smtClean="0"/>
              <a:t> natte grond pitrus.</a:t>
            </a:r>
          </a:p>
          <a:p>
            <a:r>
              <a:rPr lang="nl-NL" dirty="0" smtClean="0"/>
              <a:t>Uitmijnen is het bewust productief houden van het gewas om zoveel mogelijk fosfaat via het gewas aan de grond te onttrekken. Puur maaien van het aanwezige natuurgras werkt onvoldoende, omdat er op zandgrond snel stikstof- en kalitekorten optreden die de productie remmen. Grasklaver biedt de oplossing: de klaver zorgt voor stikstof uit de lucht door symbiose met stikstofbindende bacteriën.</a:t>
            </a:r>
          </a:p>
          <a:p>
            <a:r>
              <a:rPr lang="nl-NL" dirty="0" smtClean="0"/>
              <a:t>Omdat witte klaver snel wegvalt bij een kalitekort, is op zandgrond kalibemesting noodzakelijk om klaver te handhaven. Maaibeheer van grasklaver met kalibemesting verzekert dan ook een gestage fosfaatafvoer op langere termijn. Veehouders kunnen kwalitatief goed ruwvoer winnen van deze percelen terwijl natuurbeheerders relatief goedkoop het fosfaatgehalte in de bodem verlagen. De grasklaver zorgt in eerste instantie voor een productieve maaiweide, maar door de fosfaatafvoer wordt versneld toegewerkt naar een soortenrijkere vegetatie in de toekomst. Met name op fosfaatrijke</a:t>
            </a:r>
          </a:p>
          <a:p>
            <a:r>
              <a:rPr lang="nl-NL" dirty="0" smtClean="0"/>
              <a:t>percelen rondom kwetsbare natuurgebieden blijkt uitmijnen een succesvolle strategie om toe te werken naar interessante, soortenrijke natuur.</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Hier is maaisel van een nat schraal</a:t>
            </a:r>
            <a:r>
              <a:rPr lang="nl-NL" baseline="0" dirty="0" smtClean="0"/>
              <a:t> grasland verzameld om later te worden afgevoerd (de </a:t>
            </a:r>
            <a:r>
              <a:rPr lang="nl-NL" baseline="0" dirty="0" err="1" smtClean="0"/>
              <a:t>Bruuk</a:t>
            </a:r>
            <a:r>
              <a:rPr lang="nl-NL" baseline="0" dirty="0" smtClean="0"/>
              <a:t>, Rijk van Nijmegen). Hier worden speciale machines met rupsbanden gebruikt waarvan de bodemdruk maximaal 100g/cm2 bedraagt, dit om </a:t>
            </a:r>
            <a:r>
              <a:rPr lang="nl-NL" baseline="0" dirty="0" err="1" smtClean="0"/>
              <a:t>insporing</a:t>
            </a:r>
            <a:r>
              <a:rPr lang="nl-NL" baseline="0" dirty="0" smtClean="0"/>
              <a:t> op de slappe grond te voorkomen. Het maaisel heeft een tijdje op het land gelegen zodat beestjes de tijd hebben zich te verplaatsen en zaden kunnen vallen.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Hier wordt</a:t>
            </a:r>
            <a:r>
              <a:rPr lang="nl-NL" baseline="0" dirty="0" smtClean="0"/>
              <a:t> bermmaaisel verzameld om later te worden afgevoerd (Bleskensgraaf). Omdat hier de grond voedselrijk is, wordt 2x per jaar gemaaid en afgevoerd. Kosten van afvoer: rond 35 euro per ton. Minder maaien scheelt dus beheerkosten.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 een fosfaatrijke grond ontstaat nogal eens een vegetatie van ridderzuring, distel en witbol. Op</a:t>
            </a:r>
            <a:r>
              <a:rPr lang="nl-NL" baseline="0" dirty="0" smtClean="0"/>
              <a:t> natte grond pitrus.</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bovenste 30-40 cm voedselrijke grond wordt afgevoerd. Als er zich fosfaat diep in de bodem heeft opgehoopt, is afplaggen/afgraven niet zinvol. Op stikstof- en kaliumarme bodems is de rol van fosfaat beperkt. Maar door de stikstofdepositie (de hoeveelheid stikstof die uit de lucht op de bodem terecht komt, veroorzaakt door uitstoot van o.a. landbouw, verkeer, industrie) blijft fosfaat een krachtige productiefactor bij de ontwikkeling van biomassa. Hierdoor verschralen de bodems nauwelijks. In zo’n situatie is het afvoeren van de toplaag niet zinvol en bovendien een erg kostbare methode. Een bodemkundig onderzoek laten uitvoeren is zeker bij grote projecten noodzakelijk. </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hoge dichtheid van de bodemfauna vermindert het fosfaat en stikstofgehalte. Deze stoffen worden in dierlijke eiwitten vastgelegd en zijn dan niet meer beschikbaar voor planten. Door het afgraven van de toplaag wordt dit totale bodemmechanisme verstoord.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Zware</a:t>
            </a:r>
            <a:r>
              <a:rPr lang="nl-NL" baseline="0" dirty="0" smtClean="0"/>
              <a:t> machines </a:t>
            </a:r>
            <a:r>
              <a:rPr lang="nl-NL" dirty="0" smtClean="0"/>
              <a:t>persen de bovenste bodemlaag (wortelruimte) in elkaar. Hierdoor wordt de aanwezige vegetatie vervangen door plantensoorten die wél in een zuurstofarme omgeving kunnen wortelen: madeliefjes, grote weegbree, zilverschoon, varkensgras, kruipende boterbloem.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60-70 jaar geleden was het paard bij het hooilandbeheer nog een normale verschijning.  De bodem werd nauwelijks verdicht.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Ruigte links is gemaaid en afgevoerd</a:t>
            </a:r>
            <a:r>
              <a:rPr lang="nl-NL" baseline="0" dirty="0" smtClean="0"/>
              <a:t> (oktober-november). R</a:t>
            </a:r>
            <a:r>
              <a:rPr lang="nl-NL" dirty="0" smtClean="0"/>
              <a:t>echts van het pad</a:t>
            </a:r>
            <a:r>
              <a:rPr lang="nl-NL" baseline="0" dirty="0" smtClean="0"/>
              <a:t> wordt de ruigte in een ander jaar gemaaid. Hierdoor blijft een groot deel van de overwinteringsplaatsen (holle stengels) intact. En wordt dichtgroei met houtige beplanting voorkomen.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Alle beheermaatregelen mogen niet met te zwaar materieel uitgevoerd worden, zeker niet op natte bodems.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51</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Vanuit oogpunt van biodiversiteit is maaien (en daarna afvoeren) aan te bevelen boven klepelen. Hier ontwikkelbeheer</a:t>
            </a:r>
            <a:r>
              <a:rPr lang="nl-NL" baseline="0" dirty="0" smtClean="0"/>
              <a:t> in </a:t>
            </a:r>
            <a:r>
              <a:rPr lang="nl-NL" dirty="0" smtClean="0"/>
              <a:t>een recreatiegebied op voormalige landbouwgrond (Bergambacht).</a:t>
            </a:r>
            <a:r>
              <a:rPr lang="nl-NL" baseline="0" dirty="0" smtClean="0"/>
              <a:t> Er wordt nog niet gefaseerd beheerd.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Door het klepelen wordt de totale vegetatie inclusief rupsen en eitjes vernietigd. Als na het klepelen het maaisel niet wordt afgevoerd, wordt de bodem verrijkt en heeft dit bijna altijd verruiging tot gevolg. (Klepel)maai-zuigcombinaties zuigen eitjes, rupsen en vegetatie (inclusief zaad!) weg. Hierdoor zullen planten zich niet/moeilijker kunnen verspreiden door middel van zaad. Als met klepelen diverse plaatsen worden overgeslagen, krijgen zaden nog wel kans zich te verspreiden. Als er laat in het seizoen wordt geklepeld, zijn veel zaden al gevallen. </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Veel bestrijdingsmiddelen</a:t>
            </a:r>
            <a:r>
              <a:rPr lang="nl-NL" baseline="0" dirty="0" smtClean="0"/>
              <a:t> (gewasbeschermingsmiddelen: herbiciden, pesticiden) komen in stuifmeel en nectar terecht (en dus ook in honing van honingbijen) en zijn vaak dodelijk voor bijen en andere insecten. Dat is niet alleen nadelig voor onze voedselproductie (minder bestuiving) maar ook voor o.a. insectenetende vogels, amfibieën en zoogdieren en daarmee nadelig voor de biodiversiteit. </a:t>
            </a:r>
            <a:r>
              <a:rPr lang="nl-NL" dirty="0" smtClean="0"/>
              <a:t>Voor overheden en bedrijven zijn de regels voor het gebruik van bestrijdingsmiddelen strenger geworden, maar particulieren gebruiken helaas nog volop. Zoek</a:t>
            </a:r>
            <a:r>
              <a:rPr lang="nl-NL" baseline="0" dirty="0" smtClean="0"/>
              <a:t> naar alternatieven voor het gebruik van schadelijke bestrijdingsmiddelen. Plagen bestrijden met bestrijdingsmiddelen is in het groen zelden nodig of is uit te voeren met milieuvriendelijker middelen en methoden. Geef particuliere klanten deskundig advies hierover.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Mogelijke antwoorden:</a:t>
            </a:r>
          </a:p>
          <a:p>
            <a:pPr marL="171450" indent="-171450">
              <a:buFont typeface="Arial" charset="0"/>
              <a:buChar char="•"/>
            </a:pPr>
            <a:r>
              <a:rPr lang="nl-NL" dirty="0" smtClean="0"/>
              <a:t>Niet schoffelen, maar plukken</a:t>
            </a:r>
          </a:p>
          <a:p>
            <a:pPr marL="171450" indent="-171450">
              <a:buFont typeface="Arial" charset="0"/>
              <a:buChar char="•"/>
            </a:pPr>
            <a:r>
              <a:rPr lang="nl-NL" dirty="0" smtClean="0"/>
              <a:t>Sommige planten nijpen voor de bloei om bloeiduur te verlengen.</a:t>
            </a:r>
          </a:p>
          <a:p>
            <a:pPr marL="171450" indent="-171450">
              <a:buFont typeface="Arial" charset="0"/>
              <a:buChar char="•"/>
            </a:pPr>
            <a:r>
              <a:rPr lang="nl-NL" dirty="0" smtClean="0"/>
              <a:t>Uitgebloeide bloemen van bijvoorbeeld kattenkruid, salie verwijderen om </a:t>
            </a:r>
            <a:r>
              <a:rPr lang="nl-NL" dirty="0" err="1" smtClean="0"/>
              <a:t>herbloei</a:t>
            </a:r>
            <a:r>
              <a:rPr lang="nl-NL" dirty="0" smtClean="0"/>
              <a:t> te bevorderen. </a:t>
            </a:r>
          </a:p>
          <a:p>
            <a:pPr marL="171450" indent="-171450">
              <a:buFont typeface="Arial" charset="0"/>
              <a:buChar char="•"/>
            </a:pPr>
            <a:r>
              <a:rPr lang="nl-NL" dirty="0" smtClean="0"/>
              <a:t>Uitgebloeide bloemen van eenmalig bloeiende planten niet verwijderen: kunnen voedsel vormen voor </a:t>
            </a:r>
            <a:r>
              <a:rPr lang="nl-NL" dirty="0" err="1" smtClean="0"/>
              <a:t>zaadetende</a:t>
            </a:r>
            <a:r>
              <a:rPr lang="nl-NL" dirty="0" smtClean="0"/>
              <a:t> vogels.</a:t>
            </a:r>
          </a:p>
          <a:p>
            <a:pPr marL="171450" indent="-171450">
              <a:buFont typeface="Arial" charset="0"/>
              <a:buChar char="•"/>
            </a:pPr>
            <a:r>
              <a:rPr lang="nl-NL" dirty="0" smtClean="0"/>
              <a:t>Blad in herfst en winter laten liggen</a:t>
            </a:r>
          </a:p>
          <a:p>
            <a:pPr marL="171450" indent="-171450">
              <a:buFont typeface="Arial" charset="0"/>
              <a:buChar char="•"/>
            </a:pPr>
            <a:r>
              <a:rPr lang="nl-NL" dirty="0" smtClean="0"/>
              <a:t>In</a:t>
            </a:r>
            <a:r>
              <a:rPr lang="nl-NL" baseline="0" dirty="0" smtClean="0"/>
              <a:t> voorjaar afgestorven resten verwijderen (</a:t>
            </a:r>
            <a:r>
              <a:rPr lang="nl-NL" baseline="0" dirty="0" err="1" smtClean="0"/>
              <a:t>mulchen</a:t>
            </a:r>
            <a:r>
              <a:rPr lang="nl-NL" baseline="0" dirty="0" smtClean="0"/>
              <a:t>) en terugbrengen in beplanting.</a:t>
            </a:r>
          </a:p>
          <a:p>
            <a:pPr marL="171450" indent="-171450">
              <a:buFont typeface="Arial" charset="0"/>
              <a:buChar char="•"/>
            </a:pPr>
            <a:r>
              <a:rPr lang="nl-NL" baseline="0" dirty="0" smtClean="0"/>
              <a:t>Niet spuiten</a:t>
            </a:r>
          </a:p>
          <a:p>
            <a:pPr marL="171450" indent="-171450">
              <a:buFont typeface="Arial" charset="0"/>
              <a:buChar char="•"/>
            </a:pPr>
            <a:r>
              <a:rPr lang="nl-NL" baseline="0" dirty="0" smtClean="0"/>
              <a:t>Geen kunstmest gebruiken maar eventueel compost en organische bemesting</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56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Door niet alle wilgen</a:t>
            </a:r>
            <a:r>
              <a:rPr lang="nl-NL" baseline="0" dirty="0" smtClean="0"/>
              <a:t> tegelijk te knotten zorg je ervoor dat er uitwijkmogelijkheden zijn om voedsel te zoeken.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Door niet alle</a:t>
            </a:r>
            <a:r>
              <a:rPr lang="nl-NL" baseline="0" dirty="0" smtClean="0"/>
              <a:t> heesters tegelijk te snoeien behoud je ook schuil en nestgelegenheid.</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8</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Gedifferentieerd beheer betekent dat je de</a:t>
            </a:r>
            <a:r>
              <a:rPr lang="nl-NL" baseline="0" dirty="0" smtClean="0"/>
              <a:t> </a:t>
            </a:r>
            <a:r>
              <a:rPr lang="nl-NL" dirty="0" smtClean="0"/>
              <a:t>vegetatie niet op dezelfde</a:t>
            </a:r>
            <a:r>
              <a:rPr lang="nl-NL" baseline="0" dirty="0" smtClean="0"/>
              <a:t> manier beheert. </a:t>
            </a:r>
            <a:r>
              <a:rPr lang="nl-NL" dirty="0" smtClean="0"/>
              <a:t>Door gedifferentieerd beheer wordt</a:t>
            </a:r>
            <a:r>
              <a:rPr lang="nl-NL" baseline="0" dirty="0" smtClean="0"/>
              <a:t> de structuur van de beplanting meer gevarieerd. Hierdoor kunnen er meer dieren en plantensoorten overleven (bevordert de biodiversiteit).</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Voorkomende plantensoorten: hierbij spelen andere factoren zoals o.a. bodemsoort, waterstand, voedselrijkheid ook een belangrijke rol. En bepalen hierdoor ook de voorkomende wilde bijen- en andere diersoorten. </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10</a:t>
            </a:fld>
            <a:endParaRPr lang="nl-NL"/>
          </a:p>
        </p:txBody>
      </p:sp>
    </p:spTree>
    <p:extLst>
      <p:ext uri="{BB962C8B-B14F-4D97-AF65-F5344CB8AC3E}">
        <p14:creationId xmlns:p14="http://schemas.microsoft.com/office/powerpoint/2010/main" val="4090801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tekstbullets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dirty="0" smtClean="0"/>
              <a:t>Klik voor titel</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1205999" y="2865600"/>
            <a:ext cx="9904913" cy="4679950"/>
          </a:xfrm>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pic>
        <p:nvPicPr>
          <p:cNvPr id="10" name="Afbeelding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8744" y="6749008"/>
            <a:ext cx="2486159" cy="2472042"/>
          </a:xfrm>
          <a:prstGeom prst="rect">
            <a:avLst/>
          </a:prstGeom>
        </p:spPr>
      </p:pic>
    </p:spTree>
    <p:extLst>
      <p:ext uri="{BB962C8B-B14F-4D97-AF65-F5344CB8AC3E}">
        <p14:creationId xmlns:p14="http://schemas.microsoft.com/office/powerpoint/2010/main" val="427548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baseline="0"/>
            </a:lvl1pPr>
          </a:lstStyle>
          <a:p>
            <a:r>
              <a:rPr lang="nl-NL" dirty="0" smtClean="0"/>
              <a:t>Klik op pictogram als u foto wilt invoegen. </a:t>
            </a:r>
            <a:br>
              <a:rPr lang="nl-NL" dirty="0" smtClean="0"/>
            </a:br>
            <a:r>
              <a:rPr lang="nl-NL" dirty="0" smtClean="0"/>
              <a:t>Plaats de foto daarna naar de achtergrond (het logo en de titel verschijnt weer).</a:t>
            </a:r>
            <a:endParaRPr lang="nl-NL" dirty="0"/>
          </a:p>
        </p:txBody>
      </p:sp>
      <p:sp>
        <p:nvSpPr>
          <p:cNvPr id="2" name="Titel 1"/>
          <p:cNvSpPr>
            <a:spLocks noGrp="1"/>
          </p:cNvSpPr>
          <p:nvPr>
            <p:ph type="ctrTitle" hasCustomPrompt="1"/>
          </p:nvPr>
        </p:nvSpPr>
        <p:spPr>
          <a:xfrm>
            <a:off x="1206000" y="2284512"/>
            <a:ext cx="7792400" cy="1209901"/>
          </a:xfrm>
          <a:solidFill>
            <a:schemeClr val="bg1"/>
          </a:solidFill>
        </p:spPr>
        <p:txBody>
          <a:bodyPr wrap="none" lIns="216000" tIns="360000" rIns="108000" bIns="0" anchor="t" anchorCtr="0">
            <a:spAutoFit/>
          </a:bodyPr>
          <a:lstStyle>
            <a:lvl1pPr algn="l">
              <a:lnSpc>
                <a:spcPts val="6600"/>
              </a:lnSpc>
              <a:defRPr sz="8000" b="1"/>
            </a:lvl1pPr>
          </a:lstStyle>
          <a:p>
            <a:r>
              <a:rPr lang="nl-NL" dirty="0" smtClean="0"/>
              <a:t>Klik voor titel</a:t>
            </a:r>
            <a:endParaRPr lang="nl-NL" dirty="0"/>
          </a:p>
        </p:txBody>
      </p:sp>
      <p:sp>
        <p:nvSpPr>
          <p:cNvPr id="3" name="Ondertitel 2"/>
          <p:cNvSpPr>
            <a:spLocks noGrp="1"/>
          </p:cNvSpPr>
          <p:nvPr>
            <p:ph type="subTitle" idx="1" hasCustomPrompt="1"/>
          </p:nvPr>
        </p:nvSpPr>
        <p:spPr>
          <a:xfrm>
            <a:off x="1206000" y="3652664"/>
            <a:ext cx="6042905" cy="842145"/>
          </a:xfrm>
          <a:solidFill>
            <a:schemeClr val="bg1"/>
          </a:solidFill>
        </p:spPr>
        <p:txBody>
          <a:bodyPr wrap="none" lIns="144000" tIns="72000" rIns="108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smtClean="0"/>
              <a:t>Klik voor subtitel</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377488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ssen- en Eind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a:lvl1pPr>
          </a:lstStyle>
          <a:p>
            <a:r>
              <a:rPr lang="nl-NL" dirty="0" smtClean="0"/>
              <a:t>Klik op pictogram als u foto wilt invoegen. </a:t>
            </a:r>
            <a:br>
              <a:rPr lang="nl-NL" dirty="0" smtClean="0"/>
            </a:br>
            <a:r>
              <a:rPr lang="nl-NL" dirty="0" smtClean="0"/>
              <a:t>Plaats de foto daarna naar de achtergrond (het logo en de titel verschijnt weer).</a:t>
            </a:r>
            <a:endParaRPr lang="nl-NL" dirty="0"/>
          </a:p>
        </p:txBody>
      </p:sp>
      <p:sp>
        <p:nvSpPr>
          <p:cNvPr id="3" name="Ondertitel 2"/>
          <p:cNvSpPr>
            <a:spLocks noGrp="1"/>
          </p:cNvSpPr>
          <p:nvPr>
            <p:ph type="subTitle" idx="1" hasCustomPrompt="1"/>
          </p:nvPr>
        </p:nvSpPr>
        <p:spPr>
          <a:xfrm>
            <a:off x="1206000" y="3652664"/>
            <a:ext cx="4813919" cy="842145"/>
          </a:xfrm>
          <a:solidFill>
            <a:schemeClr val="bg1"/>
          </a:solidFill>
        </p:spPr>
        <p:txBody>
          <a:bodyPr wrap="none" lIns="144000" tIns="72000" rIns="72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smtClean="0"/>
              <a:t>Klik voor titel</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96741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6502400" cy="4876800"/>
          </a:xfrm>
          <a:solidFill>
            <a:schemeClr val="bg2"/>
          </a:solidFill>
        </p:spPr>
        <p:txBody>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a:lvl1pPr>
          </a:lstStyle>
          <a:p>
            <a:r>
              <a:rPr lang="nl-NL" dirty="0" smtClean="0"/>
              <a:t>Klik op pictogram als u foto wilt invoegen. </a:t>
            </a:r>
            <a:br>
              <a:rPr lang="nl-NL" dirty="0" smtClean="0"/>
            </a:br>
            <a:endParaRPr lang="nl-NL" dirty="0" smtClean="0"/>
          </a:p>
          <a:p>
            <a:endParaRPr lang="nl-NL" dirty="0"/>
          </a:p>
        </p:txBody>
      </p:sp>
      <p:sp>
        <p:nvSpPr>
          <p:cNvPr id="3" name="Ondertitel 2"/>
          <p:cNvSpPr>
            <a:spLocks noGrp="1"/>
          </p:cNvSpPr>
          <p:nvPr>
            <p:ph type="subTitle" idx="1" hasCustomPrompt="1"/>
          </p:nvPr>
        </p:nvSpPr>
        <p:spPr>
          <a:xfrm>
            <a:off x="1206000" y="3652664"/>
            <a:ext cx="4850271" cy="842145"/>
          </a:xfrm>
          <a:solidFill>
            <a:schemeClr val="bg1"/>
          </a:solidFill>
        </p:spPr>
        <p:txBody>
          <a:bodyPr wrap="none" lIns="144000" tIns="72000" rIns="108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smtClean="0"/>
              <a:t>Klik voor titel</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7" name="Tijdelijke aanduiding voor afbeelding 10"/>
          <p:cNvSpPr>
            <a:spLocks noGrp="1"/>
          </p:cNvSpPr>
          <p:nvPr>
            <p:ph type="pic" sz="quarter" idx="15" hasCustomPrompt="1"/>
          </p:nvPr>
        </p:nvSpPr>
        <p:spPr>
          <a:xfrm>
            <a:off x="6502400" y="7540625"/>
            <a:ext cx="6502400" cy="2212975"/>
          </a:xfrm>
          <a:solidFill>
            <a:schemeClr val="bg2"/>
          </a:solidFill>
        </p:spPr>
        <p:txBody>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a:lvl1pPr>
          </a:lstStyle>
          <a:p>
            <a:r>
              <a:rPr lang="nl-NL" dirty="0" smtClean="0"/>
              <a:t>Klik op pictogram als u foto wilt invoegen. </a:t>
            </a:r>
            <a:br>
              <a:rPr lang="nl-NL" dirty="0" smtClean="0"/>
            </a:br>
            <a:r>
              <a:rPr lang="nl-NL" dirty="0" smtClean="0"/>
              <a:t>Plaats de foto daarna naar de achtergrond (het logo verschijnt weer).</a:t>
            </a:r>
            <a:endParaRPr lang="nl-NL" dirty="0"/>
          </a:p>
        </p:txBody>
      </p:sp>
      <p:sp>
        <p:nvSpPr>
          <p:cNvPr id="8" name="Tijdelijke aanduiding voor afbeelding 10"/>
          <p:cNvSpPr>
            <a:spLocks noGrp="1"/>
          </p:cNvSpPr>
          <p:nvPr>
            <p:ph type="pic" sz="quarter" idx="16" hasCustomPrompt="1"/>
          </p:nvPr>
        </p:nvSpPr>
        <p:spPr>
          <a:xfrm>
            <a:off x="0" y="4876800"/>
            <a:ext cx="6502400" cy="2088233"/>
          </a:xfrm>
          <a:solidFill>
            <a:schemeClr val="bg2"/>
          </a:solidFill>
        </p:spPr>
        <p:txBody>
          <a:bodyPr/>
          <a:lstStyle>
            <a:lvl1pPr marL="0" indent="0">
              <a:buNone/>
              <a:defRPr/>
            </a:lvl1pPr>
          </a:lstStyle>
          <a:p>
            <a:r>
              <a:rPr lang="nl-NL" dirty="0" smtClean="0"/>
              <a:t>Klik op pictogram als u foto wilt invoegen.</a:t>
            </a:r>
            <a:endParaRPr lang="nl-NL" dirty="0"/>
          </a:p>
        </p:txBody>
      </p:sp>
      <p:sp>
        <p:nvSpPr>
          <p:cNvPr id="9" name="Tijdelijke aanduiding voor afbeelding 10"/>
          <p:cNvSpPr>
            <a:spLocks noGrp="1"/>
          </p:cNvSpPr>
          <p:nvPr>
            <p:ph type="pic" sz="quarter" idx="17" hasCustomPrompt="1"/>
          </p:nvPr>
        </p:nvSpPr>
        <p:spPr>
          <a:xfrm>
            <a:off x="0" y="6965032"/>
            <a:ext cx="6502400" cy="2788567"/>
          </a:xfrm>
          <a:solidFill>
            <a:schemeClr val="bg2"/>
          </a:solidFill>
        </p:spPr>
        <p:txBody>
          <a:bodyPr/>
          <a:lstStyle>
            <a:lvl1pPr marL="0" indent="0">
              <a:buNone/>
              <a:defRPr/>
            </a:lvl1pPr>
          </a:lstStyle>
          <a:p>
            <a:r>
              <a:rPr lang="nl-NL" dirty="0" smtClean="0"/>
              <a:t>Klik op pictogram als u foto wilt invoegen.</a:t>
            </a:r>
            <a:endParaRPr lang="nl-NL" dirty="0"/>
          </a:p>
        </p:txBody>
      </p:sp>
      <p:sp>
        <p:nvSpPr>
          <p:cNvPr id="10" name="Tijdelijke aanduiding voor afbeelding 10"/>
          <p:cNvSpPr>
            <a:spLocks noGrp="1"/>
          </p:cNvSpPr>
          <p:nvPr>
            <p:ph type="pic" sz="quarter" idx="18" hasCustomPrompt="1"/>
          </p:nvPr>
        </p:nvSpPr>
        <p:spPr>
          <a:xfrm>
            <a:off x="6502400" y="-18256"/>
            <a:ext cx="6502400" cy="2806824"/>
          </a:xfrm>
          <a:solidFill>
            <a:schemeClr val="bg2"/>
          </a:solidFill>
        </p:spPr>
        <p:txBody>
          <a:bodyPr/>
          <a:lstStyle>
            <a:lvl1pPr marL="0" indent="0">
              <a:buNone/>
              <a:defRPr/>
            </a:lvl1pPr>
          </a:lstStyle>
          <a:p>
            <a:r>
              <a:rPr lang="nl-NL" dirty="0" smtClean="0"/>
              <a:t>Klik op pictogram als u foto wilt invoegen.</a:t>
            </a:r>
            <a:endParaRPr lang="nl-NL" dirty="0"/>
          </a:p>
        </p:txBody>
      </p:sp>
      <p:sp>
        <p:nvSpPr>
          <p:cNvPr id="12" name="Tijdelijke aanduiding voor afbeelding 10"/>
          <p:cNvSpPr>
            <a:spLocks noGrp="1"/>
          </p:cNvSpPr>
          <p:nvPr>
            <p:ph type="pic" sz="quarter" idx="19" hasCustomPrompt="1"/>
          </p:nvPr>
        </p:nvSpPr>
        <p:spPr>
          <a:xfrm>
            <a:off x="6502400" y="2788568"/>
            <a:ext cx="6502400" cy="4752057"/>
          </a:xfrm>
          <a:solidFill>
            <a:schemeClr val="bg2"/>
          </a:solidFill>
        </p:spPr>
        <p:txBody>
          <a:bodyPr/>
          <a:lstStyle>
            <a:lvl1pPr marL="0" indent="0">
              <a:buNone/>
              <a:defRPr/>
            </a:lvl1pPr>
          </a:lstStyle>
          <a:p>
            <a:r>
              <a:rPr lang="nl-NL" dirty="0" smtClean="0"/>
              <a:t>Klik op pictogram als u foto wilt invoegen.</a:t>
            </a:r>
            <a:endParaRPr lang="nl-NL" dirty="0"/>
          </a:p>
        </p:txBody>
      </p:sp>
    </p:spTree>
    <p:extLst>
      <p:ext uri="{BB962C8B-B14F-4D97-AF65-F5344CB8AC3E}">
        <p14:creationId xmlns:p14="http://schemas.microsoft.com/office/powerpoint/2010/main" val="3281733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dirty="0" smtClean="0"/>
              <a:t>Klik voor titel</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1205999" y="2865600"/>
            <a:ext cx="9904913" cy="4679950"/>
          </a:xfrm>
        </p:spPr>
        <p:txBody>
          <a:bodyPr/>
          <a:lstStyle>
            <a:lvl1pPr marL="0" indent="0">
              <a:buNone/>
              <a:defRPr/>
            </a:lvl1pPr>
          </a:lstStyle>
          <a:p>
            <a:pPr lvl="0"/>
            <a:r>
              <a:rPr lang="nl-NL" dirty="0" smtClean="0"/>
              <a:t>Klik om de modelstijlen te bewerken</a:t>
            </a:r>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598744" y="6749008"/>
            <a:ext cx="2486159" cy="2472042"/>
          </a:xfrm>
          <a:prstGeom prst="rect">
            <a:avLst/>
          </a:prstGeom>
        </p:spPr>
      </p:pic>
    </p:spTree>
    <p:extLst>
      <p:ext uri="{BB962C8B-B14F-4D97-AF65-F5344CB8AC3E}">
        <p14:creationId xmlns:p14="http://schemas.microsoft.com/office/powerpoint/2010/main" val="75728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kstvak en 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7"/>
          <p:cNvSpPr>
            <a:spLocks noGrp="1"/>
          </p:cNvSpPr>
          <p:nvPr>
            <p:ph type="pic" sz="quarter" idx="15" hasCustomPrompt="1"/>
          </p:nvPr>
        </p:nvSpPr>
        <p:spPr>
          <a:xfrm>
            <a:off x="1219200" y="1082039"/>
            <a:ext cx="5283200" cy="6458585"/>
          </a:xfrm>
          <a:solidFill>
            <a:schemeClr val="bg2"/>
          </a:solidFill>
        </p:spPr>
        <p:txBody>
          <a:bodyPr/>
          <a:lstStyle>
            <a:lvl1pPr marL="0" indent="0">
              <a:buNone/>
              <a:defRPr/>
            </a:lvl1pPr>
          </a:lstStyle>
          <a:p>
            <a:r>
              <a:rPr lang="nl-NL" dirty="0" smtClean="0"/>
              <a:t>Klik op pictogram als u foto wilt invoegen.</a:t>
            </a:r>
            <a:endParaRPr lang="nl-NL" dirty="0"/>
          </a:p>
        </p:txBody>
      </p:sp>
      <p:sp>
        <p:nvSpPr>
          <p:cNvPr id="12" name="Titel 1"/>
          <p:cNvSpPr>
            <a:spLocks noGrp="1"/>
          </p:cNvSpPr>
          <p:nvPr>
            <p:ph type="title" hasCustomPrompt="1"/>
          </p:nvPr>
        </p:nvSpPr>
        <p:spPr>
          <a:xfrm>
            <a:off x="7041600" y="960439"/>
            <a:ext cx="5963200" cy="1530000"/>
          </a:xfrm>
        </p:spPr>
        <p:txBody>
          <a:bodyPr lIns="0" rIns="720000"/>
          <a:lstStyle>
            <a:lvl1pPr>
              <a:defRPr sz="4500">
                <a:solidFill>
                  <a:schemeClr val="accent2"/>
                </a:solidFill>
              </a:defRPr>
            </a:lvl1pPr>
          </a:lstStyle>
          <a:p>
            <a:r>
              <a:rPr lang="nl-NL" dirty="0" smtClean="0"/>
              <a:t>Typ titel</a:t>
            </a:r>
            <a:endParaRPr lang="nl-NL" dirty="0"/>
          </a:p>
        </p:txBody>
      </p:sp>
      <p:sp>
        <p:nvSpPr>
          <p:cNvPr id="13" name="Tijdelijke aanduiding voor tekst 7"/>
          <p:cNvSpPr>
            <a:spLocks noGrp="1"/>
          </p:cNvSpPr>
          <p:nvPr>
            <p:ph type="body" sz="quarter" idx="13"/>
          </p:nvPr>
        </p:nvSpPr>
        <p:spPr>
          <a:xfrm>
            <a:off x="7041600" y="2716560"/>
            <a:ext cx="5963200" cy="4832003"/>
          </a:xfrm>
        </p:spPr>
        <p:txBody>
          <a:bodyPr lIns="0" rIns="720000">
            <a:normAutofit/>
          </a:bodyPr>
          <a:lstStyle>
            <a:lvl1pPr>
              <a:spcBef>
                <a:spcPts val="1600"/>
              </a:spcBef>
              <a:defRPr sz="2400"/>
            </a:lvl1pPr>
            <a:lvl2pPr>
              <a:spcBef>
                <a:spcPts val="1600"/>
              </a:spcBef>
              <a:defRPr sz="2400"/>
            </a:lvl2pPr>
            <a:lvl3pPr>
              <a:spcBef>
                <a:spcPts val="1600"/>
              </a:spcBef>
              <a:defRPr sz="2400"/>
            </a:lvl3pPr>
            <a:lvl4pPr>
              <a:spcBef>
                <a:spcPts val="1600"/>
              </a:spcBef>
              <a:defRPr sz="2400"/>
            </a:lvl4pPr>
            <a:lvl5pPr>
              <a:spcBef>
                <a:spcPts val="1600"/>
              </a:spcBef>
              <a:defRPr sz="24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pic>
        <p:nvPicPr>
          <p:cNvPr id="9" name="N&amp;M_Betere_energie_CMYK_on_color.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4000"/>
          </a:xfrm>
          <a:prstGeom prst="rect">
            <a:avLst/>
          </a:prstGeom>
          <a:ln w="12700">
            <a:miter lim="400000"/>
          </a:ln>
        </p:spPr>
      </p:pic>
    </p:spTree>
    <p:extLst>
      <p:ext uri="{BB962C8B-B14F-4D97-AF65-F5344CB8AC3E}">
        <p14:creationId xmlns:p14="http://schemas.microsoft.com/office/powerpoint/2010/main" val="170003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drie afbeeldingen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chemeClr val="accent2"/>
                </a:solidFill>
              </a:defRPr>
            </a:lvl1pPr>
          </a:lstStyle>
          <a:p>
            <a:r>
              <a:rPr lang="nl-NL" dirty="0" smtClean="0"/>
              <a:t>Typ titel, max twee regels</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6"/>
          <p:cNvSpPr>
            <a:spLocks noGrp="1"/>
          </p:cNvSpPr>
          <p:nvPr>
            <p:ph type="pic" sz="quarter" idx="15" hasCustomPrompt="1"/>
          </p:nvPr>
        </p:nvSpPr>
        <p:spPr>
          <a:xfrm>
            <a:off x="7866000" y="2865600"/>
            <a:ext cx="3240000" cy="4679950"/>
          </a:xfrm>
          <a:solidFill>
            <a:schemeClr val="bg2"/>
          </a:solidFill>
        </p:spPr>
        <p:txBody>
          <a:bodyPr>
            <a:normAutofit/>
          </a:bodyPr>
          <a:lstStyle>
            <a:lvl1pPr marL="0" indent="0">
              <a:buFont typeface="Arial" panose="020B0604020202020204" pitchFamily="34" charset="0"/>
              <a:buNone/>
              <a:defRPr sz="2000"/>
            </a:lvl1pPr>
          </a:lstStyle>
          <a:p>
            <a:r>
              <a:rPr lang="nl-NL" dirty="0" smtClean="0"/>
              <a:t>Klik op pictogram als u foto wilt invoegen.</a:t>
            </a:r>
            <a:endParaRPr lang="nl-NL" dirty="0"/>
          </a:p>
        </p:txBody>
      </p:sp>
      <p:sp>
        <p:nvSpPr>
          <p:cNvPr id="12" name="Tijdelijke aanduiding voor afbeelding 6"/>
          <p:cNvSpPr>
            <a:spLocks noGrp="1"/>
          </p:cNvSpPr>
          <p:nvPr>
            <p:ph type="pic" sz="quarter" idx="16" hasCustomPrompt="1"/>
          </p:nvPr>
        </p:nvSpPr>
        <p:spPr>
          <a:xfrm>
            <a:off x="4536000" y="2865600"/>
            <a:ext cx="3240000" cy="4679950"/>
          </a:xfrm>
          <a:solidFill>
            <a:schemeClr val="bg2"/>
          </a:solidFill>
        </p:spPr>
        <p:txBody>
          <a:bodyPr>
            <a:normAutofit/>
          </a:bodyPr>
          <a:lstStyle>
            <a:lvl1pPr marL="0" indent="0">
              <a:buFont typeface="Arial" panose="020B0604020202020204" pitchFamily="34" charset="0"/>
              <a:buNone/>
              <a:defRPr sz="2000"/>
            </a:lvl1pPr>
          </a:lstStyle>
          <a:p>
            <a:r>
              <a:rPr lang="nl-NL" dirty="0" smtClean="0"/>
              <a:t>Klik op pictogram als u foto wilt invoegen.</a:t>
            </a:r>
            <a:endParaRPr lang="nl-NL" dirty="0"/>
          </a:p>
        </p:txBody>
      </p:sp>
      <p:sp>
        <p:nvSpPr>
          <p:cNvPr id="13" name="Tijdelijke aanduiding voor afbeelding 6"/>
          <p:cNvSpPr>
            <a:spLocks noGrp="1"/>
          </p:cNvSpPr>
          <p:nvPr>
            <p:ph type="pic" sz="quarter" idx="14" hasCustomPrompt="1"/>
          </p:nvPr>
        </p:nvSpPr>
        <p:spPr>
          <a:xfrm>
            <a:off x="1206000" y="2865600"/>
            <a:ext cx="3240000" cy="4679950"/>
          </a:xfrm>
          <a:solidFill>
            <a:schemeClr val="bg2"/>
          </a:solidFill>
        </p:spPr>
        <p:txBody>
          <a:bodyPr>
            <a:normAutofit/>
          </a:bodyPr>
          <a:lstStyle>
            <a:lvl1pPr marL="0" indent="0">
              <a:buNone/>
              <a:defRPr sz="2000"/>
            </a:lvl1pPr>
          </a:lstStyle>
          <a:p>
            <a:r>
              <a:rPr lang="nl-NL" dirty="0" smtClean="0"/>
              <a:t>Klik op pictogram als u foto wilt invoegen.</a:t>
            </a:r>
            <a:endParaRPr lang="nl-NL" dirty="0"/>
          </a:p>
        </p:txBody>
      </p:sp>
      <p:pic>
        <p:nvPicPr>
          <p:cNvPr id="10" name="N&amp;M_Betere_energie_CMYK_on_color.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4000"/>
          </a:xfrm>
          <a:prstGeom prst="rect">
            <a:avLst/>
          </a:prstGeom>
          <a:ln w="12700">
            <a:miter lim="400000"/>
          </a:ln>
        </p:spPr>
      </p:pic>
    </p:spTree>
    <p:extLst>
      <p:ext uri="{BB962C8B-B14F-4D97-AF65-F5344CB8AC3E}">
        <p14:creationId xmlns:p14="http://schemas.microsoft.com/office/powerpoint/2010/main" val="208045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drie afbeeldingen (b)">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10912" y="960437"/>
            <a:ext cx="4792345" cy="6613413"/>
          </a:xfrm>
        </p:spPr>
        <p:txBody>
          <a:bodyPr/>
          <a:lstStyle>
            <a:lvl1pPr>
              <a:defRPr baseline="0">
                <a:solidFill>
                  <a:schemeClr val="accent2"/>
                </a:solidFill>
              </a:defRPr>
            </a:lvl1pPr>
          </a:lstStyle>
          <a:p>
            <a:r>
              <a:rPr lang="nl-NL" dirty="0" smtClean="0"/>
              <a:t>Typ titel</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10" name="N&amp;M_Goed_eten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9056855" y="8239357"/>
            <a:ext cx="3211941" cy="832611"/>
          </a:xfrm>
          <a:prstGeom prst="rect">
            <a:avLst/>
          </a:prstGeom>
          <a:ln w="12700">
            <a:miter lim="400000"/>
          </a:ln>
        </p:spPr>
      </p:pic>
      <p:sp>
        <p:nvSpPr>
          <p:cNvPr id="11" name="Tijdelijke aanduiding voor afbeelding 6"/>
          <p:cNvSpPr>
            <a:spLocks noGrp="1"/>
          </p:cNvSpPr>
          <p:nvPr>
            <p:ph type="pic" sz="quarter" idx="15" hasCustomPrompt="1"/>
          </p:nvPr>
        </p:nvSpPr>
        <p:spPr>
          <a:xfrm>
            <a:off x="6502400" y="0"/>
            <a:ext cx="6497487"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smtClean="0"/>
              <a:t>Klik op pictogram als u foto wilt invoegen. </a:t>
            </a:r>
            <a:br>
              <a:rPr lang="nl-NL" dirty="0" smtClean="0"/>
            </a:br>
            <a:endParaRPr lang="nl-NL" dirty="0"/>
          </a:p>
        </p:txBody>
      </p:sp>
      <p:sp>
        <p:nvSpPr>
          <p:cNvPr id="15" name="Tijdelijke aanduiding voor afbeelding 6"/>
          <p:cNvSpPr>
            <a:spLocks noGrp="1"/>
          </p:cNvSpPr>
          <p:nvPr>
            <p:ph type="pic" sz="quarter" idx="17" hasCustomPrompt="1"/>
          </p:nvPr>
        </p:nvSpPr>
        <p:spPr>
          <a:xfrm>
            <a:off x="6506800" y="3251400"/>
            <a:ext cx="6498000"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smtClean="0"/>
              <a:t>Klik op pictogram als u foto wilt invoegen. </a:t>
            </a:r>
            <a:br>
              <a:rPr lang="nl-NL" dirty="0" smtClean="0"/>
            </a:br>
            <a:endParaRPr lang="nl-NL" dirty="0"/>
          </a:p>
        </p:txBody>
      </p:sp>
      <p:sp>
        <p:nvSpPr>
          <p:cNvPr id="16" name="Tijdelijke aanduiding voor afbeelding 6"/>
          <p:cNvSpPr>
            <a:spLocks noGrp="1"/>
          </p:cNvSpPr>
          <p:nvPr>
            <p:ph type="pic" sz="quarter" idx="18" hasCustomPrompt="1"/>
          </p:nvPr>
        </p:nvSpPr>
        <p:spPr>
          <a:xfrm>
            <a:off x="6502400" y="6502800"/>
            <a:ext cx="6498000"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smtClean="0"/>
              <a:t>Klik op pictogram als u foto wilt invoegen. </a:t>
            </a:r>
            <a:br>
              <a:rPr lang="nl-NL" dirty="0" smtClean="0"/>
            </a:br>
            <a:r>
              <a:rPr lang="nl-NL" dirty="0" smtClean="0"/>
              <a:t>Plaats de foto daarna naar de achtergrond (het logo verschijnt weer).</a:t>
            </a:r>
          </a:p>
          <a:p>
            <a:endParaRPr lang="nl-NL" dirty="0"/>
          </a:p>
        </p:txBody>
      </p:sp>
    </p:spTree>
    <p:extLst>
      <p:ext uri="{BB962C8B-B14F-4D97-AF65-F5344CB8AC3E}">
        <p14:creationId xmlns:p14="http://schemas.microsoft.com/office/powerpoint/2010/main" val="324752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a:lvl1pPr>
          </a:lstStyle>
          <a:p>
            <a:r>
              <a:rPr lang="nl-NL" dirty="0" smtClean="0"/>
              <a:t>Klik op pictogram als u foto wilt invoegen. </a:t>
            </a:r>
            <a:br>
              <a:rPr lang="nl-NL" dirty="0" smtClean="0"/>
            </a:br>
            <a:r>
              <a:rPr lang="nl-NL" dirty="0" smtClean="0"/>
              <a:t>Plaats de foto daarna naar de achtergrond (het logo en het </a:t>
            </a:r>
            <a:r>
              <a:rPr lang="nl-NL" dirty="0" err="1" smtClean="0"/>
              <a:t>tekstvak</a:t>
            </a:r>
            <a:r>
              <a:rPr lang="nl-NL" dirty="0" smtClean="0"/>
              <a:t> verschijnt weer).</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6502400" y="2205038"/>
            <a:ext cx="6502400" cy="5343526"/>
          </a:xfrm>
          <a:solidFill>
            <a:schemeClr val="bg1"/>
          </a:solidFill>
        </p:spPr>
        <p:txBody>
          <a:bodyPr wrap="square" lIns="144000" tIns="144000" rIns="720000" bIns="216000">
            <a:noAutofit/>
          </a:bodyPr>
          <a:lstStyle>
            <a:lvl1pPr>
              <a:spcBef>
                <a:spcPts val="1600"/>
              </a:spcBef>
              <a:defRPr sz="2400"/>
            </a:lvl1pPr>
            <a:lvl2pPr>
              <a:spcBef>
                <a:spcPts val="1600"/>
              </a:spcBef>
              <a:defRPr sz="2400"/>
            </a:lvl2pPr>
            <a:lvl3pPr>
              <a:spcBef>
                <a:spcPts val="1600"/>
              </a:spcBef>
              <a:defRPr sz="2400"/>
            </a:lvl3pPr>
            <a:lvl4pPr>
              <a:spcBef>
                <a:spcPts val="1600"/>
              </a:spcBef>
              <a:defRPr sz="2400"/>
            </a:lvl4pPr>
            <a:lvl5pPr>
              <a:spcBef>
                <a:spcPts val="1600"/>
              </a:spcBef>
              <a:defRPr sz="24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10" name="Ondertitel 2"/>
          <p:cNvSpPr>
            <a:spLocks noGrp="1"/>
          </p:cNvSpPr>
          <p:nvPr>
            <p:ph type="subTitle" idx="1" hasCustomPrompt="1"/>
          </p:nvPr>
        </p:nvSpPr>
        <p:spPr>
          <a:xfrm>
            <a:off x="6501600" y="1276400"/>
            <a:ext cx="6512416" cy="936103"/>
          </a:xfrm>
          <a:solidFill>
            <a:schemeClr val="bg1"/>
          </a:solidFill>
        </p:spPr>
        <p:txBody>
          <a:bodyPr wrap="square" lIns="144000" tIns="72000" rIns="72000" bIns="0">
            <a:noAutofit/>
          </a:bodyPr>
          <a:lstStyle>
            <a:lvl1pPr marL="0" indent="0" algn="l">
              <a:spcBef>
                <a:spcPts val="0"/>
              </a:spcBef>
              <a:buNone/>
              <a:defRPr sz="4500" b="1">
                <a:solidFill>
                  <a:schemeClr val="accent2"/>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smtClean="0"/>
              <a:t>Klik voor titel</a:t>
            </a:r>
            <a:endParaRPr lang="nl-NL" dirty="0"/>
          </a:p>
        </p:txBody>
      </p:sp>
    </p:spTree>
    <p:extLst>
      <p:ext uri="{BB962C8B-B14F-4D97-AF65-F5344CB8AC3E}">
        <p14:creationId xmlns:p14="http://schemas.microsoft.com/office/powerpoint/2010/main" val="3352654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999" y="957887"/>
            <a:ext cx="9904913" cy="6582737"/>
          </a:xfrm>
        </p:spPr>
        <p:txBody>
          <a:bodyPr/>
          <a:lstStyle>
            <a:lvl1pPr>
              <a:defRPr sz="8000">
                <a:solidFill>
                  <a:schemeClr val="bg1"/>
                </a:solidFill>
              </a:defRPr>
            </a:lvl1pPr>
          </a:lstStyle>
          <a:p>
            <a:r>
              <a:rPr lang="nl-NL" dirty="0" smtClean="0"/>
              <a:t>Typ quote</a:t>
            </a:r>
            <a:endParaRPr lang="nl-NL" dirty="0"/>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8" name="N&amp;M_Betere_energie_CMYK_on_color.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3999"/>
          </a:xfrm>
          <a:prstGeom prst="rect">
            <a:avLst/>
          </a:prstGeom>
          <a:ln w="12700">
            <a:miter lim="400000"/>
          </a:ln>
        </p:spPr>
      </p:pic>
    </p:spTree>
    <p:extLst>
      <p:ext uri="{BB962C8B-B14F-4D97-AF65-F5344CB8AC3E}">
        <p14:creationId xmlns:p14="http://schemas.microsoft.com/office/powerpoint/2010/main" val="1017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geen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2"/>
                </a:solidFill>
              </a:defRPr>
            </a:lvl1pPr>
          </a:lstStyle>
          <a:p>
            <a:r>
              <a:rPr lang="nl-NL" dirty="0" smtClean="0"/>
              <a:t>Typ titel, max twee regels</a:t>
            </a:r>
            <a:endParaRPr lang="nl-NL" dirty="0"/>
          </a:p>
        </p:txBody>
      </p:sp>
      <p:sp>
        <p:nvSpPr>
          <p:cNvPr id="3" name="Tijdelijke aanduiding voor datum 2"/>
          <p:cNvSpPr>
            <a:spLocks noGrp="1"/>
          </p:cNvSpPr>
          <p:nvPr>
            <p:ph type="dt" sz="half" idx="10"/>
          </p:nvPr>
        </p:nvSpPr>
        <p:spPr/>
        <p:txBody>
          <a:bodyPr/>
          <a:lstStyle/>
          <a:p>
            <a:fld id="{C12AB6F0-C6AC-4EE8-9210-50B032DC7CF2}" type="datetimeFigureOut">
              <a:rPr lang="nl-NL" smtClean="0"/>
              <a:t>20-10-2023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276153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2AB6F0-C6AC-4EE8-9210-50B032DC7CF2}" type="datetimeFigureOut">
              <a:rPr lang="nl-NL" smtClean="0"/>
              <a:t>20-10-2023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80092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alpha val="61000"/>
          </a:srgb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05999" y="957600"/>
            <a:ext cx="9904913" cy="1530000"/>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1205999" y="2865888"/>
            <a:ext cx="9904913" cy="4680000"/>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fld id="{C12AB6F0-C6AC-4EE8-9210-50B032DC7CF2}" type="datetimeFigureOut">
              <a:rPr lang="nl-NL" smtClean="0"/>
              <a:t>20-10-2023</a:t>
            </a:fld>
            <a:endParaRPr lang="nl-NL"/>
          </a:p>
        </p:txBody>
      </p:sp>
      <p:sp>
        <p:nvSpPr>
          <p:cNvPr id="5" name="Tijdelijke aanduiding voor voettekst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fld id="{90567EF9-19BF-433B-A844-5E81353E840D}" type="slidenum">
              <a:rPr lang="nl-NL" smtClean="0"/>
              <a:t>‹nr.›</a:t>
            </a:fld>
            <a:endParaRPr lang="nl-NL"/>
          </a:p>
        </p:txBody>
      </p:sp>
    </p:spTree>
    <p:extLst>
      <p:ext uri="{BB962C8B-B14F-4D97-AF65-F5344CB8AC3E}">
        <p14:creationId xmlns:p14="http://schemas.microsoft.com/office/powerpoint/2010/main" val="201568571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72" r:id="rId3"/>
    <p:sldLayoutId id="2147483665" r:id="rId4"/>
    <p:sldLayoutId id="2147483669" r:id="rId5"/>
    <p:sldLayoutId id="2147483668" r:id="rId6"/>
    <p:sldLayoutId id="2147483671" r:id="rId7"/>
    <p:sldLayoutId id="2147483654" r:id="rId8"/>
    <p:sldLayoutId id="2147483655" r:id="rId9"/>
    <p:sldLayoutId id="2147483649" r:id="rId10"/>
    <p:sldLayoutId id="2147483667" r:id="rId11"/>
    <p:sldLayoutId id="2147483670" r:id="rId12"/>
  </p:sldLayoutIdLst>
  <p:txStyles>
    <p:titleStyle>
      <a:lvl1pPr algn="l" defTabSz="1300460" rtl="0" eaLnBrk="1" latinLnBrk="0" hangingPunct="1">
        <a:spcBef>
          <a:spcPct val="0"/>
        </a:spcBef>
        <a:buNone/>
        <a:defRPr lang="nl-NL" sz="5500" b="1" kern="1200" dirty="0" smtClean="0">
          <a:solidFill>
            <a:schemeClr val="tx1"/>
          </a:solidFill>
          <a:latin typeface="+mj-lt"/>
          <a:ea typeface="+mj-ea"/>
          <a:cs typeface="+mj-cs"/>
        </a:defRPr>
      </a:lvl1pPr>
    </p:titleStyle>
    <p:body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nl-NL"/>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63.jpe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png"/><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p:txBody>
          <a:bodyPr/>
          <a:lstStyle/>
          <a:p>
            <a:r>
              <a:rPr lang="nl-NL" dirty="0"/>
              <a:t>Dit is een tekst die wordt ingevoerd met het lettertype </a:t>
            </a:r>
            <a:r>
              <a:rPr lang="nl-NL" dirty="0" err="1"/>
              <a:t>Soho</a:t>
            </a:r>
            <a:r>
              <a:rPr lang="nl-NL" dirty="0"/>
              <a:t>. </a:t>
            </a:r>
            <a:endParaRPr lang="nl-NL" dirty="0" smtClean="0"/>
          </a:p>
          <a:p>
            <a:r>
              <a:rPr lang="nl-NL" dirty="0" smtClean="0"/>
              <a:t>U kunt de achtergrondfoto vervangen.</a:t>
            </a:r>
          </a:p>
          <a:p>
            <a:r>
              <a:rPr lang="nl-NL" dirty="0" smtClean="0"/>
              <a:t>Klik op de foto en druk op Delete.</a:t>
            </a:r>
          </a:p>
          <a:p>
            <a:r>
              <a:rPr lang="nl-NL" dirty="0" smtClean="0"/>
              <a:t>Voeg de nieuwe foto in.</a:t>
            </a:r>
          </a:p>
          <a:p>
            <a:r>
              <a:rPr lang="nl-NL" dirty="0" smtClean="0"/>
              <a:t>Klik met de rechtermuisknop op de foto en kies de optie Naar Achtergrond. </a:t>
            </a:r>
          </a:p>
        </p:txBody>
      </p:sp>
      <p:pic>
        <p:nvPicPr>
          <p:cNvPr id="11" name="N&amp;M_Betere_energie_CMYK_on_color.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3999"/>
          </a:xfrm>
          <a:prstGeom prst="rect">
            <a:avLst/>
          </a:prstGeom>
          <a:ln w="12700">
            <a:miter lim="400000"/>
          </a:ln>
        </p:spPr>
      </p:pic>
      <p:sp>
        <p:nvSpPr>
          <p:cNvPr id="2" name="Ondertitel 1"/>
          <p:cNvSpPr>
            <a:spLocks noGrp="1"/>
          </p:cNvSpPr>
          <p:nvPr>
            <p:ph type="subTitle" idx="1"/>
          </p:nvPr>
        </p:nvSpPr>
        <p:spPr/>
        <p:txBody>
          <a:bodyPr/>
          <a:lstStyle/>
          <a:p>
            <a:endParaRPr lang="nl-NL"/>
          </a:p>
        </p:txBody>
      </p:sp>
      <p:pic>
        <p:nvPicPr>
          <p:cNvPr id="8" name="Tijdelijke aanduiding voor afbeelding 3"/>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319518"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5736" y="4574182"/>
            <a:ext cx="4774208" cy="4774208"/>
          </a:xfrm>
          <a:prstGeom prst="rect">
            <a:avLst/>
          </a:prstGeom>
        </p:spPr>
      </p:pic>
      <p:sp>
        <p:nvSpPr>
          <p:cNvPr id="10" name="Tekstvak 9"/>
          <p:cNvSpPr txBox="1"/>
          <p:nvPr/>
        </p:nvSpPr>
        <p:spPr>
          <a:xfrm>
            <a:off x="525736" y="1084611"/>
            <a:ext cx="8793782" cy="1938992"/>
          </a:xfrm>
          <a:prstGeom prst="rect">
            <a:avLst/>
          </a:prstGeom>
          <a:noFill/>
        </p:spPr>
        <p:txBody>
          <a:bodyPr wrap="square" rtlCol="0">
            <a:spAutoFit/>
          </a:bodyPr>
          <a:lstStyle/>
          <a:p>
            <a:r>
              <a:rPr lang="nl-NL" sz="6000" b="1" dirty="0" smtClean="0">
                <a:latin typeface="DINCondensedC" pitchFamily="2" charset="0"/>
              </a:rPr>
              <a:t>4. Beheer voor </a:t>
            </a:r>
          </a:p>
          <a:p>
            <a:r>
              <a:rPr lang="nl-NL" sz="6000" b="1" dirty="0">
                <a:latin typeface="DINCondensedC" pitchFamily="2" charset="0"/>
              </a:rPr>
              <a:t> </a:t>
            </a:r>
            <a:r>
              <a:rPr lang="nl-NL" sz="6000" b="1" dirty="0" smtClean="0">
                <a:latin typeface="DINCondensedC" pitchFamily="2" charset="0"/>
              </a:rPr>
              <a:t>   wilde bijen</a:t>
            </a:r>
            <a:endParaRPr lang="nl-NL" sz="6000" b="1" dirty="0">
              <a:latin typeface="DINCondensedC" pitchFamily="2" charset="0"/>
            </a:endParaRPr>
          </a:p>
        </p:txBody>
      </p:sp>
    </p:spTree>
    <p:extLst>
      <p:ext uri="{BB962C8B-B14F-4D97-AF65-F5344CB8AC3E}">
        <p14:creationId xmlns:p14="http://schemas.microsoft.com/office/powerpoint/2010/main" val="1534434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2"/>
          <p:cNvSpPr txBox="1">
            <a:spLocks/>
          </p:cNvSpPr>
          <p:nvPr/>
        </p:nvSpPr>
        <p:spPr>
          <a:xfrm>
            <a:off x="1185692" y="2140496"/>
            <a:ext cx="11502898" cy="223224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Bij maaibeheer zet je de vegetatie kort. Hoe meer je maait, hoe meer je de grassen bevoordeelt omdat grassen maaitolerant zijn. Hoe minder je maait, hoe minder dicht de graszode wordt en hoe meer kans kruidachtige bloemplanten hebben zich te vestigen en te zaaien. Het aantal keren dat jaarlijks wordt gemaaid én het tijdstip van maaien (na zaadvorming) bepalen de voorkomende plantensoorten.</a:t>
            </a:r>
            <a:endParaRPr lang="nl-NL" dirty="0" smtClean="0"/>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bloemrijk grasland</a:t>
            </a:r>
            <a:endParaRPr lang="nl-NL" sz="2400" b="0" dirty="0">
              <a:latin typeface="+mn-lt"/>
              <a:ea typeface="+mn-ea"/>
              <a:cs typeface="+mn-cs"/>
            </a:endParaRPr>
          </a:p>
        </p:txBody>
      </p:sp>
      <p:pic>
        <p:nvPicPr>
          <p:cNvPr id="2050" name="Picture 2" descr="C:\Users\bakloos\Pictures\Mijn afbeeldingen\2017\Nederland zoemt\DSC01792a.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65966" y="4372744"/>
            <a:ext cx="12048691" cy="498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23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akloos\Pictures\Mijn afbeeldingen\2017\Nederland zoemt\DSC03065.aJPG.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65966" y="4372744"/>
            <a:ext cx="12022624" cy="4983692"/>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2140496"/>
            <a:ext cx="11502898" cy="2016224"/>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Bloemrijk grasland ontstaat door beperkter te maaien en het maaisel af te voeren (verschraling). Op rijke gronden (klei en veen) zal het ontwikkelingsproces van een “gewone” grasvegetatie naar een bloemrijk grasland langer duren dan op een armere bodem (zand). Door op het juiste tijdstip te maaien, kun je de gras-kruidenverhouding beïnvloeden.</a:t>
            </a:r>
            <a:br>
              <a:rPr lang="nl-NL" dirty="0"/>
            </a:br>
            <a:endParaRPr lang="nl-NL" dirty="0"/>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Tree>
    <p:extLst>
      <p:ext uri="{BB962C8B-B14F-4D97-AF65-F5344CB8AC3E}">
        <p14:creationId xmlns:p14="http://schemas.microsoft.com/office/powerpoint/2010/main" val="1585960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akloos\Pictures\Mijn afbeeldingen\2017\Nederland zoemt\DSC0479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107486" cy="9830615"/>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7846330"/>
            <a:ext cx="8341044" cy="126174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smtClean="0">
                <a:solidFill>
                  <a:schemeClr val="bg1"/>
                </a:solidFill>
              </a:rPr>
              <a:t>Door </a:t>
            </a:r>
            <a:r>
              <a:rPr lang="nl-NL" dirty="0">
                <a:solidFill>
                  <a:schemeClr val="bg1"/>
                </a:solidFill>
              </a:rPr>
              <a:t>op het juiste tijdstip te maaien, kun je de gras-kruidenverhouding beïnvloeden. Zolang de hoog productieve grassen dominant zijn, is </a:t>
            </a:r>
            <a:r>
              <a:rPr lang="nl-NL" dirty="0" smtClean="0">
                <a:solidFill>
                  <a:schemeClr val="bg1"/>
                </a:solidFill>
              </a:rPr>
              <a:t>twee en soms zelfs drie </a:t>
            </a:r>
            <a:r>
              <a:rPr lang="nl-NL" dirty="0">
                <a:solidFill>
                  <a:schemeClr val="bg1"/>
                </a:solidFill>
              </a:rPr>
              <a:t>keer </a:t>
            </a:r>
            <a:r>
              <a:rPr lang="nl-NL" dirty="0" smtClean="0">
                <a:solidFill>
                  <a:schemeClr val="bg1"/>
                </a:solidFill>
              </a:rPr>
              <a:t>maaien </a:t>
            </a:r>
            <a:r>
              <a:rPr lang="nl-NL" dirty="0">
                <a:solidFill>
                  <a:schemeClr val="bg1"/>
                </a:solidFill>
              </a:rPr>
              <a:t>per jaar wenselijk. </a:t>
            </a:r>
            <a:br>
              <a:rPr lang="nl-NL" dirty="0">
                <a:solidFill>
                  <a:schemeClr val="bg1"/>
                </a:solidFill>
              </a:rPr>
            </a:br>
            <a:endParaRPr lang="nl-NL" dirty="0">
              <a:solidFill>
                <a:schemeClr val="bg1"/>
              </a:solidFill>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solidFill>
                  <a:schemeClr val="bg1"/>
                </a:solidFill>
              </a:rPr>
              <a:t>Beheer</a:t>
            </a:r>
            <a:endParaRPr lang="nl-NL" sz="2400" b="0" dirty="0">
              <a:solidFill>
                <a:schemeClr val="bg1"/>
              </a:solidFill>
              <a:latin typeface="+mn-lt"/>
              <a:ea typeface="+mn-ea"/>
              <a:cs typeface="+mn-cs"/>
            </a:endParaRPr>
          </a:p>
        </p:txBody>
      </p:sp>
      <p:sp>
        <p:nvSpPr>
          <p:cNvPr id="7" name="Tekstvak 6"/>
          <p:cNvSpPr txBox="1"/>
          <p:nvPr/>
        </p:nvSpPr>
        <p:spPr>
          <a:xfrm>
            <a:off x="9670751" y="8071574"/>
            <a:ext cx="3032217" cy="261610"/>
          </a:xfrm>
          <a:prstGeom prst="rect">
            <a:avLst/>
          </a:prstGeom>
          <a:noFill/>
        </p:spPr>
        <p:txBody>
          <a:bodyPr wrap="square" rtlCol="0">
            <a:spAutoFit/>
          </a:bodyPr>
          <a:lstStyle/>
          <a:p>
            <a:r>
              <a:rPr lang="nl-NL" sz="1100" b="1" i="1" dirty="0" smtClean="0">
                <a:solidFill>
                  <a:schemeClr val="bg1"/>
                </a:solidFill>
              </a:rPr>
              <a:t>Foto: Jaap </a:t>
            </a:r>
            <a:r>
              <a:rPr lang="nl-NL" sz="1100" b="1" i="1" dirty="0" err="1" smtClean="0">
                <a:solidFill>
                  <a:schemeClr val="bg1"/>
                </a:solidFill>
              </a:rPr>
              <a:t>Graveland</a:t>
            </a:r>
            <a:endParaRPr lang="nl-NL" sz="1100" b="1" i="1" dirty="0">
              <a:solidFill>
                <a:schemeClr val="bg1"/>
              </a:solidFill>
            </a:endParaRPr>
          </a:p>
        </p:txBody>
      </p:sp>
    </p:spTree>
    <p:extLst>
      <p:ext uri="{BB962C8B-B14F-4D97-AF65-F5344CB8AC3E}">
        <p14:creationId xmlns:p14="http://schemas.microsoft.com/office/powerpoint/2010/main" val="1252902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pic>
        <p:nvPicPr>
          <p:cNvPr id="11" name="Afbeelding 4" descr="ResultVeen2.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82120" y="4320504"/>
            <a:ext cx="3592512"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3" descr="ResultVeen1.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7704" y="4320504"/>
            <a:ext cx="3592403"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7726536" y="4283250"/>
            <a:ext cx="4962054" cy="507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2"/>
          <p:cNvSpPr txBox="1">
            <a:spLocks/>
          </p:cNvSpPr>
          <p:nvPr/>
        </p:nvSpPr>
        <p:spPr>
          <a:xfrm>
            <a:off x="1185692" y="2140496"/>
            <a:ext cx="11502898" cy="223224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smtClean="0"/>
              <a:t>Als </a:t>
            </a:r>
            <a:r>
              <a:rPr lang="nl-NL" dirty="0"/>
              <a:t>er nog veel gras en weinig </a:t>
            </a:r>
            <a:r>
              <a:rPr lang="nl-NL" dirty="0" smtClean="0"/>
              <a:t>kruiden zijn, moet je </a:t>
            </a:r>
            <a:r>
              <a:rPr lang="nl-NL" dirty="0"/>
              <a:t>de eerste maaibeurt “vroeg” </a:t>
            </a:r>
            <a:r>
              <a:rPr lang="nl-NL" dirty="0" smtClean="0"/>
              <a:t>   uitvoeren: tweede helft mei/ </a:t>
            </a:r>
            <a:r>
              <a:rPr lang="nl-NL" dirty="0"/>
              <a:t>eerste </a:t>
            </a:r>
            <a:r>
              <a:rPr lang="nl-NL" dirty="0" smtClean="0"/>
              <a:t>week </a:t>
            </a:r>
            <a:r>
              <a:rPr lang="nl-NL" dirty="0"/>
              <a:t>juni. De dominante grassen </a:t>
            </a:r>
            <a:r>
              <a:rPr lang="nl-NL" dirty="0" smtClean="0"/>
              <a:t>steken </a:t>
            </a:r>
            <a:r>
              <a:rPr lang="nl-NL" dirty="0"/>
              <a:t>dan al hun energie in het doorschieten van de bloeistengel en het tot bloei komen. </a:t>
            </a:r>
            <a:r>
              <a:rPr lang="nl-NL" dirty="0" smtClean="0"/>
              <a:t>      Door </a:t>
            </a:r>
            <a:r>
              <a:rPr lang="nl-NL" dirty="0"/>
              <a:t>ze vlak vóór de bloei te </a:t>
            </a:r>
            <a:r>
              <a:rPr lang="nl-NL" dirty="0" smtClean="0"/>
              <a:t>maaien </a:t>
            </a:r>
            <a:r>
              <a:rPr lang="nl-NL" dirty="0"/>
              <a:t>wordt </a:t>
            </a:r>
            <a:r>
              <a:rPr lang="nl-NL" dirty="0" err="1"/>
              <a:t>hergroei</a:t>
            </a:r>
            <a:r>
              <a:rPr lang="nl-NL" dirty="0"/>
              <a:t> van deze </a:t>
            </a:r>
            <a:r>
              <a:rPr lang="nl-NL" dirty="0" smtClean="0"/>
              <a:t>grassen </a:t>
            </a:r>
            <a:r>
              <a:rPr lang="nl-NL" dirty="0"/>
              <a:t>vertraagd. Andere, minder productieve grassen </a:t>
            </a:r>
            <a:r>
              <a:rPr lang="nl-NL" dirty="0" smtClean="0"/>
              <a:t>en </a:t>
            </a:r>
            <a:r>
              <a:rPr lang="nl-NL" dirty="0"/>
              <a:t>kruiden profiteren van dit </a:t>
            </a:r>
            <a:r>
              <a:rPr lang="nl-NL" dirty="0" smtClean="0"/>
              <a:t>maairegime.</a:t>
            </a:r>
            <a:r>
              <a:rPr lang="nl-NL" dirty="0"/>
              <a:t/>
            </a:r>
            <a:br>
              <a:rPr lang="nl-NL" dirty="0"/>
            </a:br>
            <a:r>
              <a:rPr lang="nl-NL" dirty="0"/>
              <a:t/>
            </a:r>
            <a:br>
              <a:rPr lang="nl-NL" dirty="0"/>
            </a:br>
            <a:r>
              <a:rPr lang="nl-NL" dirty="0" smtClean="0"/>
              <a:t>.</a:t>
            </a:r>
            <a:r>
              <a:rPr lang="nl-NL" dirty="0"/>
              <a:t/>
            </a:r>
            <a:br>
              <a:rPr lang="nl-NL" dirty="0"/>
            </a:br>
            <a:r>
              <a:rPr lang="nl-NL" dirty="0"/>
              <a:t>.</a:t>
            </a:r>
            <a:endParaRPr lang="nl-NL" dirty="0" smtClean="0"/>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1449628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149356" cy="223224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u="sng" dirty="0">
                <a:solidFill>
                  <a:srgbClr val="000000"/>
                </a:solidFill>
                <a:latin typeface="Arial"/>
              </a:rPr>
              <a:t>Omvorming van intensief naar extensief ecologisch </a:t>
            </a:r>
            <a:r>
              <a:rPr lang="nl-NL" u="sng" dirty="0" smtClean="0">
                <a:solidFill>
                  <a:srgbClr val="000000"/>
                </a:solidFill>
                <a:latin typeface="Arial"/>
              </a:rPr>
              <a:t>beheerde grasvegetaties:</a:t>
            </a:r>
            <a:endParaRPr lang="nl-NL" sz="2000" u="sng" dirty="0">
              <a:latin typeface="Arial"/>
            </a:endParaRPr>
          </a:p>
          <a:p>
            <a:pPr marL="0" indent="0">
              <a:spcBef>
                <a:spcPts val="0"/>
              </a:spcBef>
            </a:pPr>
            <a:r>
              <a:rPr lang="nl-NL" dirty="0" smtClean="0">
                <a:solidFill>
                  <a:srgbClr val="000000"/>
                </a:solidFill>
                <a:latin typeface="Arial"/>
              </a:rPr>
              <a:t> terugdringen </a:t>
            </a:r>
            <a:r>
              <a:rPr lang="nl-NL" dirty="0">
                <a:solidFill>
                  <a:srgbClr val="000000"/>
                </a:solidFill>
                <a:latin typeface="Arial"/>
              </a:rPr>
              <a:t>van de  dominante </a:t>
            </a:r>
            <a:r>
              <a:rPr lang="nl-NL" dirty="0" smtClean="0">
                <a:solidFill>
                  <a:srgbClr val="000000"/>
                </a:solidFill>
                <a:latin typeface="Arial"/>
              </a:rPr>
              <a:t>grassen </a:t>
            </a:r>
            <a:endParaRPr lang="nl-NL" sz="2000" dirty="0">
              <a:latin typeface="Arial"/>
            </a:endParaRPr>
          </a:p>
          <a:p>
            <a:pPr marL="0" indent="0">
              <a:spcBef>
                <a:spcPts val="0"/>
              </a:spcBef>
            </a:pPr>
            <a:r>
              <a:rPr lang="nl-NL" dirty="0" smtClean="0">
                <a:solidFill>
                  <a:srgbClr val="000000"/>
                </a:solidFill>
                <a:latin typeface="Arial"/>
              </a:rPr>
              <a:t> verminderen </a:t>
            </a:r>
            <a:r>
              <a:rPr lang="nl-NL" dirty="0">
                <a:solidFill>
                  <a:srgbClr val="000000"/>
                </a:solidFill>
                <a:latin typeface="Arial"/>
              </a:rPr>
              <a:t>van de voedselrijkdom in de </a:t>
            </a:r>
            <a:r>
              <a:rPr lang="nl-NL" dirty="0" err="1" smtClean="0">
                <a:solidFill>
                  <a:srgbClr val="000000"/>
                </a:solidFill>
                <a:latin typeface="Arial"/>
              </a:rPr>
              <a:t>wortellaag</a:t>
            </a:r>
            <a:r>
              <a:rPr lang="nl-NL" dirty="0" smtClean="0">
                <a:solidFill>
                  <a:srgbClr val="000000"/>
                </a:solidFill>
                <a:latin typeface="Arial"/>
              </a:rPr>
              <a:t> (verschralen)</a:t>
            </a:r>
          </a:p>
          <a:p>
            <a:pPr marL="0" indent="0">
              <a:spcBef>
                <a:spcPts val="0"/>
              </a:spcBef>
              <a:buNone/>
            </a:pPr>
            <a:endParaRPr lang="nl-NL" b="1" dirty="0" smtClean="0">
              <a:solidFill>
                <a:srgbClr val="000000"/>
              </a:solidFill>
              <a:latin typeface="Arial"/>
            </a:endParaRPr>
          </a:p>
          <a:p>
            <a:pPr marL="0" indent="0" fontAlgn="t">
              <a:spcBef>
                <a:spcPts val="0"/>
              </a:spcBef>
              <a:buNone/>
            </a:pPr>
            <a:r>
              <a:rPr lang="nl-NL" dirty="0" smtClean="0">
                <a:solidFill>
                  <a:srgbClr val="000000"/>
                </a:solidFill>
                <a:latin typeface="Arial"/>
              </a:rPr>
              <a:t>Maai </a:t>
            </a:r>
            <a:r>
              <a:rPr lang="nl-NL" dirty="0">
                <a:solidFill>
                  <a:srgbClr val="000000"/>
                </a:solidFill>
                <a:latin typeface="Arial"/>
              </a:rPr>
              <a:t>kort voor de </a:t>
            </a:r>
            <a:r>
              <a:rPr lang="nl-NL" dirty="0" smtClean="0">
                <a:solidFill>
                  <a:srgbClr val="000000"/>
                </a:solidFill>
                <a:latin typeface="Arial"/>
              </a:rPr>
              <a:t>bloei, de bloeiwijze </a:t>
            </a:r>
            <a:r>
              <a:rPr lang="nl-NL" dirty="0">
                <a:solidFill>
                  <a:srgbClr val="000000"/>
                </a:solidFill>
                <a:latin typeface="Arial"/>
              </a:rPr>
              <a:t>is duidelijk </a:t>
            </a:r>
            <a:r>
              <a:rPr lang="nl-NL" dirty="0" smtClean="0">
                <a:solidFill>
                  <a:srgbClr val="000000"/>
                </a:solidFill>
                <a:latin typeface="Arial"/>
              </a:rPr>
              <a:t>zichtbaar.</a:t>
            </a:r>
            <a:endParaRPr lang="nl-NL" sz="2000" dirty="0">
              <a:latin typeface="Arial"/>
            </a:endParaRPr>
          </a:p>
          <a:p>
            <a:pPr marL="0" indent="0">
              <a:spcBef>
                <a:spcPts val="0"/>
              </a:spcBef>
              <a:buNone/>
            </a:pPr>
            <a:r>
              <a:rPr lang="nl-NL" dirty="0" smtClean="0">
                <a:solidFill>
                  <a:srgbClr val="000000"/>
                </a:solidFill>
                <a:latin typeface="Arial"/>
              </a:rPr>
              <a:t>De concurrentiekracht </a:t>
            </a:r>
            <a:r>
              <a:rPr lang="nl-NL" dirty="0">
                <a:solidFill>
                  <a:srgbClr val="000000"/>
                </a:solidFill>
                <a:latin typeface="Arial"/>
              </a:rPr>
              <a:t>neemt dan af</a:t>
            </a:r>
            <a:r>
              <a:rPr lang="nl-NL" dirty="0" smtClean="0">
                <a:solidFill>
                  <a:srgbClr val="000000"/>
                </a:solidFill>
                <a:latin typeface="Arial"/>
              </a:rPr>
              <a:t>. Andere kruiden krijgen kans</a:t>
            </a:r>
            <a:r>
              <a:rPr lang="nl-NL" dirty="0">
                <a:solidFill>
                  <a:srgbClr val="000000"/>
                </a:solidFill>
                <a:latin typeface="Arial"/>
              </a:rPr>
              <a:t> </a:t>
            </a:r>
            <a:r>
              <a:rPr lang="nl-NL" dirty="0" smtClean="0">
                <a:solidFill>
                  <a:srgbClr val="000000"/>
                </a:solidFill>
                <a:latin typeface="Arial"/>
              </a:rPr>
              <a:t>te ontwikkelen.</a:t>
            </a:r>
          </a:p>
          <a:p>
            <a:pPr marL="0" indent="0">
              <a:spcBef>
                <a:spcPts val="0"/>
              </a:spcBef>
              <a:buNone/>
            </a:pPr>
            <a:endParaRPr lang="nl-NL" dirty="0" smtClean="0">
              <a:solidFill>
                <a:srgbClr val="000000"/>
              </a:solidFill>
              <a:latin typeface="Arial"/>
            </a:endParaRPr>
          </a:p>
          <a:p>
            <a:pPr marL="0" indent="0" fontAlgn="t">
              <a:spcBef>
                <a:spcPts val="0"/>
              </a:spcBef>
              <a:buNone/>
            </a:pPr>
            <a:r>
              <a:rPr lang="nl-NL" u="sng" dirty="0" smtClean="0">
                <a:solidFill>
                  <a:srgbClr val="000000"/>
                </a:solidFill>
                <a:latin typeface="Arial"/>
              </a:rPr>
              <a:t>Eerste </a:t>
            </a:r>
            <a:r>
              <a:rPr lang="nl-NL" u="sng" dirty="0">
                <a:solidFill>
                  <a:srgbClr val="000000"/>
                </a:solidFill>
                <a:latin typeface="Arial"/>
              </a:rPr>
              <a:t>maaitijdstip afhankelijk van de </a:t>
            </a:r>
            <a:r>
              <a:rPr lang="nl-NL" u="sng" dirty="0" smtClean="0">
                <a:solidFill>
                  <a:srgbClr val="000000"/>
                </a:solidFill>
                <a:latin typeface="Arial"/>
              </a:rPr>
              <a:t>dominante grassoort:</a:t>
            </a:r>
            <a:endParaRPr lang="nl-NL" sz="2000" u="sng" dirty="0">
              <a:latin typeface="Arial"/>
            </a:endParaRPr>
          </a:p>
          <a:p>
            <a:pPr marL="0" fontAlgn="t">
              <a:spcBef>
                <a:spcPts val="0"/>
              </a:spcBef>
            </a:pPr>
            <a:r>
              <a:rPr lang="nl-NL" dirty="0">
                <a:solidFill>
                  <a:srgbClr val="000000"/>
                </a:solidFill>
                <a:latin typeface="Arial"/>
              </a:rPr>
              <a:t>Grote </a:t>
            </a:r>
            <a:r>
              <a:rPr lang="nl-NL" dirty="0" smtClean="0">
                <a:solidFill>
                  <a:srgbClr val="000000"/>
                </a:solidFill>
                <a:latin typeface="Arial"/>
              </a:rPr>
              <a:t>vossenstaart		april-mei</a:t>
            </a:r>
            <a:endParaRPr lang="nl-NL" sz="2000" dirty="0">
              <a:latin typeface="Arial"/>
            </a:endParaRPr>
          </a:p>
          <a:p>
            <a:pPr marL="0" fontAlgn="t">
              <a:spcBef>
                <a:spcPts val="0"/>
              </a:spcBef>
            </a:pPr>
            <a:r>
              <a:rPr lang="nl-NL" dirty="0" smtClean="0">
                <a:solidFill>
                  <a:srgbClr val="000000"/>
                </a:solidFill>
                <a:latin typeface="Arial"/>
              </a:rPr>
              <a:t>Reukgras			mei</a:t>
            </a:r>
            <a:endParaRPr lang="nl-NL" sz="2000" dirty="0">
              <a:latin typeface="Arial"/>
            </a:endParaRPr>
          </a:p>
          <a:p>
            <a:pPr marL="0" fontAlgn="t">
              <a:spcBef>
                <a:spcPts val="0"/>
              </a:spcBef>
            </a:pPr>
            <a:r>
              <a:rPr lang="nl-NL" dirty="0">
                <a:solidFill>
                  <a:srgbClr val="000000"/>
                </a:solidFill>
                <a:latin typeface="Arial"/>
              </a:rPr>
              <a:t>Grote </a:t>
            </a:r>
            <a:r>
              <a:rPr lang="nl-NL" dirty="0" smtClean="0">
                <a:solidFill>
                  <a:srgbClr val="000000"/>
                </a:solidFill>
                <a:latin typeface="Arial"/>
              </a:rPr>
              <a:t>vossenstaart		mei</a:t>
            </a:r>
            <a:endParaRPr lang="nl-NL" sz="2000" dirty="0">
              <a:latin typeface="Arial"/>
            </a:endParaRPr>
          </a:p>
          <a:p>
            <a:pPr marL="0" fontAlgn="t">
              <a:spcBef>
                <a:spcPts val="0"/>
              </a:spcBef>
            </a:pPr>
            <a:r>
              <a:rPr lang="nl-NL" dirty="0">
                <a:solidFill>
                  <a:srgbClr val="000000"/>
                </a:solidFill>
                <a:latin typeface="Arial"/>
              </a:rPr>
              <a:t>Ruw </a:t>
            </a:r>
            <a:r>
              <a:rPr lang="nl-NL" dirty="0" smtClean="0">
                <a:solidFill>
                  <a:srgbClr val="000000"/>
                </a:solidFill>
                <a:latin typeface="Arial"/>
              </a:rPr>
              <a:t>beemdgras			mei</a:t>
            </a:r>
            <a:endParaRPr lang="nl-NL" sz="2000" dirty="0">
              <a:latin typeface="Arial"/>
            </a:endParaRPr>
          </a:p>
          <a:p>
            <a:pPr marL="0" fontAlgn="t">
              <a:spcBef>
                <a:spcPts val="0"/>
              </a:spcBef>
            </a:pPr>
            <a:r>
              <a:rPr lang="nl-NL" dirty="0">
                <a:solidFill>
                  <a:srgbClr val="000000"/>
                </a:solidFill>
                <a:latin typeface="Arial"/>
              </a:rPr>
              <a:t>Gestreepte </a:t>
            </a:r>
            <a:r>
              <a:rPr lang="nl-NL" dirty="0" smtClean="0">
                <a:solidFill>
                  <a:srgbClr val="000000"/>
                </a:solidFill>
                <a:latin typeface="Arial"/>
              </a:rPr>
              <a:t>witbol		mei-begin </a:t>
            </a:r>
            <a:r>
              <a:rPr lang="nl-NL" dirty="0">
                <a:solidFill>
                  <a:srgbClr val="000000"/>
                </a:solidFill>
                <a:latin typeface="Arial"/>
              </a:rPr>
              <a:t>juni</a:t>
            </a:r>
            <a:endParaRPr lang="nl-NL" sz="2000" dirty="0">
              <a:latin typeface="Arial"/>
            </a:endParaRPr>
          </a:p>
          <a:p>
            <a:pPr marL="0" fontAlgn="t">
              <a:spcBef>
                <a:spcPts val="0"/>
              </a:spcBef>
            </a:pPr>
            <a:r>
              <a:rPr lang="nl-NL" dirty="0">
                <a:solidFill>
                  <a:srgbClr val="000000"/>
                </a:solidFill>
                <a:latin typeface="Arial"/>
              </a:rPr>
              <a:t>Engels </a:t>
            </a:r>
            <a:r>
              <a:rPr lang="nl-NL" dirty="0" smtClean="0">
                <a:solidFill>
                  <a:srgbClr val="000000"/>
                </a:solidFill>
                <a:latin typeface="Arial"/>
              </a:rPr>
              <a:t>raaigras			mei-half </a:t>
            </a:r>
            <a:r>
              <a:rPr lang="nl-NL" dirty="0">
                <a:solidFill>
                  <a:srgbClr val="000000"/>
                </a:solidFill>
                <a:latin typeface="Arial"/>
              </a:rPr>
              <a:t>juni</a:t>
            </a:r>
            <a:endParaRPr lang="nl-NL" sz="2000" dirty="0">
              <a:latin typeface="Arial"/>
            </a:endParaRPr>
          </a:p>
          <a:p>
            <a:pPr marL="0" fontAlgn="t">
              <a:spcBef>
                <a:spcPts val="0"/>
              </a:spcBef>
            </a:pPr>
            <a:r>
              <a:rPr lang="nl-NL" dirty="0" smtClean="0">
                <a:solidFill>
                  <a:srgbClr val="000000"/>
                </a:solidFill>
                <a:latin typeface="Arial"/>
              </a:rPr>
              <a:t>Glashaver			juni</a:t>
            </a:r>
            <a:endParaRPr lang="nl-NL" sz="2000" dirty="0">
              <a:latin typeface="Arial"/>
            </a:endParaRPr>
          </a:p>
          <a:p>
            <a:pPr marL="0" indent="0" fontAlgn="t">
              <a:spcBef>
                <a:spcPts val="0"/>
              </a:spcBef>
              <a:buNone/>
            </a:pPr>
            <a:endParaRPr lang="nl-NL" dirty="0" smtClean="0">
              <a:solidFill>
                <a:srgbClr val="000000"/>
              </a:solidFill>
              <a:latin typeface="Arial"/>
            </a:endParaRPr>
          </a:p>
          <a:p>
            <a:pPr marL="0" indent="0" fontAlgn="t">
              <a:spcBef>
                <a:spcPts val="0"/>
              </a:spcBef>
              <a:buNone/>
            </a:pPr>
            <a:r>
              <a:rPr lang="nl-NL" dirty="0" smtClean="0">
                <a:solidFill>
                  <a:srgbClr val="000000"/>
                </a:solidFill>
                <a:latin typeface="Arial"/>
              </a:rPr>
              <a:t>Het tijdstip van de eerste </a:t>
            </a:r>
            <a:r>
              <a:rPr lang="nl-NL" dirty="0">
                <a:solidFill>
                  <a:srgbClr val="000000"/>
                </a:solidFill>
                <a:latin typeface="Arial"/>
              </a:rPr>
              <a:t>maaibeurt wordt sterk </a:t>
            </a:r>
            <a:r>
              <a:rPr lang="nl-NL" dirty="0" smtClean="0">
                <a:solidFill>
                  <a:srgbClr val="000000"/>
                </a:solidFill>
                <a:latin typeface="Arial"/>
              </a:rPr>
              <a:t>bepaald                                    </a:t>
            </a:r>
            <a:r>
              <a:rPr lang="nl-NL" dirty="0">
                <a:solidFill>
                  <a:srgbClr val="000000"/>
                </a:solidFill>
                <a:latin typeface="Arial"/>
              </a:rPr>
              <a:t>door het weer </a:t>
            </a:r>
            <a:r>
              <a:rPr lang="nl-NL" dirty="0" smtClean="0">
                <a:solidFill>
                  <a:srgbClr val="000000"/>
                </a:solidFill>
                <a:latin typeface="Arial"/>
              </a:rPr>
              <a:t>van </a:t>
            </a:r>
            <a:r>
              <a:rPr lang="nl-NL" dirty="0">
                <a:solidFill>
                  <a:srgbClr val="000000"/>
                </a:solidFill>
                <a:latin typeface="Arial"/>
              </a:rPr>
              <a:t>de voorafgaande maanden of </a:t>
            </a:r>
            <a:r>
              <a:rPr lang="nl-NL" dirty="0" smtClean="0">
                <a:solidFill>
                  <a:srgbClr val="000000"/>
                </a:solidFill>
                <a:latin typeface="Arial"/>
              </a:rPr>
              <a:t>weken.</a:t>
            </a:r>
            <a:endParaRPr lang="nl-NL" sz="2000" dirty="0">
              <a:latin typeface="Arial"/>
            </a:endParaRPr>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1388471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149356"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u="sng" dirty="0">
                <a:solidFill>
                  <a:srgbClr val="000000"/>
                </a:solidFill>
                <a:latin typeface="Arial"/>
              </a:rPr>
              <a:t>Omvorming van intensief naar extensief ecologisch </a:t>
            </a:r>
            <a:r>
              <a:rPr lang="nl-NL" u="sng" dirty="0" smtClean="0">
                <a:solidFill>
                  <a:srgbClr val="000000"/>
                </a:solidFill>
                <a:latin typeface="Arial"/>
              </a:rPr>
              <a:t>beheerde grasvegetaties:</a:t>
            </a:r>
            <a:endParaRPr lang="nl-NL" sz="2000" u="sng" dirty="0">
              <a:latin typeface="Arial"/>
            </a:endParaRPr>
          </a:p>
          <a:p>
            <a:pPr marL="0" indent="0">
              <a:spcBef>
                <a:spcPts val="0"/>
              </a:spcBef>
              <a:buNone/>
            </a:pPr>
            <a:r>
              <a:rPr lang="nl-NL" dirty="0" smtClean="0"/>
              <a:t>Zolang </a:t>
            </a:r>
            <a:r>
              <a:rPr lang="nl-NL" dirty="0"/>
              <a:t>de hoog productieve grassen dominant </a:t>
            </a:r>
            <a:r>
              <a:rPr lang="nl-NL" dirty="0" smtClean="0"/>
              <a:t>zijn (ontwikkelbeheer), </a:t>
            </a:r>
            <a:r>
              <a:rPr lang="nl-NL" dirty="0"/>
              <a:t>is </a:t>
            </a:r>
            <a:r>
              <a:rPr lang="nl-NL" dirty="0" smtClean="0"/>
              <a:t>twee tot drie </a:t>
            </a:r>
            <a:r>
              <a:rPr lang="nl-NL" dirty="0"/>
              <a:t>keer maaien per jaar wenselijk. Gefaseerd maaien is </a:t>
            </a:r>
            <a:r>
              <a:rPr lang="nl-NL" dirty="0" smtClean="0"/>
              <a:t>dan </a:t>
            </a:r>
            <a:r>
              <a:rPr lang="nl-NL" dirty="0"/>
              <a:t>niet aan de orde. Maai op het juiste tijdstip om vergrassing te voorkomen, bloemen komen later. </a:t>
            </a:r>
            <a:endParaRPr lang="nl-NL" dirty="0" smtClean="0"/>
          </a:p>
          <a:p>
            <a:pPr marL="0" indent="0">
              <a:spcBef>
                <a:spcPts val="0"/>
              </a:spcBef>
              <a:buNone/>
            </a:pPr>
            <a:endParaRPr lang="nl-NL" dirty="0" smtClean="0"/>
          </a:p>
          <a:p>
            <a:pPr marL="0" indent="0" algn="ctr">
              <a:spcBef>
                <a:spcPts val="0"/>
              </a:spcBef>
              <a:buNone/>
            </a:pPr>
            <a:r>
              <a:rPr lang="nl-NL" dirty="0" smtClean="0"/>
              <a:t>            </a:t>
            </a:r>
            <a:r>
              <a:rPr lang="nl-NL" b="1" u="sng" dirty="0" smtClean="0">
                <a:solidFill>
                  <a:schemeClr val="accent6">
                    <a:lumMod val="75000"/>
                  </a:schemeClr>
                </a:solidFill>
              </a:rPr>
              <a:t>Laat je niet verleiden om te later te maaien omdat er leuke </a:t>
            </a:r>
          </a:p>
          <a:p>
            <a:pPr marL="0" indent="0" algn="ctr">
              <a:spcBef>
                <a:spcPts val="0"/>
              </a:spcBef>
              <a:buNone/>
            </a:pPr>
            <a:r>
              <a:rPr lang="nl-NL" b="1" u="sng" dirty="0" smtClean="0">
                <a:solidFill>
                  <a:schemeClr val="accent6">
                    <a:lumMod val="75000"/>
                  </a:schemeClr>
                </a:solidFill>
              </a:rPr>
              <a:t>bloemen in </a:t>
            </a:r>
            <a:r>
              <a:rPr lang="nl-NL" b="1" u="sng" dirty="0">
                <a:solidFill>
                  <a:schemeClr val="accent6">
                    <a:lumMod val="75000"/>
                  </a:schemeClr>
                </a:solidFill>
              </a:rPr>
              <a:t>het gras </a:t>
            </a:r>
            <a:r>
              <a:rPr lang="nl-NL" b="1" u="sng" dirty="0" smtClean="0">
                <a:solidFill>
                  <a:schemeClr val="accent6">
                    <a:lumMod val="75000"/>
                  </a:schemeClr>
                </a:solidFill>
              </a:rPr>
              <a:t>staan</a:t>
            </a:r>
            <a:r>
              <a:rPr lang="nl-NL" b="1" dirty="0" smtClean="0">
                <a:solidFill>
                  <a:schemeClr val="accent6">
                    <a:lumMod val="75000"/>
                  </a:schemeClr>
                </a:solidFill>
              </a:rPr>
              <a:t>! </a:t>
            </a:r>
          </a:p>
          <a:p>
            <a:pPr marL="0" indent="0" algn="ctr">
              <a:spcBef>
                <a:spcPts val="0"/>
              </a:spcBef>
              <a:buNone/>
            </a:pPr>
            <a:endParaRPr lang="nl-NL" dirty="0" smtClean="0"/>
          </a:p>
          <a:p>
            <a:pPr>
              <a:spcBef>
                <a:spcPts val="0"/>
              </a:spcBef>
            </a:pPr>
            <a:endParaRPr lang="nl-NL" dirty="0"/>
          </a:p>
          <a:p>
            <a:pPr marL="0" indent="0">
              <a:spcBef>
                <a:spcPts val="0"/>
              </a:spcBef>
              <a:buNone/>
            </a:pPr>
            <a:r>
              <a:rPr lang="nl-NL" dirty="0" smtClean="0"/>
              <a:t>Bloemrijke vegetaties kunnen behalve door te maaien op een verkeerd tijdstip,  ook vergrassen door:</a:t>
            </a:r>
          </a:p>
          <a:p>
            <a:pPr>
              <a:spcBef>
                <a:spcPts val="0"/>
              </a:spcBef>
            </a:pPr>
            <a:r>
              <a:rPr lang="nl-NL" dirty="0" smtClean="0"/>
              <a:t>Stikstofdepositie uit de lucht</a:t>
            </a:r>
          </a:p>
          <a:p>
            <a:pPr>
              <a:spcBef>
                <a:spcPts val="0"/>
              </a:spcBef>
            </a:pPr>
            <a:r>
              <a:rPr lang="nl-NL" dirty="0" smtClean="0"/>
              <a:t>Verzuring door regenwater</a:t>
            </a:r>
          </a:p>
          <a:p>
            <a:pPr>
              <a:spcBef>
                <a:spcPts val="0"/>
              </a:spcBef>
            </a:pPr>
            <a:r>
              <a:rPr lang="nl-NL" dirty="0" smtClean="0"/>
              <a:t>Verlaging van de grondwaterstand</a:t>
            </a:r>
          </a:p>
          <a:p>
            <a:pPr marL="0" indent="0">
              <a:spcBef>
                <a:spcPts val="0"/>
              </a:spcBef>
              <a:buNone/>
            </a:pPr>
            <a:endParaRPr lang="nl-NL" dirty="0" smtClean="0"/>
          </a:p>
          <a:p>
            <a:pPr marL="0" indent="0">
              <a:spcBef>
                <a:spcPts val="0"/>
              </a:spcBef>
              <a:buNone/>
            </a:pPr>
            <a:r>
              <a:rPr lang="nl-NL" dirty="0" smtClean="0"/>
              <a:t>(Vaker) maaien en afvoeren kan dan weer noodzakelijk zijn. </a:t>
            </a:r>
          </a:p>
          <a:p>
            <a:pPr marL="0" indent="0">
              <a:spcBef>
                <a:spcPts val="0"/>
              </a:spcBef>
              <a:buNone/>
            </a:pPr>
            <a:r>
              <a:rPr lang="nl-NL" dirty="0" smtClean="0"/>
              <a:t>Goed beheer is vakmanschap!</a:t>
            </a:r>
            <a:endParaRPr lang="nl-NL" dirty="0"/>
          </a:p>
          <a:p>
            <a:pPr marL="0" indent="0">
              <a:spcBef>
                <a:spcPts val="0"/>
              </a:spcBef>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1352234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963101" y="2131135"/>
            <a:ext cx="5697196" cy="722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pic>
        <p:nvPicPr>
          <p:cNvPr id="10" name="Tijdelijke aanduiding voor afbeelding 5" descr="IngezaaidVeendl1.jpg"/>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a:stretch/>
        </p:blipFill>
        <p:spPr>
          <a:xfrm>
            <a:off x="406400" y="2105822"/>
            <a:ext cx="6353970" cy="7273078"/>
          </a:xfrm>
        </p:spPr>
      </p:pic>
    </p:spTree>
    <p:extLst>
      <p:ext uri="{BB962C8B-B14F-4D97-AF65-F5344CB8AC3E}">
        <p14:creationId xmlns:p14="http://schemas.microsoft.com/office/powerpoint/2010/main" val="2594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opdracht</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149356" cy="108012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smtClean="0"/>
              <a:t>Hier zie je een jonge boomgaard. </a:t>
            </a:r>
          </a:p>
          <a:p>
            <a:pPr marL="0" indent="0">
              <a:spcBef>
                <a:spcPts val="0"/>
              </a:spcBef>
              <a:buNone/>
            </a:pPr>
            <a:r>
              <a:rPr lang="nl-NL" dirty="0" smtClean="0"/>
              <a:t>Wat kun je doen om hier de biodiversiteit te vergroten?</a:t>
            </a:r>
          </a:p>
          <a:p>
            <a:pPr marL="0" indent="0">
              <a:buNone/>
            </a:pPr>
            <a:endParaRPr lang="nl-NL" dirty="0" smtClean="0"/>
          </a:p>
          <a:p>
            <a:pPr marL="0" indent="0">
              <a:buNone/>
            </a:pPr>
            <a:endParaRPr lang="nl-NL" dirty="0" smtClean="0"/>
          </a:p>
          <a:p>
            <a:pPr marL="0" indent="0">
              <a:buNone/>
            </a:pPr>
            <a:endParaRPr lang="nl-NL" dirty="0"/>
          </a:p>
        </p:txBody>
      </p:sp>
      <p:pic>
        <p:nvPicPr>
          <p:cNvPr id="3076" name="Picture 4" descr="C:\Users\bakloos\Pictures\Mijn afbeeldingen\2017\Nederland zoemt\DSC04855a.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6735" b="16115"/>
          <a:stretch/>
        </p:blipFill>
        <p:spPr bwMode="auto">
          <a:xfrm>
            <a:off x="453728" y="3086100"/>
            <a:ext cx="12234862" cy="629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425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Arie Koster Groen voor Gezondheid en Biodiversiteit\bkrv\Grasland\Gras6\AchilM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2105822"/>
            <a:ext cx="12223609" cy="728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2" name="Rechthoek 1"/>
          <p:cNvSpPr/>
          <p:nvPr/>
        </p:nvSpPr>
        <p:spPr>
          <a:xfrm>
            <a:off x="957784" y="8261176"/>
            <a:ext cx="10729192" cy="892552"/>
          </a:xfrm>
          <a:prstGeom prst="rect">
            <a:avLst/>
          </a:prstGeom>
        </p:spPr>
        <p:txBody>
          <a:bodyPr wrap="square">
            <a:spAutoFit/>
          </a:bodyPr>
          <a:lstStyle/>
          <a:p>
            <a:r>
              <a:rPr lang="nl-NL" dirty="0">
                <a:solidFill>
                  <a:schemeClr val="bg1"/>
                </a:solidFill>
              </a:rPr>
              <a:t>Op deze schrale droge bodem, hoeft gewoon duizendblad maar één keer per jaar te worden gemaaid. Bij te sterke vergrassing </a:t>
            </a:r>
            <a:r>
              <a:rPr lang="nl-NL" dirty="0" smtClean="0">
                <a:solidFill>
                  <a:schemeClr val="bg1"/>
                </a:solidFill>
              </a:rPr>
              <a:t>twee keer.</a:t>
            </a:r>
            <a:endParaRPr lang="nl-NL" dirty="0">
              <a:solidFill>
                <a:schemeClr val="bg1"/>
              </a:solidFill>
            </a:endParaRPr>
          </a:p>
        </p:txBody>
      </p:sp>
    </p:spTree>
    <p:extLst>
      <p:ext uri="{BB962C8B-B14F-4D97-AF65-F5344CB8AC3E}">
        <p14:creationId xmlns:p14="http://schemas.microsoft.com/office/powerpoint/2010/main" val="1841631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03490" y="2105821"/>
            <a:ext cx="12226520" cy="728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2" name="Rechthoek 1"/>
          <p:cNvSpPr/>
          <p:nvPr/>
        </p:nvSpPr>
        <p:spPr>
          <a:xfrm>
            <a:off x="957784" y="8261176"/>
            <a:ext cx="11233248" cy="892552"/>
          </a:xfrm>
          <a:prstGeom prst="rect">
            <a:avLst/>
          </a:prstGeom>
        </p:spPr>
        <p:txBody>
          <a:bodyPr wrap="square">
            <a:spAutoFit/>
          </a:bodyPr>
          <a:lstStyle/>
          <a:p>
            <a:r>
              <a:rPr lang="nl-NL" dirty="0">
                <a:solidFill>
                  <a:schemeClr val="bg1"/>
                </a:solidFill>
              </a:rPr>
              <a:t>Blauwe knoop wordt </a:t>
            </a:r>
            <a:r>
              <a:rPr lang="nl-NL" dirty="0" smtClean="0">
                <a:solidFill>
                  <a:schemeClr val="bg1"/>
                </a:solidFill>
              </a:rPr>
              <a:t> </a:t>
            </a:r>
            <a:r>
              <a:rPr lang="nl-NL" dirty="0">
                <a:solidFill>
                  <a:schemeClr val="bg1"/>
                </a:solidFill>
              </a:rPr>
              <a:t>geregeld in voedselarme en vochtige bermen aangetroffen. </a:t>
            </a:r>
            <a:r>
              <a:rPr lang="nl-NL" dirty="0" smtClean="0">
                <a:solidFill>
                  <a:schemeClr val="bg1"/>
                </a:solidFill>
              </a:rPr>
              <a:t>Eén keer </a:t>
            </a:r>
            <a:r>
              <a:rPr lang="nl-NL" dirty="0">
                <a:solidFill>
                  <a:schemeClr val="bg1"/>
                </a:solidFill>
              </a:rPr>
              <a:t>per jaar maaien</a:t>
            </a:r>
          </a:p>
        </p:txBody>
      </p:sp>
    </p:spTree>
    <p:extLst>
      <p:ext uri="{BB962C8B-B14F-4D97-AF65-F5344CB8AC3E}">
        <p14:creationId xmlns:p14="http://schemas.microsoft.com/office/powerpoint/2010/main" val="1902328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1918571" y="2040380"/>
            <a:ext cx="9148829" cy="3268468"/>
          </a:xfrm>
        </p:spPr>
        <p:txBody>
          <a:bodyPr>
            <a:noAutofit/>
          </a:bodyPr>
          <a:lstStyle/>
          <a:p>
            <a:r>
              <a:rPr lang="nl-NL" b="1" dirty="0" err="1" smtClean="0"/>
              <a:t>Bijvriendelijk</a:t>
            </a:r>
            <a:r>
              <a:rPr lang="nl-NL" b="1" dirty="0" smtClean="0"/>
              <a:t> beheer:</a:t>
            </a:r>
          </a:p>
          <a:p>
            <a:pPr marL="1255500" lvl="1" indent="-571500"/>
            <a:r>
              <a:rPr lang="nl-NL" dirty="0"/>
              <a:t>Gefaseerd beheer</a:t>
            </a:r>
          </a:p>
          <a:p>
            <a:pPr marL="1255500" lvl="1" indent="-571500"/>
            <a:r>
              <a:rPr lang="nl-NL" dirty="0"/>
              <a:t>Gedifferentieerd beheer</a:t>
            </a:r>
          </a:p>
          <a:p>
            <a:pPr marL="1255500" lvl="1" indent="-571500"/>
            <a:r>
              <a:rPr lang="nl-NL" dirty="0"/>
              <a:t>Beheer bloemrijke grasvegetaties</a:t>
            </a:r>
          </a:p>
          <a:p>
            <a:pPr marL="1255500" lvl="1" indent="-571500"/>
            <a:r>
              <a:rPr lang="nl-NL" dirty="0"/>
              <a:t>Beheer vaste planten</a:t>
            </a:r>
          </a:p>
          <a:p>
            <a:pPr marL="1255500" lvl="1" indent="-571500"/>
            <a:r>
              <a:rPr lang="nl-NL" dirty="0"/>
              <a:t>Beheer houtige beplanting</a:t>
            </a:r>
          </a:p>
          <a:p>
            <a:pPr marL="1255500" lvl="1" indent="-571500"/>
            <a:r>
              <a:rPr lang="nl-NL" dirty="0"/>
              <a:t>Verschralen</a:t>
            </a:r>
          </a:p>
          <a:p>
            <a:pPr marL="1255500" lvl="1" indent="-571500"/>
            <a:r>
              <a:rPr lang="nl-NL" dirty="0"/>
              <a:t>Gebruik van </a:t>
            </a:r>
            <a:r>
              <a:rPr lang="nl-NL" dirty="0" smtClean="0"/>
              <a:t>werktuigen</a:t>
            </a:r>
          </a:p>
          <a:p>
            <a:pPr marL="1255500" lvl="1" indent="-571500"/>
            <a:r>
              <a:rPr lang="nl-NL" dirty="0" smtClean="0"/>
              <a:t>Chemische bestrijdingsmiddelen</a:t>
            </a:r>
            <a:endParaRPr lang="nl-NL" dirty="0"/>
          </a:p>
          <a:p>
            <a:endParaRPr lang="nl-NL" sz="2100" dirty="0"/>
          </a:p>
          <a:p>
            <a:endParaRPr lang="nl-NL" sz="2100" dirty="0" smtClean="0"/>
          </a:p>
        </p:txBody>
      </p:sp>
      <p:pic>
        <p:nvPicPr>
          <p:cNvPr id="5" name="Afbeelding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5936" y="2357973"/>
            <a:ext cx="648072" cy="648072"/>
          </a:xfrm>
          <a:prstGeom prst="rect">
            <a:avLst/>
          </a:prstGeom>
        </p:spPr>
      </p:pic>
      <p:sp>
        <p:nvSpPr>
          <p:cNvPr id="14" name="Titel 1"/>
          <p:cNvSpPr txBox="1">
            <a:spLocks/>
          </p:cNvSpPr>
          <p:nvPr/>
        </p:nvSpPr>
        <p:spPr>
          <a:xfrm>
            <a:off x="1205999" y="718508"/>
            <a:ext cx="11489089" cy="1530000"/>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Inhoud</a:t>
            </a:r>
            <a:endParaRPr lang="nl-NL" sz="2400" dirty="0"/>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14368"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5936" y="2929473"/>
            <a:ext cx="648072" cy="648072"/>
          </a:xfrm>
          <a:prstGeom prst="rect">
            <a:avLst/>
          </a:prstGeom>
        </p:spPr>
      </p:pic>
      <p:pic>
        <p:nvPicPr>
          <p:cNvPr id="8" name="Afbeelding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5936" y="3468316"/>
            <a:ext cx="648072" cy="648072"/>
          </a:xfrm>
          <a:prstGeom prst="rect">
            <a:avLst/>
          </a:prstGeom>
        </p:spPr>
      </p:pic>
      <p:pic>
        <p:nvPicPr>
          <p:cNvPr id="9" name="Afbeelding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5936" y="3990830"/>
            <a:ext cx="648072" cy="648072"/>
          </a:xfrm>
          <a:prstGeom prst="rect">
            <a:avLst/>
          </a:prstGeom>
        </p:spPr>
      </p:pic>
      <p:pic>
        <p:nvPicPr>
          <p:cNvPr id="10" name="Afbeelding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5936" y="4513344"/>
            <a:ext cx="648072" cy="648072"/>
          </a:xfrm>
          <a:prstGeom prst="rect">
            <a:avLst/>
          </a:prstGeom>
        </p:spPr>
      </p:pic>
      <p:pic>
        <p:nvPicPr>
          <p:cNvPr id="11" name="Afbeelding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5936" y="5052187"/>
            <a:ext cx="648072" cy="648072"/>
          </a:xfrm>
          <a:prstGeom prst="rect">
            <a:avLst/>
          </a:prstGeom>
        </p:spPr>
      </p:pic>
      <p:pic>
        <p:nvPicPr>
          <p:cNvPr id="12" name="Afbeelding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5936" y="5493059"/>
            <a:ext cx="648072" cy="648072"/>
          </a:xfrm>
          <a:prstGeom prst="rect">
            <a:avLst/>
          </a:prstGeom>
        </p:spPr>
      </p:pic>
      <p:pic>
        <p:nvPicPr>
          <p:cNvPr id="13" name="Afbeelding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5936" y="6031901"/>
            <a:ext cx="648072" cy="648072"/>
          </a:xfrm>
          <a:prstGeom prst="rect">
            <a:avLst/>
          </a:prstGeom>
        </p:spPr>
      </p:pic>
    </p:spTree>
    <p:extLst>
      <p:ext uri="{BB962C8B-B14F-4D97-AF65-F5344CB8AC3E}">
        <p14:creationId xmlns:p14="http://schemas.microsoft.com/office/powerpoint/2010/main" val="1425831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2"/>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403490" y="2105821"/>
            <a:ext cx="12226520" cy="7284850"/>
          </a:xfrm>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2" name="Rechthoek 1"/>
          <p:cNvSpPr/>
          <p:nvPr/>
        </p:nvSpPr>
        <p:spPr>
          <a:xfrm>
            <a:off x="957784" y="8261176"/>
            <a:ext cx="11233248" cy="892552"/>
          </a:xfrm>
          <a:prstGeom prst="rect">
            <a:avLst/>
          </a:prstGeom>
        </p:spPr>
        <p:txBody>
          <a:bodyPr wrap="square">
            <a:spAutoFit/>
          </a:bodyPr>
          <a:lstStyle/>
          <a:p>
            <a:r>
              <a:rPr lang="nl-NL" dirty="0">
                <a:solidFill>
                  <a:schemeClr val="bg1"/>
                </a:solidFill>
              </a:rPr>
              <a:t>Een matig voedselrijke bodem met grasklokje, gewoon </a:t>
            </a:r>
            <a:r>
              <a:rPr lang="nl-NL" dirty="0" smtClean="0">
                <a:solidFill>
                  <a:schemeClr val="bg1"/>
                </a:solidFill>
              </a:rPr>
              <a:t>biggenkruid </a:t>
            </a:r>
            <a:r>
              <a:rPr lang="nl-NL" dirty="0">
                <a:solidFill>
                  <a:schemeClr val="bg1"/>
                </a:solidFill>
              </a:rPr>
              <a:t>en gewoon duizendblad. </a:t>
            </a:r>
            <a:r>
              <a:rPr lang="nl-NL" dirty="0" smtClean="0">
                <a:solidFill>
                  <a:schemeClr val="bg1"/>
                </a:solidFill>
              </a:rPr>
              <a:t>Eén </a:t>
            </a:r>
            <a:r>
              <a:rPr lang="nl-NL" dirty="0">
                <a:solidFill>
                  <a:schemeClr val="bg1"/>
                </a:solidFill>
              </a:rPr>
              <a:t>keer per jaar maaien is </a:t>
            </a:r>
            <a:r>
              <a:rPr lang="nl-NL" dirty="0" smtClean="0">
                <a:solidFill>
                  <a:schemeClr val="bg1"/>
                </a:solidFill>
              </a:rPr>
              <a:t>voldoende.</a:t>
            </a:r>
            <a:endParaRPr lang="nl-NL" dirty="0">
              <a:solidFill>
                <a:schemeClr val="bg1"/>
              </a:solidFill>
            </a:endParaRPr>
          </a:p>
        </p:txBody>
      </p:sp>
    </p:spTree>
    <p:extLst>
      <p:ext uri="{BB962C8B-B14F-4D97-AF65-F5344CB8AC3E}">
        <p14:creationId xmlns:p14="http://schemas.microsoft.com/office/powerpoint/2010/main" val="2981268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r>
              <a:rPr lang="nl-NL" b="0" dirty="0" smtClean="0"/>
              <a:t> sinusbeheer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smtClean="0"/>
          </a:p>
          <a:p>
            <a:pPr marL="0" indent="0">
              <a:buNone/>
            </a:pPr>
            <a:endParaRPr lang="nl-NL" dirty="0" smtClean="0"/>
          </a:p>
          <a:p>
            <a:pPr marL="0" indent="0">
              <a:buNone/>
            </a:pPr>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332" y="1957260"/>
            <a:ext cx="9436186" cy="706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709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kloos\Pictures\Mijn afbeeldingen\2017\Nederland zoemt\_DSC5054_Sinusbeheer_Anthonie Stip_De Vlinderstichting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6161" t="1697" r="4397"/>
          <a:stretch/>
        </p:blipFill>
        <p:spPr bwMode="auto">
          <a:xfrm>
            <a:off x="361535" y="310242"/>
            <a:ext cx="12327056" cy="90686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solidFill>
                  <a:schemeClr val="bg1"/>
                </a:solidFill>
              </a:rPr>
              <a:t>Beheer</a:t>
            </a:r>
            <a:endParaRPr lang="nl-NL" sz="2400" b="0" dirty="0">
              <a:solidFill>
                <a:schemeClr val="bg1"/>
              </a:solidFill>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ekstvak 7"/>
          <p:cNvSpPr txBox="1"/>
          <p:nvPr/>
        </p:nvSpPr>
        <p:spPr>
          <a:xfrm>
            <a:off x="9670751" y="8071574"/>
            <a:ext cx="3032217" cy="261610"/>
          </a:xfrm>
          <a:prstGeom prst="rect">
            <a:avLst/>
          </a:prstGeom>
          <a:noFill/>
        </p:spPr>
        <p:txBody>
          <a:bodyPr wrap="square" rtlCol="0">
            <a:spAutoFit/>
          </a:bodyPr>
          <a:lstStyle/>
          <a:p>
            <a:r>
              <a:rPr lang="nl-NL" sz="1100" b="1" i="1" dirty="0" smtClean="0">
                <a:solidFill>
                  <a:schemeClr val="bg1"/>
                </a:solidFill>
              </a:rPr>
              <a:t>Foto: Anthonie Stip, De Vlinderstichting</a:t>
            </a:r>
            <a:endParaRPr lang="nl-NL" sz="1100" b="1" i="1" dirty="0">
              <a:solidFill>
                <a:schemeClr val="bg1"/>
              </a:solidFill>
            </a:endParaRPr>
          </a:p>
        </p:txBody>
      </p:sp>
      <p:sp>
        <p:nvSpPr>
          <p:cNvPr id="10" name="Tijdelijke aanduiding voor tekst 2"/>
          <p:cNvSpPr txBox="1">
            <a:spLocks/>
          </p:cNvSpPr>
          <p:nvPr/>
        </p:nvSpPr>
        <p:spPr>
          <a:xfrm>
            <a:off x="1185692" y="8525766"/>
            <a:ext cx="8269036" cy="50405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chemeClr val="bg1"/>
                </a:solidFill>
                <a:latin typeface="Arial"/>
              </a:rPr>
              <a:t>Eerste maaibeurt sinusmaaien: het eerste </a:t>
            </a:r>
            <a:r>
              <a:rPr lang="nl-NL" dirty="0" err="1" smtClean="0">
                <a:solidFill>
                  <a:schemeClr val="bg1"/>
                </a:solidFill>
                <a:latin typeface="Arial"/>
              </a:rPr>
              <a:t>sinuspad</a:t>
            </a:r>
            <a:r>
              <a:rPr lang="nl-NL" dirty="0" smtClean="0">
                <a:solidFill>
                  <a:schemeClr val="bg1"/>
                </a:solidFill>
                <a:latin typeface="Arial"/>
              </a:rPr>
              <a:t>.</a:t>
            </a: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a:solidFill>
                <a:schemeClr val="bg1"/>
              </a:solidFill>
            </a:endParaRPr>
          </a:p>
        </p:txBody>
      </p:sp>
    </p:spTree>
    <p:extLst>
      <p:ext uri="{BB962C8B-B14F-4D97-AF65-F5344CB8AC3E}">
        <p14:creationId xmlns:p14="http://schemas.microsoft.com/office/powerpoint/2010/main" val="2885236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smtClean="0"/>
          </a:p>
          <a:p>
            <a:pPr marL="0" indent="0">
              <a:buNone/>
            </a:pPr>
            <a:endParaRPr lang="nl-NL" dirty="0" smtClean="0"/>
          </a:p>
          <a:p>
            <a:pPr marL="0" indent="0">
              <a:buNone/>
            </a:pPr>
            <a:endParaRPr lang="nl-N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788568"/>
            <a:ext cx="114300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jdelijke aanduiding voor tekst 2"/>
          <p:cNvSpPr txBox="1">
            <a:spLocks/>
          </p:cNvSpPr>
          <p:nvPr/>
        </p:nvSpPr>
        <p:spPr>
          <a:xfrm>
            <a:off x="1185692" y="2140496"/>
            <a:ext cx="10933332" cy="50405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a:solidFill>
                  <a:srgbClr val="000000"/>
                </a:solidFill>
                <a:latin typeface="Arial"/>
              </a:rPr>
              <a:t>Tweede </a:t>
            </a:r>
            <a:r>
              <a:rPr lang="nl-NL" dirty="0" smtClean="0">
                <a:solidFill>
                  <a:srgbClr val="000000"/>
                </a:solidFill>
                <a:latin typeface="Arial"/>
              </a:rPr>
              <a:t>maaibeurt sinusmaaien: alles binnen het eerste pad wordt gemaaid.</a:t>
            </a:r>
            <a:endParaRPr lang="nl-NL" dirty="0">
              <a:solidFill>
                <a:srgbClr val="000000"/>
              </a:solidFill>
              <a:latin typeface="Arial"/>
            </a:endParaRPr>
          </a:p>
          <a:p>
            <a:pPr marL="0" indent="0" fontAlgn="t">
              <a:spcBef>
                <a:spcPts val="0"/>
              </a:spcBef>
              <a:buNone/>
            </a:pPr>
            <a:endParaRPr lang="nl-NL" dirty="0">
              <a:solidFill>
                <a:srgbClr val="000000"/>
              </a:solidFill>
              <a:latin typeface="Arial"/>
            </a:endParaRPr>
          </a:p>
          <a:p>
            <a:pPr marL="0" indent="0">
              <a:spcBef>
                <a:spcPts val="0"/>
              </a:spcBef>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27255689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37" y="2788283"/>
            <a:ext cx="114300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smtClean="0"/>
          </a:p>
          <a:p>
            <a:pPr marL="0" indent="0">
              <a:buNone/>
            </a:pPr>
            <a:endParaRPr lang="nl-NL" dirty="0" smtClean="0"/>
          </a:p>
          <a:p>
            <a:pPr marL="0" indent="0">
              <a:buNone/>
            </a:pPr>
            <a:endParaRPr lang="nl-NL" dirty="0"/>
          </a:p>
        </p:txBody>
      </p:sp>
      <p:sp>
        <p:nvSpPr>
          <p:cNvPr id="10" name="Tijdelijke aanduiding voor tekst 2"/>
          <p:cNvSpPr txBox="1">
            <a:spLocks/>
          </p:cNvSpPr>
          <p:nvPr/>
        </p:nvSpPr>
        <p:spPr>
          <a:xfrm>
            <a:off x="1185692" y="2140496"/>
            <a:ext cx="10933332" cy="50405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Vierde maaibeurt sinusmaaien: alles binnen het tweede pad wordt gemaaid.</a:t>
            </a:r>
            <a:endParaRPr lang="nl-NL" dirty="0">
              <a:solidFill>
                <a:srgbClr val="000000"/>
              </a:solidFill>
              <a:latin typeface="Arial"/>
            </a:endParaRPr>
          </a:p>
          <a:p>
            <a:pPr marL="0" indent="0" fontAlgn="t">
              <a:spcBef>
                <a:spcPts val="0"/>
              </a:spcBef>
              <a:buNone/>
            </a:pPr>
            <a:endParaRPr lang="nl-NL" dirty="0">
              <a:solidFill>
                <a:srgbClr val="000000"/>
              </a:solidFill>
              <a:latin typeface="Arial"/>
            </a:endParaRPr>
          </a:p>
          <a:p>
            <a:pPr marL="0" indent="0">
              <a:spcBef>
                <a:spcPts val="0"/>
              </a:spcBef>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338853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bakloos\Pictures\Mijn afbeeldingen\2017\Nederland zoemt\IMG_2199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21287" y="1909971"/>
            <a:ext cx="11967303" cy="746892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
        <p:nvSpPr>
          <p:cNvPr id="12" name="Rechthoek 11"/>
          <p:cNvSpPr/>
          <p:nvPr/>
        </p:nvSpPr>
        <p:spPr>
          <a:xfrm>
            <a:off x="957784" y="7860646"/>
            <a:ext cx="9001000" cy="1292662"/>
          </a:xfrm>
          <a:prstGeom prst="rect">
            <a:avLst/>
          </a:prstGeom>
        </p:spPr>
        <p:txBody>
          <a:bodyPr wrap="square">
            <a:spAutoFit/>
          </a:bodyPr>
          <a:lstStyle/>
          <a:p>
            <a:r>
              <a:rPr lang="nl-NL" dirty="0">
                <a:solidFill>
                  <a:schemeClr val="bg1"/>
                </a:solidFill>
              </a:rPr>
              <a:t>A</a:t>
            </a:r>
            <a:r>
              <a:rPr lang="nl-NL" dirty="0" smtClean="0">
                <a:solidFill>
                  <a:schemeClr val="bg1"/>
                </a:solidFill>
              </a:rPr>
              <a:t>ls je een te kleine oppervlakte hebt voor bloemrijk grasland, dan is </a:t>
            </a:r>
            <a:r>
              <a:rPr lang="nl-NL" dirty="0">
                <a:solidFill>
                  <a:schemeClr val="bg1"/>
                </a:solidFill>
              </a:rPr>
              <a:t>gefaseerd maaien </a:t>
            </a:r>
            <a:r>
              <a:rPr lang="nl-NL" dirty="0" smtClean="0">
                <a:solidFill>
                  <a:schemeClr val="bg1"/>
                </a:solidFill>
              </a:rPr>
              <a:t>nog steeds faunavriendelijker (en arbeidsbesparend!). .</a:t>
            </a:r>
            <a:endParaRPr lang="nl-NL" dirty="0">
              <a:solidFill>
                <a:schemeClr val="bg1"/>
              </a:solidFill>
            </a:endParaRPr>
          </a:p>
        </p:txBody>
      </p:sp>
    </p:spTree>
    <p:extLst>
      <p:ext uri="{BB962C8B-B14F-4D97-AF65-F5344CB8AC3E}">
        <p14:creationId xmlns:p14="http://schemas.microsoft.com/office/powerpoint/2010/main" val="544318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akloos\Pictures\Mijn afbeeldingen\2017\Nederland zoemt\SAM_6730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99874" y="1936896"/>
            <a:ext cx="11988716" cy="74420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bermen en dijken</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cxnSp>
        <p:nvCxnSpPr>
          <p:cNvPr id="10" name="Rechte verbindingslijn met pijl 9"/>
          <p:cNvCxnSpPr/>
          <p:nvPr/>
        </p:nvCxnSpPr>
        <p:spPr>
          <a:xfrm>
            <a:off x="6694232" y="3666394"/>
            <a:ext cx="1086062" cy="144016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p:cNvCxnSpPr/>
          <p:nvPr/>
        </p:nvCxnSpPr>
        <p:spPr>
          <a:xfrm>
            <a:off x="4516298" y="4181783"/>
            <a:ext cx="1086062" cy="144016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812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akloos\Pictures\Mijn afbeeldingen\2017\Nederland zoemt\IMG_2194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4751" b="38120"/>
          <a:stretch/>
        </p:blipFill>
        <p:spPr bwMode="auto">
          <a:xfrm>
            <a:off x="344190" y="4098471"/>
            <a:ext cx="12324093" cy="528042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akloos\Pictures\Mijn afbeeldingen\2017\Nederland zoemt\IMG_2193a.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3144" b="35905"/>
          <a:stretch/>
        </p:blipFill>
        <p:spPr bwMode="auto">
          <a:xfrm>
            <a:off x="299160" y="3724673"/>
            <a:ext cx="12369123" cy="565422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ruigte</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293372" cy="158417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Ruigtekruiden in de zon zijn vaak </a:t>
            </a:r>
            <a:r>
              <a:rPr lang="nl-NL" dirty="0">
                <a:solidFill>
                  <a:srgbClr val="000000"/>
                </a:solidFill>
                <a:latin typeface="Arial"/>
              </a:rPr>
              <a:t>bloemenrijk en van grote betekenis voor bijen en andere </a:t>
            </a:r>
            <a:r>
              <a:rPr lang="nl-NL" dirty="0" smtClean="0">
                <a:solidFill>
                  <a:srgbClr val="000000"/>
                </a:solidFill>
                <a:latin typeface="Arial"/>
              </a:rPr>
              <a:t>insecten. </a:t>
            </a:r>
            <a:r>
              <a:rPr lang="nl-NL" dirty="0">
                <a:solidFill>
                  <a:srgbClr val="000000"/>
                </a:solidFill>
                <a:latin typeface="Arial"/>
              </a:rPr>
              <a:t>Ruigte kan zich jaren achtereen handhaven, maar houtige opslag moet wel </a:t>
            </a:r>
            <a:r>
              <a:rPr lang="nl-NL" dirty="0" smtClean="0">
                <a:solidFill>
                  <a:srgbClr val="000000"/>
                </a:solidFill>
                <a:latin typeface="Arial"/>
              </a:rPr>
              <a:t>regelmatig </a:t>
            </a:r>
            <a:r>
              <a:rPr lang="nl-NL" dirty="0">
                <a:solidFill>
                  <a:srgbClr val="000000"/>
                </a:solidFill>
                <a:latin typeface="Arial"/>
              </a:rPr>
              <a:t>worden afgezet. Ruigten </a:t>
            </a:r>
            <a:r>
              <a:rPr lang="nl-NL" dirty="0" smtClean="0">
                <a:solidFill>
                  <a:srgbClr val="000000"/>
                </a:solidFill>
                <a:latin typeface="Arial"/>
              </a:rPr>
              <a:t>worden gewoonlijk </a:t>
            </a:r>
            <a:r>
              <a:rPr lang="nl-NL" dirty="0">
                <a:solidFill>
                  <a:srgbClr val="000000"/>
                </a:solidFill>
                <a:latin typeface="Arial"/>
              </a:rPr>
              <a:t>éénmaal in de </a:t>
            </a:r>
            <a:r>
              <a:rPr lang="nl-NL" dirty="0" smtClean="0">
                <a:solidFill>
                  <a:srgbClr val="000000"/>
                </a:solidFill>
                <a:latin typeface="Arial"/>
              </a:rPr>
              <a:t>drie </a:t>
            </a:r>
            <a:r>
              <a:rPr lang="nl-NL" dirty="0">
                <a:solidFill>
                  <a:srgbClr val="000000"/>
                </a:solidFill>
                <a:latin typeface="Arial"/>
              </a:rPr>
              <a:t>jaar in de late herfst of in de </a:t>
            </a:r>
            <a:r>
              <a:rPr lang="nl-NL" dirty="0" smtClean="0">
                <a:solidFill>
                  <a:srgbClr val="000000"/>
                </a:solidFill>
                <a:latin typeface="Arial"/>
              </a:rPr>
              <a:t>winter gemaaid. Doe dit wel gefaseerd!</a:t>
            </a:r>
            <a:endParaRPr lang="nl-NL" dirty="0"/>
          </a:p>
        </p:txBody>
      </p:sp>
    </p:spTree>
    <p:extLst>
      <p:ext uri="{BB962C8B-B14F-4D97-AF65-F5344CB8AC3E}">
        <p14:creationId xmlns:p14="http://schemas.microsoft.com/office/powerpoint/2010/main" val="38190847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bakloos\Pictures\Mijn afbeeldingen\2017\Nederland zoemt\DSC08100b.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44190" y="3724672"/>
            <a:ext cx="12344400" cy="565422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vaste planten</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158417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Bloeiseizoen </a:t>
            </a:r>
            <a:r>
              <a:rPr lang="nl-NL" dirty="0">
                <a:solidFill>
                  <a:srgbClr val="000000"/>
                </a:solidFill>
                <a:latin typeface="Arial"/>
              </a:rPr>
              <a:t>verlengen:</a:t>
            </a:r>
          </a:p>
          <a:p>
            <a:pPr marL="0" indent="0" fontAlgn="t">
              <a:spcBef>
                <a:spcPts val="0"/>
              </a:spcBef>
              <a:buNone/>
            </a:pPr>
            <a:r>
              <a:rPr lang="nl-NL" dirty="0">
                <a:solidFill>
                  <a:srgbClr val="000000"/>
                </a:solidFill>
                <a:latin typeface="Arial"/>
              </a:rPr>
              <a:t>Door het (gedeeltelijk) snoeien van vaste planten in het groeiseizoen is het mogelijk om het bloeiseizoen te </a:t>
            </a:r>
            <a:r>
              <a:rPr lang="nl-NL" dirty="0" smtClean="0">
                <a:solidFill>
                  <a:srgbClr val="000000"/>
                </a:solidFill>
                <a:latin typeface="Arial"/>
              </a:rPr>
              <a:t>verlengen/verplaatsen. Dat kan bij o.a. </a:t>
            </a:r>
            <a:r>
              <a:rPr lang="nl-NL" dirty="0" err="1" smtClean="0">
                <a:solidFill>
                  <a:srgbClr val="000000"/>
                </a:solidFill>
                <a:latin typeface="Arial"/>
              </a:rPr>
              <a:t>Phlox</a:t>
            </a:r>
            <a:r>
              <a:rPr lang="nl-NL" dirty="0" smtClean="0">
                <a:solidFill>
                  <a:srgbClr val="000000"/>
                </a:solidFill>
                <a:latin typeface="Arial"/>
              </a:rPr>
              <a:t> en Clematis. </a:t>
            </a:r>
          </a:p>
          <a:p>
            <a:pPr marL="0" indent="0" fontAlgn="t">
              <a:spcBef>
                <a:spcPts val="0"/>
              </a:spcBef>
              <a:buNone/>
            </a:pPr>
            <a:endParaRPr lang="nl-NL" dirty="0">
              <a:solidFill>
                <a:srgbClr val="000000"/>
              </a:solidFill>
              <a:latin typeface="Arial"/>
            </a:endParaRPr>
          </a:p>
          <a:p>
            <a:pPr marL="0" indent="0">
              <a:spcBef>
                <a:spcPts val="0"/>
              </a:spcBef>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2078216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kloos\Pictures\Mijn afbeeldingen\2017\Nederland zoemt\DSC08092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44190" y="3790604"/>
            <a:ext cx="12344400" cy="558829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165010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Herbloei bevorderen:</a:t>
            </a:r>
            <a:endParaRPr lang="nl-NL" dirty="0">
              <a:solidFill>
                <a:srgbClr val="000000"/>
              </a:solidFill>
              <a:latin typeface="Arial"/>
            </a:endParaRPr>
          </a:p>
          <a:p>
            <a:pPr marL="0" indent="0" fontAlgn="t">
              <a:spcBef>
                <a:spcPts val="0"/>
              </a:spcBef>
              <a:buNone/>
            </a:pPr>
            <a:r>
              <a:rPr lang="nl-NL" dirty="0">
                <a:solidFill>
                  <a:srgbClr val="000000"/>
                </a:solidFill>
                <a:latin typeface="Arial"/>
              </a:rPr>
              <a:t>Door het snoeien direct na de bloei bevorder je bij een aantal vaste planten de vorming van nieuwe uitlopers waarop </a:t>
            </a:r>
            <a:r>
              <a:rPr lang="nl-NL" dirty="0" smtClean="0">
                <a:solidFill>
                  <a:srgbClr val="000000"/>
                </a:solidFill>
                <a:latin typeface="Arial"/>
              </a:rPr>
              <a:t>opnieuw </a:t>
            </a:r>
            <a:r>
              <a:rPr lang="nl-NL" dirty="0">
                <a:solidFill>
                  <a:srgbClr val="000000"/>
                </a:solidFill>
                <a:latin typeface="Arial"/>
              </a:rPr>
              <a:t>wordt gebloeid op een later tijdstip, bijvoorbeeld bij </a:t>
            </a:r>
            <a:r>
              <a:rPr lang="nl-NL" dirty="0" err="1" smtClean="0">
                <a:solidFill>
                  <a:srgbClr val="000000"/>
                </a:solidFill>
                <a:latin typeface="Arial"/>
              </a:rPr>
              <a:t>Nepeta</a:t>
            </a:r>
            <a:r>
              <a:rPr lang="nl-NL" dirty="0" smtClean="0">
                <a:solidFill>
                  <a:srgbClr val="000000"/>
                </a:solidFill>
                <a:latin typeface="Arial"/>
              </a:rPr>
              <a:t>, Salvia.</a:t>
            </a:r>
            <a:endParaRPr lang="nl-NL" dirty="0">
              <a:solidFill>
                <a:srgbClr val="000000"/>
              </a:solidFill>
              <a:latin typeface="Arial"/>
            </a:endParaRPr>
          </a:p>
          <a:p>
            <a:pPr marL="0" indent="0">
              <a:spcBef>
                <a:spcPts val="0"/>
              </a:spcBef>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4184449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2"/>
          <p:cNvSpPr txBox="1">
            <a:spLocks/>
          </p:cNvSpPr>
          <p:nvPr/>
        </p:nvSpPr>
        <p:spPr>
          <a:xfrm>
            <a:off x="1185692" y="2140496"/>
            <a:ext cx="11365380" cy="432048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err="1" smtClean="0"/>
              <a:t>Bijvriendelijk</a:t>
            </a:r>
            <a:r>
              <a:rPr lang="nl-NL" dirty="0" smtClean="0"/>
              <a:t> </a:t>
            </a:r>
            <a:r>
              <a:rPr lang="nl-NL" dirty="0"/>
              <a:t>beheer = ecologisch beheer</a:t>
            </a:r>
          </a:p>
          <a:p>
            <a:pPr marL="0" indent="0">
              <a:buNone/>
            </a:pPr>
            <a:r>
              <a:rPr lang="nl-NL" u="sng" dirty="0" smtClean="0"/>
              <a:t>Definitie ecologisch beheer:                                                                                     </a:t>
            </a:r>
            <a:r>
              <a:rPr lang="nl-NL" i="1" dirty="0" smtClean="0"/>
              <a:t>Beheermaatregelen </a:t>
            </a:r>
            <a:r>
              <a:rPr lang="nl-NL" i="1" dirty="0"/>
              <a:t>worden zoveel mogelijk afgestemd op natuurlijke processen. De levenscyclus van planten en dieren probeert men zo min mogelijk te verstoren en het beheer is er op gericht de biodiversiteit te vergroten door het scheppen van gevarieerde milieus</a:t>
            </a:r>
            <a:r>
              <a:rPr lang="nl-NL" i="1" dirty="0" smtClean="0"/>
              <a:t>.</a:t>
            </a:r>
          </a:p>
          <a:p>
            <a:pPr marL="0" indent="0">
              <a:buNone/>
            </a:pPr>
            <a:r>
              <a:rPr lang="nl-NL" dirty="0" smtClean="0"/>
              <a:t>Alle </a:t>
            </a:r>
            <a:r>
              <a:rPr lang="nl-NL" dirty="0"/>
              <a:t>beheerhandelingen (afmaaien, </a:t>
            </a:r>
            <a:r>
              <a:rPr lang="nl-NL" dirty="0" smtClean="0"/>
              <a:t>afzetten, snoeien) werken </a:t>
            </a:r>
            <a:r>
              <a:rPr lang="nl-NL" dirty="0"/>
              <a:t>verstorend: het voedselaanbod </a:t>
            </a:r>
            <a:r>
              <a:rPr lang="nl-NL" dirty="0" smtClean="0"/>
              <a:t>vermindert/verdwijnt</a:t>
            </a:r>
            <a:r>
              <a:rPr lang="nl-NL" dirty="0"/>
              <a:t>, nestplaatsen worden </a:t>
            </a:r>
            <a:r>
              <a:rPr lang="nl-NL" dirty="0" smtClean="0"/>
              <a:t>verstoord/vernietigd</a:t>
            </a:r>
            <a:r>
              <a:rPr lang="nl-NL" dirty="0"/>
              <a:t>, het microklimaat verandert en de mogelijkheid tot oriëntatie </a:t>
            </a:r>
            <a:r>
              <a:rPr lang="nl-NL" dirty="0" smtClean="0"/>
              <a:t>wordt bemoeilijkt</a:t>
            </a:r>
            <a:r>
              <a:rPr lang="nl-NL" dirty="0"/>
              <a:t>. Zeker als de vegetatie volledig wordt gemaaid, afgezet of gesnoeid is dat voor insecten en dus zeker (de plaatsgebonden) wilde bijensoorten rampzalig. </a:t>
            </a:r>
            <a:r>
              <a:rPr lang="nl-NL" dirty="0" smtClean="0"/>
              <a:t>   Daarom beheer je:</a:t>
            </a:r>
          </a:p>
          <a:p>
            <a:r>
              <a:rPr lang="nl-NL" dirty="0"/>
              <a:t>g</a:t>
            </a:r>
            <a:r>
              <a:rPr lang="nl-NL" dirty="0" smtClean="0"/>
              <a:t>efaseerd: je </a:t>
            </a:r>
            <a:r>
              <a:rPr lang="nl-NL" dirty="0"/>
              <a:t>laat </a:t>
            </a:r>
            <a:r>
              <a:rPr lang="nl-NL" dirty="0" smtClean="0"/>
              <a:t>bewust </a:t>
            </a:r>
            <a:r>
              <a:rPr lang="nl-NL" dirty="0"/>
              <a:t>een deel van de vegetatie met rust. </a:t>
            </a:r>
            <a:endParaRPr lang="nl-NL" dirty="0" smtClean="0"/>
          </a:p>
          <a:p>
            <a:r>
              <a:rPr lang="nl-NL" dirty="0"/>
              <a:t>g</a:t>
            </a:r>
            <a:r>
              <a:rPr lang="nl-NL" dirty="0" smtClean="0"/>
              <a:t>edifferentieerd: </a:t>
            </a:r>
            <a:r>
              <a:rPr lang="nl-NL" dirty="0"/>
              <a:t>je </a:t>
            </a:r>
            <a:r>
              <a:rPr lang="nl-NL" dirty="0" smtClean="0"/>
              <a:t>beheert gelijksoortige vegetatie </a:t>
            </a:r>
            <a:r>
              <a:rPr lang="nl-NL" dirty="0"/>
              <a:t>op </a:t>
            </a:r>
            <a:r>
              <a:rPr lang="nl-NL" dirty="0" smtClean="0"/>
              <a:t>verschillende manieren.</a:t>
            </a:r>
          </a:p>
          <a:p>
            <a:r>
              <a:rPr lang="nl-NL" dirty="0" smtClean="0"/>
              <a:t>flexibel: het beheertijdstip wordt bepaald door de vegetatie.</a:t>
            </a:r>
            <a:endParaRPr lang="nl-NL" dirty="0"/>
          </a:p>
        </p:txBody>
      </p:sp>
      <p:sp>
        <p:nvSpPr>
          <p:cNvPr id="6" name="Titel 1"/>
          <p:cNvSpPr txBox="1">
            <a:spLocks/>
          </p:cNvSpPr>
          <p:nvPr/>
        </p:nvSpPr>
        <p:spPr>
          <a:xfrm>
            <a:off x="1205999" y="957600"/>
            <a:ext cx="1134507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9767" y="6834012"/>
            <a:ext cx="6524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9767" y="7394392"/>
            <a:ext cx="6524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9767" y="7936567"/>
            <a:ext cx="6524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376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bakloos\Pictures\Mijn afbeeldingen\2017\Nederland zoemt\IMG_3656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11027" y="3790604"/>
            <a:ext cx="12377563" cy="558829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165010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Winterbeurt:</a:t>
            </a:r>
          </a:p>
          <a:p>
            <a:pPr marL="0" indent="0" fontAlgn="t">
              <a:spcBef>
                <a:spcPts val="0"/>
              </a:spcBef>
              <a:buNone/>
            </a:pPr>
            <a:r>
              <a:rPr lang="nl-NL" dirty="0" smtClean="0">
                <a:solidFill>
                  <a:srgbClr val="000000"/>
                </a:solidFill>
                <a:latin typeface="Arial"/>
              </a:rPr>
              <a:t>Laat </a:t>
            </a:r>
            <a:r>
              <a:rPr lang="nl-NL" dirty="0">
                <a:solidFill>
                  <a:srgbClr val="000000"/>
                </a:solidFill>
                <a:latin typeface="Arial"/>
              </a:rPr>
              <a:t>stengels van afgestorven vaste planten in najaar of winter staan. Deze plantenresten vormen nest-, schuil- en overwinteringsgelegenheid (o.a. insecten en bodemdieren).</a:t>
            </a:r>
          </a:p>
          <a:p>
            <a:pPr marL="0" indent="0">
              <a:spcBef>
                <a:spcPts val="0"/>
              </a:spcBef>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952028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5888" b="22604"/>
          <a:stretch/>
        </p:blipFill>
        <p:spPr bwMode="auto">
          <a:xfrm>
            <a:off x="381721" y="3790604"/>
            <a:ext cx="12306870" cy="5567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165010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Winterbeurt:</a:t>
            </a:r>
          </a:p>
          <a:p>
            <a:pPr marL="0" indent="0" fontAlgn="t">
              <a:spcBef>
                <a:spcPts val="0"/>
              </a:spcBef>
              <a:buNone/>
            </a:pPr>
            <a:r>
              <a:rPr lang="nl-NL" dirty="0" smtClean="0">
                <a:solidFill>
                  <a:srgbClr val="000000"/>
                </a:solidFill>
                <a:latin typeface="Arial"/>
              </a:rPr>
              <a:t>Laat </a:t>
            </a:r>
            <a:r>
              <a:rPr lang="nl-NL" dirty="0">
                <a:solidFill>
                  <a:srgbClr val="000000"/>
                </a:solidFill>
                <a:latin typeface="Arial"/>
              </a:rPr>
              <a:t>stengels van afgestorven vaste planten in najaar of winter staan. Deze plantenresten vormen nest-, schuil- en overwinteringsgelegenheid (o.a. insecten en bodemdieren).</a:t>
            </a:r>
          </a:p>
          <a:p>
            <a:pPr marL="0" indent="0">
              <a:spcBef>
                <a:spcPts val="0"/>
              </a:spcBef>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2823256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11027" y="3790604"/>
            <a:ext cx="12377563" cy="557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165010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Winterbeurt:</a:t>
            </a:r>
          </a:p>
          <a:p>
            <a:pPr marL="0" indent="0" fontAlgn="t">
              <a:spcBef>
                <a:spcPts val="0"/>
              </a:spcBef>
              <a:buNone/>
            </a:pPr>
            <a:r>
              <a:rPr lang="nl-NL" dirty="0" smtClean="0">
                <a:solidFill>
                  <a:srgbClr val="000000"/>
                </a:solidFill>
                <a:latin typeface="Arial"/>
              </a:rPr>
              <a:t>Laat </a:t>
            </a:r>
            <a:r>
              <a:rPr lang="nl-NL" dirty="0">
                <a:solidFill>
                  <a:srgbClr val="000000"/>
                </a:solidFill>
                <a:latin typeface="Arial"/>
              </a:rPr>
              <a:t>stengels van afgestorven vaste planten in najaar of winter staan. Deze plantenresten vormen nest-, schuil- en overwinteringsgelegenheid (o.a. insecten en bodemdieren</a:t>
            </a:r>
            <a:r>
              <a:rPr lang="nl-NL" dirty="0" smtClean="0">
                <a:solidFill>
                  <a:srgbClr val="000000"/>
                </a:solidFill>
                <a:latin typeface="Arial"/>
              </a:rPr>
              <a:t>). </a:t>
            </a:r>
            <a:endParaRPr lang="nl-NL" dirty="0">
              <a:solidFill>
                <a:srgbClr val="000000"/>
              </a:solidFill>
              <a:latin typeface="Arial"/>
            </a:endParaRPr>
          </a:p>
          <a:p>
            <a:pPr marL="0" indent="0">
              <a:spcBef>
                <a:spcPts val="0"/>
              </a:spcBef>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2859905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akloos\Pictures\Mijn afbeeldingen\2017\Nederland zoemt\DSC00497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11026" y="3790604"/>
            <a:ext cx="12377563" cy="557765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1" y="2140496"/>
            <a:ext cx="11502897" cy="165010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Winterbeurt:</a:t>
            </a:r>
          </a:p>
          <a:p>
            <a:pPr marL="0" indent="0" fontAlgn="t">
              <a:spcBef>
                <a:spcPts val="0"/>
              </a:spcBef>
              <a:buNone/>
            </a:pPr>
            <a:r>
              <a:rPr lang="nl-NL" dirty="0">
                <a:solidFill>
                  <a:srgbClr val="000000"/>
                </a:solidFill>
                <a:latin typeface="Arial"/>
              </a:rPr>
              <a:t>Haal blad van het gazon en breng het in de </a:t>
            </a:r>
            <a:r>
              <a:rPr lang="nl-NL" dirty="0" smtClean="0">
                <a:solidFill>
                  <a:srgbClr val="000000"/>
                </a:solidFill>
                <a:latin typeface="Arial"/>
              </a:rPr>
              <a:t>border. Hierdoor bescherm je bodemdieren. Bedenk welk deel van de tuin je wel winterklaar maakt en welk deel  niet. Doe dat in goed overleg en overtuig een klant met goede argumenten.</a:t>
            </a: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1686205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bakloos\Pictures\Mijn afbeeldingen\2017\Nederland zoemt\DSC00516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524"/>
          <a:stretch/>
        </p:blipFill>
        <p:spPr bwMode="auto">
          <a:xfrm>
            <a:off x="5020887" y="1924471"/>
            <a:ext cx="7667703" cy="741208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pic>
        <p:nvPicPr>
          <p:cNvPr id="11268" name="Picture 4" descr="C:\Users\bakloos\Pictures\Mijn afbeeldingen\2017\Nederland zoemt\KCRK6970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9544" y="1924471"/>
            <a:ext cx="4186672" cy="743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34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kloos\Pictures\Mijn afbeeldingen\2017\Nederland zoemt\DSC07330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1734" b="6510"/>
          <a:stretch/>
        </p:blipFill>
        <p:spPr bwMode="auto">
          <a:xfrm>
            <a:off x="398959" y="2680556"/>
            <a:ext cx="12289631" cy="66983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opdracht</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149356" cy="108012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spcBef>
                <a:spcPts val="0"/>
              </a:spcBef>
              <a:buNone/>
            </a:pPr>
            <a:r>
              <a:rPr lang="nl-NL" dirty="0" smtClean="0"/>
              <a:t>Geef deze tuinman (</a:t>
            </a:r>
            <a:r>
              <a:rPr lang="nl-NL" dirty="0" err="1" smtClean="0"/>
              <a:t>biodivers</a:t>
            </a:r>
            <a:r>
              <a:rPr lang="nl-NL" dirty="0" smtClean="0"/>
              <a:t>) onderhoudsadvies.</a:t>
            </a:r>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18011162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akloos\Pictures\Mijn afbeeldingen\2017\Nederland zoemt\IMAG05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6042" y="3733800"/>
            <a:ext cx="12234862" cy="56451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houtige beplanting</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221364"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a:solidFill>
                  <a:srgbClr val="000000"/>
                </a:solidFill>
                <a:latin typeface="Arial"/>
              </a:rPr>
              <a:t>Bloeiende heesters zijn een belangrijke voedselbron voor insecten. </a:t>
            </a:r>
            <a:r>
              <a:rPr lang="nl-NL" dirty="0" smtClean="0">
                <a:solidFill>
                  <a:srgbClr val="000000"/>
                </a:solidFill>
                <a:latin typeface="Arial"/>
              </a:rPr>
              <a:t>Als </a:t>
            </a:r>
            <a:r>
              <a:rPr lang="nl-NL" dirty="0">
                <a:solidFill>
                  <a:srgbClr val="000000"/>
                </a:solidFill>
                <a:latin typeface="Arial"/>
              </a:rPr>
              <a:t>van deze soorten, </a:t>
            </a:r>
            <a:r>
              <a:rPr lang="nl-NL" dirty="0" smtClean="0">
                <a:solidFill>
                  <a:srgbClr val="000000"/>
                </a:solidFill>
                <a:latin typeface="Arial"/>
              </a:rPr>
              <a:t>die </a:t>
            </a:r>
            <a:r>
              <a:rPr lang="nl-NL" dirty="0">
                <a:solidFill>
                  <a:srgbClr val="000000"/>
                </a:solidFill>
                <a:latin typeface="Arial"/>
              </a:rPr>
              <a:t>op overjarig hout bloeien, hele plantvakken tegelijk worden gesnoeid in de herfst of winter, dan zijn ze één of meer seizoenen niet meer geschikt als voedselbron voor insecten. </a:t>
            </a:r>
            <a:r>
              <a:rPr lang="nl-NL" dirty="0" smtClean="0">
                <a:solidFill>
                  <a:srgbClr val="000000"/>
                </a:solidFill>
                <a:latin typeface="Arial"/>
              </a:rPr>
              <a:t>Beter is: na </a:t>
            </a:r>
            <a:r>
              <a:rPr lang="nl-NL" dirty="0">
                <a:solidFill>
                  <a:srgbClr val="000000"/>
                </a:solidFill>
                <a:latin typeface="Arial"/>
              </a:rPr>
              <a:t>de bloei gefaseerd </a:t>
            </a:r>
            <a:r>
              <a:rPr lang="nl-NL" dirty="0" smtClean="0">
                <a:solidFill>
                  <a:srgbClr val="000000"/>
                </a:solidFill>
                <a:latin typeface="Arial"/>
              </a:rPr>
              <a:t>snoeien.</a:t>
            </a: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3964180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pic>
        <p:nvPicPr>
          <p:cNvPr id="2051" name="Picture 3" descr="C:\Users\bakloos\Pictures\Mijn afbeeldingen\2017\Nederland zoemt\DSC00709a.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80158" y="1924472"/>
            <a:ext cx="5678298" cy="74445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430393" y="1912491"/>
            <a:ext cx="6258198" cy="745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556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
          <p:cNvPicPr>
            <a:picLocks noChangeAspect="1"/>
          </p:cNvPicPr>
          <p:nvPr/>
        </p:nvPicPr>
        <p:blipFill rotWithShape="1">
          <a:blip r:embed="rId3">
            <a:extLst>
              <a:ext uri="{28A0092B-C50C-407E-A947-70E740481C1C}">
                <a14:useLocalDpi xmlns:a14="http://schemas.microsoft.com/office/drawing/2010/main" val="0"/>
              </a:ext>
            </a:extLst>
          </a:blip>
          <a:srcRect l="2229"/>
          <a:stretch/>
        </p:blipFill>
        <p:spPr bwMode="auto">
          <a:xfrm>
            <a:off x="457200" y="1924472"/>
            <a:ext cx="12231391" cy="745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221364"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chemeClr val="bg1"/>
                </a:solidFill>
                <a:latin typeface="Arial"/>
              </a:rPr>
              <a:t>In bos en struweel is het belangrijk dat er voldoende licht op de bodem valt. Hierdoor krijgt de kruidachtige beplanting de kans te bloeien. </a:t>
            </a: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a:solidFill>
                <a:schemeClr val="bg1"/>
              </a:solidFill>
            </a:endParaRPr>
          </a:p>
        </p:txBody>
      </p:sp>
    </p:spTree>
    <p:extLst>
      <p:ext uri="{BB962C8B-B14F-4D97-AF65-F5344CB8AC3E}">
        <p14:creationId xmlns:p14="http://schemas.microsoft.com/office/powerpoint/2010/main" val="35155449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1"/>
          <p:cNvPicPr>
            <a:picLocks noChangeAspect="1"/>
          </p:cNvPicPr>
          <p:nvPr/>
        </p:nvPicPr>
        <p:blipFill rotWithShape="1">
          <a:blip r:embed="rId3">
            <a:extLst>
              <a:ext uri="{28A0092B-C50C-407E-A947-70E740481C1C}">
                <a14:useLocalDpi xmlns:a14="http://schemas.microsoft.com/office/drawing/2010/main" val="0"/>
              </a:ext>
            </a:extLst>
          </a:blip>
          <a:srcRect r="2260"/>
          <a:stretch/>
        </p:blipFill>
        <p:spPr bwMode="auto">
          <a:xfrm>
            <a:off x="457200" y="1924473"/>
            <a:ext cx="12231392" cy="74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Tree>
    <p:extLst>
      <p:ext uri="{BB962C8B-B14F-4D97-AF65-F5344CB8AC3E}">
        <p14:creationId xmlns:p14="http://schemas.microsoft.com/office/powerpoint/2010/main" val="4155064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akloos\Pictures\Mijn afbeeldingen\2017\Nederland zoemt\DSC01124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69668" y="1924472"/>
            <a:ext cx="12018922" cy="7454428"/>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2140496"/>
            <a:ext cx="11502898" cy="223224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smtClean="0"/>
              <a:t>Bij </a:t>
            </a:r>
            <a:r>
              <a:rPr lang="nl-NL" u="sng" dirty="0"/>
              <a:t>gefaseerd beheer </a:t>
            </a:r>
            <a:r>
              <a:rPr lang="nl-NL" dirty="0"/>
              <a:t>laat je bewust een deel van de vegetatie met rust, deze ga je op een later/ander tijdstip maaien, afzetten of snoeien. </a:t>
            </a:r>
            <a:r>
              <a:rPr lang="nl-NL" dirty="0" smtClean="0"/>
              <a:t>Gebruik </a:t>
            </a:r>
            <a:r>
              <a:rPr lang="nl-NL" u="sng" dirty="0" smtClean="0"/>
              <a:t>flexibele</a:t>
            </a:r>
            <a:r>
              <a:rPr lang="nl-NL" dirty="0" smtClean="0"/>
              <a:t> maaimomenten.</a:t>
            </a:r>
          </a:p>
          <a:p>
            <a:endParaRPr lang="nl-NL" dirty="0" smtClean="0"/>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gefaseerd</a:t>
            </a:r>
            <a:endParaRPr lang="nl-NL" sz="2400" b="0" dirty="0">
              <a:latin typeface="+mn-lt"/>
              <a:ea typeface="+mn-ea"/>
              <a:cs typeface="+mn-cs"/>
            </a:endParaRPr>
          </a:p>
        </p:txBody>
      </p:sp>
    </p:spTree>
    <p:extLst>
      <p:ext uri="{BB962C8B-B14F-4D97-AF65-F5344CB8AC3E}">
        <p14:creationId xmlns:p14="http://schemas.microsoft.com/office/powerpoint/2010/main" val="1178284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kloos\Pictures\Mijn afbeeldingen\2017\Nederland zoemt\DSC01125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3" r="24969"/>
          <a:stretch/>
        </p:blipFill>
        <p:spPr bwMode="auto">
          <a:xfrm>
            <a:off x="-31006" y="5744"/>
            <a:ext cx="13035806" cy="97825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8445996"/>
            <a:ext cx="8485060" cy="84653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a:solidFill>
                  <a:schemeClr val="bg1"/>
                </a:solidFill>
                <a:latin typeface="Arial"/>
              </a:rPr>
              <a:t>Door </a:t>
            </a:r>
            <a:r>
              <a:rPr lang="nl-NL" dirty="0" smtClean="0">
                <a:solidFill>
                  <a:schemeClr val="bg1"/>
                </a:solidFill>
                <a:latin typeface="Arial"/>
              </a:rPr>
              <a:t>(selectief) dunnen</a:t>
            </a:r>
            <a:r>
              <a:rPr lang="nl-NL" dirty="0">
                <a:solidFill>
                  <a:schemeClr val="bg1"/>
                </a:solidFill>
                <a:latin typeface="Arial"/>
              </a:rPr>
              <a:t>, afzetten, </a:t>
            </a:r>
            <a:r>
              <a:rPr lang="nl-NL" dirty="0" smtClean="0">
                <a:solidFill>
                  <a:schemeClr val="bg1"/>
                </a:solidFill>
                <a:latin typeface="Arial"/>
              </a:rPr>
              <a:t>rooien komt in de zomer ook licht op de bodem van bos/struweel. Dit is nodig voor de groei en bloei van de kruiden.</a:t>
            </a: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a:solidFill>
                <a:schemeClr val="bg1"/>
              </a:solidFill>
            </a:endParaRPr>
          </a:p>
        </p:txBody>
      </p:sp>
    </p:spTree>
    <p:extLst>
      <p:ext uri="{BB962C8B-B14F-4D97-AF65-F5344CB8AC3E}">
        <p14:creationId xmlns:p14="http://schemas.microsoft.com/office/powerpoint/2010/main" val="634169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9432700" cy="84653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a:solidFill>
                  <a:srgbClr val="000000"/>
                </a:solidFill>
                <a:latin typeface="Arial"/>
              </a:rPr>
              <a:t>Door </a:t>
            </a:r>
            <a:r>
              <a:rPr lang="nl-NL" dirty="0" smtClean="0">
                <a:solidFill>
                  <a:srgbClr val="000000"/>
                </a:solidFill>
                <a:latin typeface="Arial"/>
              </a:rPr>
              <a:t>(selectief) dunnen</a:t>
            </a:r>
            <a:r>
              <a:rPr lang="nl-NL" dirty="0">
                <a:solidFill>
                  <a:srgbClr val="000000"/>
                </a:solidFill>
                <a:latin typeface="Arial"/>
              </a:rPr>
              <a:t>, afzetten, </a:t>
            </a:r>
            <a:r>
              <a:rPr lang="nl-NL" dirty="0" smtClean="0">
                <a:solidFill>
                  <a:srgbClr val="000000"/>
                </a:solidFill>
                <a:latin typeface="Arial"/>
              </a:rPr>
              <a:t>rooien krijg je licht op de bodem van bos/struweel. Extensief laten begrazen of ringen werkt ook.</a:t>
            </a:r>
            <a:endParaRPr lang="nl-NL" dirty="0" smtClean="0"/>
          </a:p>
          <a:p>
            <a:pPr marL="0" indent="0">
              <a:buNone/>
            </a:pPr>
            <a:endParaRPr lang="nl-NL" dirty="0" smtClean="0"/>
          </a:p>
          <a:p>
            <a:pPr marL="0" indent="0">
              <a:buNone/>
            </a:pPr>
            <a:endParaRPr lang="nl-NL" dirty="0" smtClean="0"/>
          </a:p>
          <a:p>
            <a:pPr marL="0" indent="0">
              <a:buNone/>
            </a:pPr>
            <a:endParaRPr lang="nl-NL" dirty="0"/>
          </a:p>
        </p:txBody>
      </p:sp>
      <p:pic>
        <p:nvPicPr>
          <p:cNvPr id="9" name="Picture 11" descr="DSC08521_re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350" y="2987034"/>
            <a:ext cx="4261245" cy="639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
          <p:cNvPicPr>
            <a:picLocks noChangeAspect="1"/>
          </p:cNvPicPr>
          <p:nvPr/>
        </p:nvPicPr>
        <p:blipFill rotWithShape="1">
          <a:blip r:embed="rId5">
            <a:extLst>
              <a:ext uri="{28A0092B-C50C-407E-A947-70E740481C1C}">
                <a14:useLocalDpi xmlns:a14="http://schemas.microsoft.com/office/drawing/2010/main" val="0"/>
              </a:ext>
            </a:extLst>
          </a:blip>
          <a:srcRect l="26802"/>
          <a:stretch/>
        </p:blipFill>
        <p:spPr bwMode="auto">
          <a:xfrm>
            <a:off x="237705" y="2987034"/>
            <a:ext cx="7877596" cy="641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3"/>
          <p:cNvSpPr>
            <a:spLocks noChangeShapeType="1"/>
          </p:cNvSpPr>
          <p:nvPr/>
        </p:nvSpPr>
        <p:spPr bwMode="auto">
          <a:xfrm>
            <a:off x="7798544" y="4984812"/>
            <a:ext cx="2312831" cy="881887"/>
          </a:xfrm>
          <a:prstGeom prst="line">
            <a:avLst/>
          </a:prstGeom>
          <a:noFill/>
          <a:ln w="635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pic>
        <p:nvPicPr>
          <p:cNvPr id="12" name="Afbeelding 1"/>
          <p:cNvPicPr>
            <a:picLocks noChangeAspect="1"/>
          </p:cNvPicPr>
          <p:nvPr/>
        </p:nvPicPr>
        <p:blipFill rotWithShape="1">
          <a:blip r:embed="rId6" cstate="email">
            <a:extLst>
              <a:ext uri="{28A0092B-C50C-407E-A947-70E740481C1C}">
                <a14:useLocalDpi xmlns:a14="http://schemas.microsoft.com/office/drawing/2010/main" val="0"/>
              </a:ext>
            </a:extLst>
          </a:blip>
          <a:srcRect l="22190" r="22190"/>
          <a:stretch/>
        </p:blipFill>
        <p:spPr bwMode="auto">
          <a:xfrm>
            <a:off x="10317561" y="268288"/>
            <a:ext cx="2371029" cy="253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617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verschraling</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149356" cy="612068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latin typeface="Arial"/>
              </a:rPr>
              <a:t>Doel van verschralen is het verlagen van </a:t>
            </a:r>
            <a:r>
              <a:rPr lang="nl-NL" dirty="0">
                <a:latin typeface="Arial"/>
              </a:rPr>
              <a:t>het fosfaat- en het stikstof </a:t>
            </a:r>
            <a:r>
              <a:rPr lang="nl-NL" dirty="0" smtClean="0">
                <a:latin typeface="Arial"/>
              </a:rPr>
              <a:t>gehalte van de bodem. Dit doe je door:</a:t>
            </a:r>
          </a:p>
          <a:p>
            <a:pPr lvl="6" fontAlgn="t">
              <a:spcBef>
                <a:spcPts val="0"/>
              </a:spcBef>
            </a:pPr>
            <a:r>
              <a:rPr lang="nl-NL" sz="2400" dirty="0" smtClean="0">
                <a:latin typeface="Arial"/>
              </a:rPr>
              <a:t>Maaien</a:t>
            </a:r>
          </a:p>
          <a:p>
            <a:pPr lvl="6" fontAlgn="t">
              <a:spcBef>
                <a:spcPts val="0"/>
              </a:spcBef>
            </a:pPr>
            <a:r>
              <a:rPr lang="nl-NL" sz="2400" dirty="0" smtClean="0">
                <a:latin typeface="Arial"/>
              </a:rPr>
              <a:t>Begrazen</a:t>
            </a:r>
            <a:endParaRPr lang="nl-NL" sz="2400" dirty="0">
              <a:latin typeface="Arial"/>
            </a:endParaRPr>
          </a:p>
          <a:p>
            <a:pPr lvl="6" fontAlgn="t">
              <a:spcBef>
                <a:spcPts val="0"/>
              </a:spcBef>
            </a:pPr>
            <a:r>
              <a:rPr lang="nl-NL" sz="2400" dirty="0" smtClean="0">
                <a:latin typeface="Arial"/>
              </a:rPr>
              <a:t>Ontgraven</a:t>
            </a:r>
          </a:p>
          <a:p>
            <a:pPr lvl="6" fontAlgn="t">
              <a:spcBef>
                <a:spcPts val="0"/>
              </a:spcBef>
            </a:pPr>
            <a:r>
              <a:rPr lang="nl-NL" sz="2400" dirty="0" smtClean="0">
                <a:latin typeface="Arial"/>
              </a:rPr>
              <a:t>Uitmijnen</a:t>
            </a:r>
            <a:endParaRPr lang="nl-NL" sz="2400" dirty="0">
              <a:latin typeface="Arial"/>
            </a:endParaRPr>
          </a:p>
          <a:p>
            <a:pPr marL="0" indent="0" fontAlgn="t">
              <a:spcBef>
                <a:spcPts val="0"/>
              </a:spcBef>
              <a:buNone/>
            </a:pPr>
            <a:endParaRPr lang="nl-NL" dirty="0" smtClean="0">
              <a:latin typeface="Arial"/>
            </a:endParaRPr>
          </a:p>
          <a:p>
            <a:pPr marL="0" indent="0" fontAlgn="t">
              <a:spcBef>
                <a:spcPts val="0"/>
              </a:spcBef>
              <a:buNone/>
            </a:pPr>
            <a:r>
              <a:rPr lang="nl-NL" dirty="0" smtClean="0">
                <a:latin typeface="Arial"/>
              </a:rPr>
              <a:t>Verschralen </a:t>
            </a:r>
            <a:r>
              <a:rPr lang="nl-NL" dirty="0">
                <a:latin typeface="Arial"/>
              </a:rPr>
              <a:t>door middel van maaien </a:t>
            </a:r>
            <a:r>
              <a:rPr lang="nl-NL" dirty="0" smtClean="0">
                <a:latin typeface="Arial"/>
              </a:rPr>
              <a:t>(en afvoeren) of </a:t>
            </a:r>
            <a:r>
              <a:rPr lang="nl-NL" dirty="0">
                <a:latin typeface="Arial"/>
              </a:rPr>
              <a:t>begrazen </a:t>
            </a:r>
            <a:r>
              <a:rPr lang="nl-NL" dirty="0" smtClean="0">
                <a:latin typeface="Arial"/>
              </a:rPr>
              <a:t>leidt </a:t>
            </a:r>
            <a:r>
              <a:rPr lang="nl-NL" dirty="0">
                <a:latin typeface="Arial"/>
              </a:rPr>
              <a:t>tot afname van stikstof en kalium in de </a:t>
            </a:r>
            <a:r>
              <a:rPr lang="nl-NL" dirty="0" smtClean="0">
                <a:latin typeface="Arial"/>
              </a:rPr>
              <a:t>bodem</a:t>
            </a:r>
            <a:r>
              <a:rPr lang="nl-NL" dirty="0">
                <a:latin typeface="Arial"/>
              </a:rPr>
              <a:t>. </a:t>
            </a:r>
            <a:r>
              <a:rPr lang="nl-NL" dirty="0" smtClean="0">
                <a:latin typeface="Arial"/>
              </a:rPr>
              <a:t>Stikstof wordt </a:t>
            </a:r>
            <a:r>
              <a:rPr lang="nl-NL" dirty="0">
                <a:latin typeface="Arial"/>
              </a:rPr>
              <a:t>vanuit de lucht steeds toegevoegd, maar </a:t>
            </a:r>
            <a:r>
              <a:rPr lang="nl-NL" dirty="0" smtClean="0">
                <a:latin typeface="Arial"/>
              </a:rPr>
              <a:t>spoelt </a:t>
            </a:r>
            <a:r>
              <a:rPr lang="nl-NL" dirty="0">
                <a:latin typeface="Arial"/>
              </a:rPr>
              <a:t>ook </a:t>
            </a:r>
            <a:r>
              <a:rPr lang="nl-NL" dirty="0" smtClean="0">
                <a:latin typeface="Arial"/>
              </a:rPr>
              <a:t>uit.</a:t>
            </a:r>
          </a:p>
          <a:p>
            <a:pPr marL="0" indent="0" fontAlgn="t">
              <a:spcBef>
                <a:spcPts val="0"/>
              </a:spcBef>
              <a:buNone/>
            </a:pPr>
            <a:r>
              <a:rPr lang="nl-NL" dirty="0">
                <a:latin typeface="Arial"/>
              </a:rPr>
              <a:t>Het is lastig om fosfaat te </a:t>
            </a:r>
            <a:r>
              <a:rPr lang="nl-NL" dirty="0" smtClean="0">
                <a:latin typeface="Arial"/>
              </a:rPr>
              <a:t>verminderen. Fosfaat hecht zich aan bodemdeeltjes, het is </a:t>
            </a:r>
            <a:r>
              <a:rPr lang="nl-NL" dirty="0">
                <a:latin typeface="Arial"/>
              </a:rPr>
              <a:t>weinig </a:t>
            </a:r>
            <a:r>
              <a:rPr lang="nl-NL" dirty="0" err="1" smtClean="0">
                <a:latin typeface="Arial"/>
              </a:rPr>
              <a:t>uitspoelingsgevoelig</a:t>
            </a:r>
            <a:r>
              <a:rPr lang="nl-NL" dirty="0" smtClean="0">
                <a:latin typeface="Arial"/>
              </a:rPr>
              <a:t> </a:t>
            </a:r>
            <a:r>
              <a:rPr lang="nl-NL" dirty="0">
                <a:latin typeface="Arial"/>
              </a:rPr>
              <a:t>is en </a:t>
            </a:r>
            <a:r>
              <a:rPr lang="nl-NL" dirty="0" smtClean="0">
                <a:latin typeface="Arial"/>
              </a:rPr>
              <a:t>wordt beperkt </a:t>
            </a:r>
            <a:r>
              <a:rPr lang="nl-NL" dirty="0">
                <a:latin typeface="Arial"/>
              </a:rPr>
              <a:t>door de planten </a:t>
            </a:r>
            <a:r>
              <a:rPr lang="nl-NL" dirty="0" smtClean="0">
                <a:latin typeface="Arial"/>
              </a:rPr>
              <a:t>opgenomen. </a:t>
            </a:r>
          </a:p>
          <a:p>
            <a:pPr marL="0" indent="0" fontAlgn="t">
              <a:spcBef>
                <a:spcPts val="0"/>
              </a:spcBef>
              <a:buNone/>
            </a:pPr>
            <a:r>
              <a:rPr lang="nl-NL" dirty="0" smtClean="0">
                <a:latin typeface="Arial"/>
              </a:rPr>
              <a:t>Een </a:t>
            </a:r>
            <a:r>
              <a:rPr lang="nl-NL" dirty="0">
                <a:latin typeface="Arial"/>
              </a:rPr>
              <a:t>oplossing is </a:t>
            </a:r>
            <a:r>
              <a:rPr lang="nl-NL" u="sng" dirty="0" smtClean="0">
                <a:latin typeface="Arial"/>
              </a:rPr>
              <a:t>uitmijnen</a:t>
            </a:r>
            <a:r>
              <a:rPr lang="nl-NL" dirty="0" smtClean="0">
                <a:latin typeface="Arial"/>
              </a:rPr>
              <a:t>: je rekt het </a:t>
            </a:r>
            <a:r>
              <a:rPr lang="nl-NL" dirty="0">
                <a:latin typeface="Arial"/>
              </a:rPr>
              <a:t>verschralingsproces </a:t>
            </a:r>
            <a:r>
              <a:rPr lang="nl-NL" dirty="0" smtClean="0">
                <a:latin typeface="Arial"/>
              </a:rPr>
              <a:t>wat door in de </a:t>
            </a:r>
            <a:r>
              <a:rPr lang="nl-NL" dirty="0">
                <a:latin typeface="Arial"/>
              </a:rPr>
              <a:t>eerste </a:t>
            </a:r>
            <a:r>
              <a:rPr lang="nl-NL" dirty="0" smtClean="0">
                <a:latin typeface="Arial"/>
              </a:rPr>
              <a:t>jaren </a:t>
            </a:r>
            <a:r>
              <a:rPr lang="nl-NL" dirty="0">
                <a:latin typeface="Arial"/>
              </a:rPr>
              <a:t>beperkt </a:t>
            </a:r>
            <a:r>
              <a:rPr lang="nl-NL" dirty="0" smtClean="0">
                <a:latin typeface="Arial"/>
              </a:rPr>
              <a:t>stikstof/kali te </a:t>
            </a:r>
            <a:r>
              <a:rPr lang="nl-NL" dirty="0">
                <a:latin typeface="Arial"/>
              </a:rPr>
              <a:t>geven in het </a:t>
            </a:r>
            <a:r>
              <a:rPr lang="nl-NL" dirty="0" smtClean="0">
                <a:latin typeface="Arial"/>
              </a:rPr>
              <a:t>voorjaar. Hierdoor wordt de </a:t>
            </a:r>
            <a:r>
              <a:rPr lang="nl-NL" dirty="0">
                <a:latin typeface="Arial"/>
              </a:rPr>
              <a:t>plantengroei </a:t>
            </a:r>
            <a:r>
              <a:rPr lang="nl-NL" dirty="0" smtClean="0">
                <a:latin typeface="Arial"/>
              </a:rPr>
              <a:t>bevorderd. Door te maaien en af te voeren, voer je </a:t>
            </a:r>
            <a:r>
              <a:rPr lang="nl-NL" dirty="0">
                <a:latin typeface="Arial"/>
              </a:rPr>
              <a:t>extra fosfaat </a:t>
            </a:r>
            <a:r>
              <a:rPr lang="nl-NL" dirty="0" smtClean="0">
                <a:latin typeface="Arial"/>
              </a:rPr>
              <a:t>af. </a:t>
            </a:r>
          </a:p>
          <a:p>
            <a:pPr marL="0" indent="0" fontAlgn="t">
              <a:spcBef>
                <a:spcPts val="0"/>
              </a:spcBef>
              <a:buNone/>
            </a:pPr>
            <a:endParaRPr lang="nl-NL" dirty="0">
              <a:latin typeface="Arial"/>
            </a:endParaRPr>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41549261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kloos\Pictures\Mijn afbeeldingen\2017\Nederland zoemt\DSC02166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44190" y="2140496"/>
            <a:ext cx="12344400" cy="72384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maaien</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9" name="Rechthoek 8"/>
          <p:cNvSpPr/>
          <p:nvPr/>
        </p:nvSpPr>
        <p:spPr>
          <a:xfrm>
            <a:off x="669752" y="7630814"/>
            <a:ext cx="8568952" cy="1692771"/>
          </a:xfrm>
          <a:prstGeom prst="rect">
            <a:avLst/>
          </a:prstGeom>
        </p:spPr>
        <p:txBody>
          <a:bodyPr wrap="square">
            <a:spAutoFit/>
          </a:bodyPr>
          <a:lstStyle/>
          <a:p>
            <a:r>
              <a:rPr lang="nl-NL" dirty="0"/>
              <a:t>Door te zorgen dat er minder voedingsstoffen in de bodem terecht komen, verandert de concurrentieverhouding en krijgen bloemrijke planten </a:t>
            </a:r>
            <a:r>
              <a:rPr lang="nl-NL" dirty="0" smtClean="0"/>
              <a:t>meer </a:t>
            </a:r>
            <a:r>
              <a:rPr lang="nl-NL" dirty="0"/>
              <a:t>gelegenheid zich te ontwikkelen. </a:t>
            </a:r>
          </a:p>
        </p:txBody>
      </p:sp>
    </p:spTree>
    <p:extLst>
      <p:ext uri="{BB962C8B-B14F-4D97-AF65-F5344CB8AC3E}">
        <p14:creationId xmlns:p14="http://schemas.microsoft.com/office/powerpoint/2010/main" val="32000568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akloos\Pictures\Mijn afbeeldingen\2017\Nederland zoemt\IMG_3099a- kopie.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44190" y="2140496"/>
            <a:ext cx="12344400" cy="72384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3" name="Rechthoek 2"/>
          <p:cNvSpPr/>
          <p:nvPr/>
        </p:nvSpPr>
        <p:spPr>
          <a:xfrm>
            <a:off x="669752" y="7829128"/>
            <a:ext cx="6552728" cy="1292662"/>
          </a:xfrm>
          <a:prstGeom prst="rect">
            <a:avLst/>
          </a:prstGeom>
        </p:spPr>
        <p:txBody>
          <a:bodyPr wrap="square">
            <a:spAutoFit/>
          </a:bodyPr>
          <a:lstStyle/>
          <a:p>
            <a:r>
              <a:rPr lang="nl-NL" dirty="0">
                <a:solidFill>
                  <a:schemeClr val="bg1"/>
                </a:solidFill>
              </a:rPr>
              <a:t>De vruchtbaarheid </a:t>
            </a:r>
            <a:r>
              <a:rPr lang="nl-NL" dirty="0" smtClean="0">
                <a:solidFill>
                  <a:schemeClr val="bg1"/>
                </a:solidFill>
              </a:rPr>
              <a:t>van de bodem heeft </a:t>
            </a:r>
            <a:r>
              <a:rPr lang="nl-NL" dirty="0">
                <a:solidFill>
                  <a:schemeClr val="bg1"/>
                </a:solidFill>
              </a:rPr>
              <a:t>een </a:t>
            </a:r>
            <a:r>
              <a:rPr lang="nl-NL" dirty="0" smtClean="0">
                <a:solidFill>
                  <a:schemeClr val="bg1"/>
                </a:solidFill>
              </a:rPr>
              <a:t>grote </a:t>
            </a:r>
            <a:r>
              <a:rPr lang="nl-NL" dirty="0">
                <a:solidFill>
                  <a:schemeClr val="bg1"/>
                </a:solidFill>
              </a:rPr>
              <a:t>invloed op de </a:t>
            </a:r>
            <a:r>
              <a:rPr lang="nl-NL" dirty="0" smtClean="0">
                <a:solidFill>
                  <a:schemeClr val="bg1"/>
                </a:solidFill>
              </a:rPr>
              <a:t>soorten </a:t>
            </a:r>
            <a:r>
              <a:rPr lang="nl-NL" dirty="0">
                <a:solidFill>
                  <a:schemeClr val="bg1"/>
                </a:solidFill>
              </a:rPr>
              <a:t>samenstelling en de beheerkosten van </a:t>
            </a:r>
            <a:r>
              <a:rPr lang="nl-NL" dirty="0" smtClean="0">
                <a:solidFill>
                  <a:schemeClr val="bg1"/>
                </a:solidFill>
              </a:rPr>
              <a:t>vegetaties. </a:t>
            </a:r>
            <a:endParaRPr lang="nl-NL" dirty="0">
              <a:solidFill>
                <a:schemeClr val="bg1"/>
              </a:solidFill>
            </a:endParaRPr>
          </a:p>
        </p:txBody>
      </p:sp>
    </p:spTree>
    <p:extLst>
      <p:ext uri="{BB962C8B-B14F-4D97-AF65-F5344CB8AC3E}">
        <p14:creationId xmlns:p14="http://schemas.microsoft.com/office/powerpoint/2010/main" val="42661667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bakloos\Pictures\Mijn afbeeldingen\2017\Nederland zoemt\IMG_3099a- kopie.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44190" y="2140496"/>
            <a:ext cx="12344400" cy="723840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94" b="7949"/>
          <a:stretch/>
        </p:blipFill>
        <p:spPr bwMode="auto">
          <a:xfrm>
            <a:off x="344190" y="2140497"/>
            <a:ext cx="12344400" cy="723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begrazen</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7973144"/>
            <a:ext cx="8485060" cy="10081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chemeClr val="bg1"/>
                </a:solidFill>
                <a:latin typeface="Arial"/>
              </a:rPr>
              <a:t>Door begrazing vermindert het fosfaatgehalte in de bodem, de dieren slaan fosfaat op in vlees en botten. </a:t>
            </a:r>
          </a:p>
          <a:p>
            <a:pPr marL="0" indent="0" fontAlgn="t">
              <a:spcBef>
                <a:spcPts val="0"/>
              </a:spcBef>
              <a:buNone/>
            </a:pPr>
            <a:r>
              <a:rPr lang="nl-NL" dirty="0" smtClean="0">
                <a:solidFill>
                  <a:schemeClr val="bg1"/>
                </a:solidFill>
                <a:latin typeface="Arial"/>
              </a:rPr>
              <a:t>Dit is een langdurig proces.</a:t>
            </a:r>
            <a:endParaRPr lang="nl-NL" dirty="0" smtClean="0">
              <a:solidFill>
                <a:schemeClr val="bg1"/>
              </a:solidFill>
            </a:endParaRPr>
          </a:p>
        </p:txBody>
      </p:sp>
    </p:spTree>
    <p:extLst>
      <p:ext uri="{BB962C8B-B14F-4D97-AF65-F5344CB8AC3E}">
        <p14:creationId xmlns:p14="http://schemas.microsoft.com/office/powerpoint/2010/main" val="35829864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kloos\Pictures\Mijn afbeeldingen\2017\Nederland zoemt\DSC02182a_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3888" y="2113806"/>
            <a:ext cx="12344400" cy="72650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toplaag afvoeren</a:t>
            </a:r>
            <a:endParaRPr lang="nl-NL" sz="2400" b="0" dirty="0">
              <a:latin typeface="+mn-lt"/>
              <a:ea typeface="+mn-ea"/>
              <a:cs typeface="+mn-cs"/>
            </a:endParaRPr>
          </a:p>
        </p:txBody>
      </p:sp>
      <p:sp>
        <p:nvSpPr>
          <p:cNvPr id="3" name="Rechthoek 2"/>
          <p:cNvSpPr/>
          <p:nvPr/>
        </p:nvSpPr>
        <p:spPr>
          <a:xfrm>
            <a:off x="669752" y="7286019"/>
            <a:ext cx="8856984" cy="2092881"/>
          </a:xfrm>
          <a:prstGeom prst="rect">
            <a:avLst/>
          </a:prstGeom>
        </p:spPr>
        <p:txBody>
          <a:bodyPr wrap="square">
            <a:spAutoFit/>
          </a:bodyPr>
          <a:lstStyle/>
          <a:p>
            <a:r>
              <a:rPr lang="nl-NL" dirty="0" smtClean="0">
                <a:solidFill>
                  <a:schemeClr val="bg1"/>
                </a:solidFill>
              </a:rPr>
              <a:t>Bij een </a:t>
            </a:r>
            <a:r>
              <a:rPr lang="nl-NL" dirty="0">
                <a:solidFill>
                  <a:schemeClr val="bg1"/>
                </a:solidFill>
              </a:rPr>
              <a:t>voedselarme onderlaag (zand) </a:t>
            </a:r>
            <a:r>
              <a:rPr lang="nl-NL" dirty="0" smtClean="0">
                <a:solidFill>
                  <a:schemeClr val="bg1"/>
                </a:solidFill>
              </a:rPr>
              <a:t>kan </a:t>
            </a:r>
            <a:r>
              <a:rPr lang="nl-NL" dirty="0">
                <a:solidFill>
                  <a:schemeClr val="bg1"/>
                </a:solidFill>
              </a:rPr>
              <a:t>de rijke toplaag afgevoerd worden door te plaggen of af te graven. </a:t>
            </a:r>
            <a:r>
              <a:rPr lang="nl-NL" dirty="0" smtClean="0">
                <a:solidFill>
                  <a:schemeClr val="bg1"/>
                </a:solidFill>
              </a:rPr>
              <a:t>Doel is het </a:t>
            </a:r>
            <a:r>
              <a:rPr lang="nl-NL" dirty="0">
                <a:solidFill>
                  <a:schemeClr val="bg1"/>
                </a:solidFill>
              </a:rPr>
              <a:t>verwijderen van meststoffen zoals stikstof en kalium uit de </a:t>
            </a:r>
            <a:r>
              <a:rPr lang="nl-NL" dirty="0" smtClean="0">
                <a:solidFill>
                  <a:schemeClr val="bg1"/>
                </a:solidFill>
              </a:rPr>
              <a:t>grond. Fosfaat is vaak een probleem, want dit zit dieper. Laat daarom eerst een bodemonderzoek uitvoeren.</a:t>
            </a:r>
            <a:endParaRPr lang="nl-NL" dirty="0">
              <a:solidFill>
                <a:schemeClr val="bg1"/>
              </a:solidFill>
            </a:endParaRPr>
          </a:p>
        </p:txBody>
      </p:sp>
    </p:spTree>
    <p:extLst>
      <p:ext uri="{BB962C8B-B14F-4D97-AF65-F5344CB8AC3E}">
        <p14:creationId xmlns:p14="http://schemas.microsoft.com/office/powerpoint/2010/main" val="1362834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akloos\Pictures\Mijn afbeeldingen\2017\Nederland zoemt\DSC07491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3888" y="2113806"/>
            <a:ext cx="12344400" cy="72650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3" name="Rechthoek 2"/>
          <p:cNvSpPr/>
          <p:nvPr/>
        </p:nvSpPr>
        <p:spPr>
          <a:xfrm>
            <a:off x="669752" y="8543432"/>
            <a:ext cx="8856984" cy="492443"/>
          </a:xfrm>
          <a:prstGeom prst="rect">
            <a:avLst/>
          </a:prstGeom>
        </p:spPr>
        <p:txBody>
          <a:bodyPr wrap="square">
            <a:spAutoFit/>
          </a:bodyPr>
          <a:lstStyle/>
          <a:p>
            <a:r>
              <a:rPr lang="nl-NL" dirty="0" smtClean="0">
                <a:solidFill>
                  <a:schemeClr val="bg1"/>
                </a:solidFill>
              </a:rPr>
              <a:t>Het totale bodemleven wordt door deze ingreep verstoord.</a:t>
            </a:r>
            <a:endParaRPr lang="nl-NL" dirty="0">
              <a:solidFill>
                <a:schemeClr val="bg1"/>
              </a:solidFill>
            </a:endParaRPr>
          </a:p>
        </p:txBody>
      </p:sp>
    </p:spTree>
    <p:extLst>
      <p:ext uri="{BB962C8B-B14F-4D97-AF65-F5344CB8AC3E}">
        <p14:creationId xmlns:p14="http://schemas.microsoft.com/office/powerpoint/2010/main" val="39364251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4013" y="4152900"/>
            <a:ext cx="12303125" cy="522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11057041"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gebruik van werktuigen</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568863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Gebruik licht </a:t>
            </a:r>
            <a:r>
              <a:rPr lang="nl-NL" dirty="0">
                <a:solidFill>
                  <a:srgbClr val="000000"/>
                </a:solidFill>
                <a:latin typeface="Arial"/>
              </a:rPr>
              <a:t>en klein materieel (en/of extra lage </a:t>
            </a:r>
            <a:r>
              <a:rPr lang="nl-NL" dirty="0" smtClean="0">
                <a:solidFill>
                  <a:srgbClr val="000000"/>
                </a:solidFill>
                <a:latin typeface="Arial"/>
              </a:rPr>
              <a:t>drukbanden). Zware machines:</a:t>
            </a:r>
          </a:p>
          <a:p>
            <a:pPr fontAlgn="t">
              <a:spcBef>
                <a:spcPts val="0"/>
              </a:spcBef>
            </a:pPr>
            <a:r>
              <a:rPr lang="nl-NL" dirty="0" smtClean="0">
                <a:solidFill>
                  <a:srgbClr val="000000"/>
                </a:solidFill>
                <a:latin typeface="Arial"/>
              </a:rPr>
              <a:t>rijden ondergrondse bodemnesten kapot</a:t>
            </a:r>
          </a:p>
          <a:p>
            <a:pPr fontAlgn="t">
              <a:spcBef>
                <a:spcPts val="0"/>
              </a:spcBef>
            </a:pPr>
            <a:r>
              <a:rPr lang="nl-NL" dirty="0">
                <a:solidFill>
                  <a:srgbClr val="000000"/>
                </a:solidFill>
                <a:latin typeface="Arial"/>
              </a:rPr>
              <a:t>r</a:t>
            </a:r>
            <a:r>
              <a:rPr lang="nl-NL" dirty="0" smtClean="0">
                <a:solidFill>
                  <a:srgbClr val="000000"/>
                </a:solidFill>
                <a:latin typeface="Arial"/>
              </a:rPr>
              <a:t>ijden vegetatie met rupsen en eitjes kapot</a:t>
            </a:r>
          </a:p>
          <a:p>
            <a:pPr fontAlgn="t">
              <a:spcBef>
                <a:spcPts val="0"/>
              </a:spcBef>
            </a:pPr>
            <a:r>
              <a:rPr lang="nl-NL" dirty="0" smtClean="0">
                <a:solidFill>
                  <a:srgbClr val="000000"/>
                </a:solidFill>
                <a:latin typeface="Arial"/>
              </a:rPr>
              <a:t>verdichten </a:t>
            </a:r>
            <a:r>
              <a:rPr lang="nl-NL" dirty="0">
                <a:solidFill>
                  <a:srgbClr val="000000"/>
                </a:solidFill>
                <a:latin typeface="Arial"/>
              </a:rPr>
              <a:t>de </a:t>
            </a:r>
            <a:r>
              <a:rPr lang="nl-NL" dirty="0" smtClean="0">
                <a:solidFill>
                  <a:srgbClr val="000000"/>
                </a:solidFill>
                <a:latin typeface="Arial"/>
              </a:rPr>
              <a:t>bodem</a:t>
            </a:r>
          </a:p>
          <a:p>
            <a:pPr fontAlgn="t">
              <a:spcBef>
                <a:spcPts val="0"/>
              </a:spcBef>
            </a:pPr>
            <a:r>
              <a:rPr lang="nl-NL" dirty="0" smtClean="0">
                <a:solidFill>
                  <a:srgbClr val="000000"/>
                </a:solidFill>
                <a:latin typeface="Arial"/>
              </a:rPr>
              <a:t>maken de </a:t>
            </a:r>
            <a:r>
              <a:rPr lang="nl-NL" dirty="0">
                <a:solidFill>
                  <a:srgbClr val="000000"/>
                </a:solidFill>
                <a:latin typeface="Arial"/>
              </a:rPr>
              <a:t>bodem voor veel gravende insecten </a:t>
            </a:r>
            <a:r>
              <a:rPr lang="nl-NL" dirty="0" smtClean="0">
                <a:solidFill>
                  <a:srgbClr val="000000"/>
                </a:solidFill>
                <a:latin typeface="Arial"/>
              </a:rPr>
              <a:t>jarenlang ontoegankelijk</a:t>
            </a: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7432267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30183" y="1924472"/>
            <a:ext cx="12358406" cy="745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3720930"/>
            <a:ext cx="10933332" cy="115587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a:solidFill>
                <a:schemeClr val="bg1"/>
              </a:solidFill>
            </a:endParaRPr>
          </a:p>
        </p:txBody>
      </p:sp>
      <p:sp>
        <p:nvSpPr>
          <p:cNvPr id="10" name="Tijdelijke aanduiding voor tekst 2"/>
          <p:cNvSpPr txBox="1">
            <a:spLocks/>
          </p:cNvSpPr>
          <p:nvPr/>
        </p:nvSpPr>
        <p:spPr>
          <a:xfrm>
            <a:off x="1185691" y="2284512"/>
            <a:ext cx="4972763" cy="172819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chemeClr val="bg1"/>
                </a:solidFill>
                <a:latin typeface="Arial"/>
              </a:rPr>
              <a:t>Door jarenlang 25 x per jaar te maaien, wordt de bodem verdicht. Hier kunnen madeliefjes nog in de zuurstofarme bodem wortelen.</a:t>
            </a: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a:solidFill>
                <a:schemeClr val="bg1"/>
              </a:solidFill>
            </a:endParaRPr>
          </a:p>
        </p:txBody>
      </p:sp>
    </p:spTree>
    <p:extLst>
      <p:ext uri="{BB962C8B-B14F-4D97-AF65-F5344CB8AC3E}">
        <p14:creationId xmlns:p14="http://schemas.microsoft.com/office/powerpoint/2010/main" val="255458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akloos\Pictures\Mijn afbeeldingen\2016\kiekjes\DSC00322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62522" y="1918878"/>
            <a:ext cx="12026068" cy="7460022"/>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8004433"/>
            <a:ext cx="8485060" cy="1351361"/>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smtClean="0">
                <a:solidFill>
                  <a:schemeClr val="bg1"/>
                </a:solidFill>
              </a:rPr>
              <a:t>Bij </a:t>
            </a:r>
            <a:r>
              <a:rPr lang="nl-NL" u="sng" dirty="0">
                <a:solidFill>
                  <a:schemeClr val="bg1"/>
                </a:solidFill>
              </a:rPr>
              <a:t>gefaseerd beheer </a:t>
            </a:r>
            <a:r>
              <a:rPr lang="nl-NL" dirty="0">
                <a:solidFill>
                  <a:schemeClr val="bg1"/>
                </a:solidFill>
              </a:rPr>
              <a:t>laat je bewust een deel van de vegetatie met rust, deze ga je op een later/ander tijdstip maaien, afzetten of snoeien. </a:t>
            </a:r>
            <a:endParaRPr lang="nl-NL" dirty="0" smtClean="0">
              <a:solidFill>
                <a:schemeClr val="bg1"/>
              </a:solidFill>
            </a:endParaRPr>
          </a:p>
          <a:p>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Tree>
    <p:extLst>
      <p:ext uri="{BB962C8B-B14F-4D97-AF65-F5344CB8AC3E}">
        <p14:creationId xmlns:p14="http://schemas.microsoft.com/office/powerpoint/2010/main" val="2669438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391"/>
          <a:stretch/>
        </p:blipFill>
        <p:spPr bwMode="auto">
          <a:xfrm>
            <a:off x="325438" y="2781300"/>
            <a:ext cx="12363151" cy="659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0933332" cy="86409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rgbClr val="000000"/>
                </a:solidFill>
                <a:latin typeface="Arial"/>
              </a:rPr>
              <a:t>Gebruik licht </a:t>
            </a:r>
            <a:r>
              <a:rPr lang="nl-NL" dirty="0">
                <a:solidFill>
                  <a:srgbClr val="000000"/>
                </a:solidFill>
                <a:latin typeface="Arial"/>
              </a:rPr>
              <a:t>en klein materieel (en/of extra lage </a:t>
            </a:r>
            <a:r>
              <a:rPr lang="nl-NL" dirty="0" smtClean="0">
                <a:solidFill>
                  <a:srgbClr val="000000"/>
                </a:solidFill>
                <a:latin typeface="Arial"/>
              </a:rPr>
              <a:t>drukbanden). </a:t>
            </a: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22781081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bakloos\Pictures\Mijn afbeeldingen\2017\Nederland zoemt\IMG_3093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861957" y="1924472"/>
            <a:ext cx="6826634" cy="745442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3720930"/>
            <a:ext cx="10933332" cy="115587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a:solidFill>
                <a:schemeClr val="bg1"/>
              </a:solidFill>
            </a:endParaRPr>
          </a:p>
        </p:txBody>
      </p:sp>
      <p:pic>
        <p:nvPicPr>
          <p:cNvPr id="11270" name="Picture 6" descr="C:\Users\bakloos\Pictures\Mijn afbeeldingen\2017\Nederland zoemt\idylle\2016-09-17 08.20.14a.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91886" y="1873671"/>
            <a:ext cx="5277394" cy="750522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414075" y="8928050"/>
            <a:ext cx="3032217" cy="261610"/>
          </a:xfrm>
          <a:prstGeom prst="rect">
            <a:avLst/>
          </a:prstGeom>
          <a:noFill/>
        </p:spPr>
        <p:txBody>
          <a:bodyPr wrap="square" rtlCol="0">
            <a:spAutoFit/>
          </a:bodyPr>
          <a:lstStyle/>
          <a:p>
            <a:r>
              <a:rPr lang="nl-NL" sz="1100" b="1" i="1" dirty="0" smtClean="0">
                <a:solidFill>
                  <a:schemeClr val="bg1"/>
                </a:solidFill>
              </a:rPr>
              <a:t>Foto: Patrick Heuvelman</a:t>
            </a:r>
            <a:endParaRPr lang="nl-NL" sz="1100" b="1" i="1" dirty="0">
              <a:solidFill>
                <a:schemeClr val="bg1"/>
              </a:solidFill>
            </a:endParaRPr>
          </a:p>
        </p:txBody>
      </p:sp>
    </p:spTree>
    <p:extLst>
      <p:ext uri="{BB962C8B-B14F-4D97-AF65-F5344CB8AC3E}">
        <p14:creationId xmlns:p14="http://schemas.microsoft.com/office/powerpoint/2010/main" val="25715691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bakloos\Pictures\Mijn afbeeldingen\2017\Nederland zoemt\IMG_3104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3772" y="237156"/>
            <a:ext cx="12164817" cy="912361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solidFill>
                <a:schemeClr val="bg1"/>
              </a:solidFill>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236013" y="7876804"/>
            <a:ext cx="8197028" cy="98931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a:solidFill>
                  <a:schemeClr val="bg1"/>
                </a:solidFill>
                <a:latin typeface="Arial"/>
              </a:rPr>
              <a:t>Gebruik voor het maaien </a:t>
            </a:r>
            <a:r>
              <a:rPr lang="nl-NL" dirty="0" smtClean="0">
                <a:solidFill>
                  <a:schemeClr val="bg1"/>
                </a:solidFill>
                <a:latin typeface="Arial"/>
              </a:rPr>
              <a:t>een </a:t>
            </a:r>
            <a:r>
              <a:rPr lang="nl-NL" dirty="0">
                <a:solidFill>
                  <a:schemeClr val="bg1"/>
                </a:solidFill>
                <a:latin typeface="Arial"/>
              </a:rPr>
              <a:t>schotelmaaier of maaibalk. Voer het maaisel daarna af. Bij deze manier van maaien overleeft een groot deel van de eitjes en rupsen.</a:t>
            </a: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a:solidFill>
                <a:schemeClr val="bg1"/>
              </a:solidFill>
            </a:endParaRPr>
          </a:p>
        </p:txBody>
      </p:sp>
    </p:spTree>
    <p:extLst>
      <p:ext uri="{BB962C8B-B14F-4D97-AF65-F5344CB8AC3E}">
        <p14:creationId xmlns:p14="http://schemas.microsoft.com/office/powerpoint/2010/main" val="2628304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bakloos\Pictures\Mijn afbeeldingen\2017\Nederland zoemt\IMG_328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9598" y="237157"/>
            <a:ext cx="12188991" cy="91417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solidFill>
                <a:schemeClr val="bg1"/>
              </a:solidFill>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7757120"/>
            <a:ext cx="8485060" cy="98931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smtClean="0">
                <a:solidFill>
                  <a:schemeClr val="bg1"/>
                </a:solidFill>
                <a:latin typeface="Arial"/>
              </a:rPr>
              <a:t>Door </a:t>
            </a:r>
            <a:r>
              <a:rPr lang="nl-NL" dirty="0">
                <a:solidFill>
                  <a:schemeClr val="bg1"/>
                </a:solidFill>
                <a:latin typeface="Arial"/>
              </a:rPr>
              <a:t>het klepelen wordt de totale vegetatie </a:t>
            </a:r>
            <a:r>
              <a:rPr lang="nl-NL" dirty="0" smtClean="0">
                <a:solidFill>
                  <a:schemeClr val="bg1"/>
                </a:solidFill>
                <a:latin typeface="Arial"/>
              </a:rPr>
              <a:t>inclusief rupsen </a:t>
            </a:r>
            <a:r>
              <a:rPr lang="nl-NL" dirty="0">
                <a:solidFill>
                  <a:schemeClr val="bg1"/>
                </a:solidFill>
                <a:latin typeface="Arial"/>
              </a:rPr>
              <a:t>en eitjes vernietigd. </a:t>
            </a:r>
            <a:r>
              <a:rPr lang="nl-NL" dirty="0" smtClean="0">
                <a:solidFill>
                  <a:schemeClr val="bg1"/>
                </a:solidFill>
                <a:latin typeface="Arial"/>
              </a:rPr>
              <a:t>Wat verschralen betreft </a:t>
            </a:r>
            <a:r>
              <a:rPr lang="nl-NL" dirty="0">
                <a:solidFill>
                  <a:schemeClr val="bg1"/>
                </a:solidFill>
                <a:latin typeface="Arial"/>
              </a:rPr>
              <a:t>is er maar weinig verschil tussen </a:t>
            </a:r>
            <a:r>
              <a:rPr lang="nl-NL" dirty="0" smtClean="0">
                <a:solidFill>
                  <a:schemeClr val="bg1"/>
                </a:solidFill>
                <a:latin typeface="Arial"/>
              </a:rPr>
              <a:t>maaien en klepelen, </a:t>
            </a:r>
            <a:r>
              <a:rPr lang="nl-NL" dirty="0">
                <a:solidFill>
                  <a:schemeClr val="bg1"/>
                </a:solidFill>
                <a:latin typeface="Arial"/>
              </a:rPr>
              <a:t>maar </a:t>
            </a:r>
            <a:r>
              <a:rPr lang="nl-NL" dirty="0" smtClean="0">
                <a:solidFill>
                  <a:schemeClr val="bg1"/>
                </a:solidFill>
                <a:latin typeface="Arial"/>
              </a:rPr>
              <a:t>wat betreft </a:t>
            </a:r>
            <a:r>
              <a:rPr lang="nl-NL" dirty="0">
                <a:solidFill>
                  <a:schemeClr val="bg1"/>
                </a:solidFill>
                <a:latin typeface="Arial"/>
              </a:rPr>
              <a:t>effect op fauna is het voordeel van maaien en afvoeren </a:t>
            </a:r>
            <a:r>
              <a:rPr lang="nl-NL" dirty="0" smtClean="0">
                <a:solidFill>
                  <a:schemeClr val="bg1"/>
                </a:solidFill>
                <a:latin typeface="Arial"/>
              </a:rPr>
              <a:t>enorm. </a:t>
            </a: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a:solidFill>
                <a:schemeClr val="bg1"/>
              </a:solidFill>
            </a:endParaRPr>
          </a:p>
        </p:txBody>
      </p:sp>
    </p:spTree>
    <p:extLst>
      <p:ext uri="{BB962C8B-B14F-4D97-AF65-F5344CB8AC3E}">
        <p14:creationId xmlns:p14="http://schemas.microsoft.com/office/powerpoint/2010/main" val="8396919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grondbewerking</a:t>
            </a:r>
            <a:endParaRPr lang="nl-NL" sz="2400" b="0" dirty="0">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2140496"/>
            <a:ext cx="11149356" cy="1453554"/>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a:solidFill>
                  <a:srgbClr val="000000"/>
                </a:solidFill>
                <a:latin typeface="Arial"/>
              </a:rPr>
              <a:t>Alle vormen van grondbewerking: spitten, frezen, hakken, schoffelen, harken enz. verstoort in de grond nestelende bijen. </a:t>
            </a:r>
            <a:r>
              <a:rPr lang="nl-NL" dirty="0" smtClean="0">
                <a:solidFill>
                  <a:srgbClr val="000000"/>
                </a:solidFill>
                <a:latin typeface="Arial"/>
              </a:rPr>
              <a:t>Verwijder </a:t>
            </a:r>
            <a:r>
              <a:rPr lang="nl-NL" dirty="0">
                <a:solidFill>
                  <a:srgbClr val="000000"/>
                </a:solidFill>
                <a:latin typeface="Arial"/>
              </a:rPr>
              <a:t>ongewenste kruiden </a:t>
            </a:r>
            <a:r>
              <a:rPr lang="nl-NL" dirty="0" smtClean="0">
                <a:solidFill>
                  <a:srgbClr val="000000"/>
                </a:solidFill>
                <a:latin typeface="Arial"/>
              </a:rPr>
              <a:t>bij voorkeur met </a:t>
            </a:r>
            <a:r>
              <a:rPr lang="nl-NL" dirty="0">
                <a:solidFill>
                  <a:srgbClr val="000000"/>
                </a:solidFill>
                <a:latin typeface="Arial"/>
              </a:rPr>
              <a:t>de hand </a:t>
            </a:r>
            <a:r>
              <a:rPr lang="nl-NL" dirty="0" smtClean="0">
                <a:solidFill>
                  <a:srgbClr val="000000"/>
                </a:solidFill>
                <a:latin typeface="Arial"/>
              </a:rPr>
              <a:t>wieden (plukken). </a:t>
            </a:r>
            <a:r>
              <a:rPr lang="nl-NL" dirty="0">
                <a:solidFill>
                  <a:srgbClr val="000000"/>
                </a:solidFill>
                <a:latin typeface="Arial"/>
              </a:rPr>
              <a:t>Hierdoor treedt de minste verstoring op.</a:t>
            </a:r>
            <a:endParaRPr lang="nl-NL" dirty="0" smtClean="0"/>
          </a:p>
          <a:p>
            <a:pPr marL="0" indent="0">
              <a:buNone/>
            </a:pPr>
            <a:endParaRPr lang="nl-NL" dirty="0" smtClean="0"/>
          </a:p>
          <a:p>
            <a:pPr marL="0" indent="0">
              <a:buNone/>
            </a:pPr>
            <a:endParaRPr lang="nl-NL"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760" y="3594050"/>
            <a:ext cx="4132036" cy="578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113003" y="3594050"/>
            <a:ext cx="3575586" cy="578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015999" y="3594050"/>
            <a:ext cx="3895526" cy="578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5790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3004800" cy="975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11633105"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solidFill>
                  <a:schemeClr val="bg1"/>
                </a:solidFill>
              </a:rPr>
              <a:t>Beheer: </a:t>
            </a:r>
            <a:r>
              <a:rPr lang="nl-NL" sz="2800" b="0" dirty="0" smtClean="0">
                <a:solidFill>
                  <a:schemeClr val="bg1"/>
                </a:solidFill>
              </a:rPr>
              <a:t>gebruik </a:t>
            </a:r>
            <a:r>
              <a:rPr lang="nl-NL" dirty="0">
                <a:solidFill>
                  <a:schemeClr val="bg1"/>
                </a:solidFill>
              </a:rPr>
              <a:t>GEEN</a:t>
            </a:r>
            <a:r>
              <a:rPr lang="nl-NL" sz="2800" b="0" dirty="0" smtClean="0">
                <a:solidFill>
                  <a:schemeClr val="bg1"/>
                </a:solidFill>
              </a:rPr>
              <a:t> chemische bestrijdingsmiddelen</a:t>
            </a:r>
            <a:endParaRPr lang="nl-NL" sz="2800" b="0" dirty="0">
              <a:solidFill>
                <a:schemeClr val="bg1"/>
              </a:solidFill>
              <a:latin typeface="+mn-lt"/>
              <a:ea typeface="+mn-ea"/>
              <a:cs typeface="+mn-cs"/>
            </a:endParaRP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endParaRPr lang="nl-NL" dirty="0"/>
          </a:p>
        </p:txBody>
      </p:sp>
      <p:sp>
        <p:nvSpPr>
          <p:cNvPr id="8" name="Tijdelijke aanduiding voor tekst 2"/>
          <p:cNvSpPr txBox="1">
            <a:spLocks/>
          </p:cNvSpPr>
          <p:nvPr/>
        </p:nvSpPr>
        <p:spPr>
          <a:xfrm>
            <a:off x="1185692" y="8008938"/>
            <a:ext cx="8053012" cy="138789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fontAlgn="t">
              <a:spcBef>
                <a:spcPts val="0"/>
              </a:spcBef>
              <a:buNone/>
            </a:pPr>
            <a:r>
              <a:rPr lang="nl-NL" dirty="0">
                <a:solidFill>
                  <a:schemeClr val="bg1"/>
                </a:solidFill>
                <a:latin typeface="Arial"/>
              </a:rPr>
              <a:t>Bloem bezoekende insecten zijn zeer gevoelig voor de toepassing van chemische bestrijdingsmiddelen, </a:t>
            </a:r>
            <a:r>
              <a:rPr lang="nl-NL" dirty="0" smtClean="0">
                <a:solidFill>
                  <a:schemeClr val="bg1"/>
                </a:solidFill>
                <a:latin typeface="Arial"/>
              </a:rPr>
              <a:t>vooral </a:t>
            </a:r>
            <a:r>
              <a:rPr lang="nl-NL" dirty="0">
                <a:solidFill>
                  <a:schemeClr val="bg1"/>
                </a:solidFill>
                <a:latin typeface="Arial"/>
              </a:rPr>
              <a:t>in het </a:t>
            </a:r>
            <a:r>
              <a:rPr lang="nl-NL" dirty="0" smtClean="0">
                <a:solidFill>
                  <a:schemeClr val="bg1"/>
                </a:solidFill>
                <a:latin typeface="Arial"/>
              </a:rPr>
              <a:t>groeiseizoen. </a:t>
            </a:r>
          </a:p>
          <a:p>
            <a:pPr marL="0" indent="0" fontAlgn="t">
              <a:spcBef>
                <a:spcPts val="0"/>
              </a:spcBef>
              <a:buNone/>
            </a:pPr>
            <a:endParaRPr lang="nl-NL" dirty="0" smtClean="0">
              <a:solidFill>
                <a:schemeClr val="bg1"/>
              </a:solidFill>
            </a:endParaRPr>
          </a:p>
          <a:p>
            <a:pPr marL="0" indent="0">
              <a:buNone/>
            </a:pPr>
            <a:endParaRPr lang="nl-NL" dirty="0">
              <a:solidFill>
                <a:schemeClr val="bg1"/>
              </a:solidFill>
            </a:endParaRPr>
          </a:p>
        </p:txBody>
      </p:sp>
    </p:spTree>
    <p:extLst>
      <p:ext uri="{BB962C8B-B14F-4D97-AF65-F5344CB8AC3E}">
        <p14:creationId xmlns:p14="http://schemas.microsoft.com/office/powerpoint/2010/main" val="36802284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opdracht</a:t>
            </a:r>
            <a:endParaRPr lang="nl-NL" sz="2400" b="0" dirty="0">
              <a:latin typeface="+mn-lt"/>
              <a:ea typeface="+mn-ea"/>
              <a:cs typeface="+mn-cs"/>
            </a:endParaRPr>
          </a:p>
        </p:txBody>
      </p:sp>
      <p:sp>
        <p:nvSpPr>
          <p:cNvPr id="8" name="Tijdelijke aanduiding voor tekst 2"/>
          <p:cNvSpPr txBox="1">
            <a:spLocks/>
          </p:cNvSpPr>
          <p:nvPr/>
        </p:nvSpPr>
        <p:spPr>
          <a:xfrm>
            <a:off x="1185692" y="2140496"/>
            <a:ext cx="11149356" cy="108012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spcBef>
                <a:spcPts val="0"/>
              </a:spcBef>
            </a:pPr>
            <a:r>
              <a:rPr lang="nl-NL" dirty="0" smtClean="0"/>
              <a:t>Welke ideeën heb je na het bekijken van de </a:t>
            </a:r>
            <a:r>
              <a:rPr lang="nl-NL" dirty="0" err="1" smtClean="0"/>
              <a:t>PowerPoints</a:t>
            </a:r>
            <a:r>
              <a:rPr lang="nl-NL" dirty="0" smtClean="0"/>
              <a:t> gekregen die je kunt/gaat toepassen in je eigen professionele  omgeving?</a:t>
            </a:r>
          </a:p>
          <a:p>
            <a:pPr marL="0" indent="0">
              <a:buNone/>
            </a:pPr>
            <a:endParaRPr lang="nl-NL" dirty="0" smtClean="0"/>
          </a:p>
          <a:p>
            <a:pPr marL="0" indent="0">
              <a:buNone/>
            </a:pPr>
            <a:endParaRPr lang="nl-NL" dirty="0" smtClean="0"/>
          </a:p>
          <a:p>
            <a:pPr marL="0" indent="0">
              <a:buNone/>
            </a:pPr>
            <a:endParaRPr lang="nl-NL" dirty="0"/>
          </a:p>
        </p:txBody>
      </p:sp>
      <p:pic>
        <p:nvPicPr>
          <p:cNvPr id="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9792" y="2139702"/>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4132747" y="1592153"/>
            <a:ext cx="3992728" cy="7786747"/>
          </a:xfrm>
          <a:prstGeom prst="rect">
            <a:avLst/>
          </a:prstGeom>
          <a:noFill/>
        </p:spPr>
        <p:txBody>
          <a:bodyPr wrap="square" rtlCol="0" anchor="ctr">
            <a:spAutoFit/>
          </a:bodyPr>
          <a:lstStyle/>
          <a:p>
            <a:r>
              <a:rPr lang="nl-NL" sz="50000" b="1" dirty="0" smtClean="0">
                <a:solidFill>
                  <a:srgbClr val="92D050"/>
                </a:solidFill>
                <a:effectLst>
                  <a:outerShdw blurRad="38100" dist="38100" dir="2700000" algn="tl">
                    <a:srgbClr val="000000">
                      <a:alpha val="43137"/>
                    </a:srgbClr>
                  </a:outerShdw>
                </a:effectLst>
              </a:rPr>
              <a:t>?</a:t>
            </a:r>
            <a:endParaRPr lang="nl-NL" sz="50000" b="1"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0673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206000" y="3652664"/>
            <a:ext cx="3550753" cy="878496"/>
          </a:xfrm>
        </p:spPr>
        <p:txBody>
          <a:bodyPr/>
          <a:lstStyle/>
          <a:p>
            <a:r>
              <a:rPr lang="nl-NL" dirty="0" err="1" smtClean="0"/>
              <a:t>Tussendia</a:t>
            </a:r>
            <a:endParaRPr lang="nl-NL" dirty="0"/>
          </a:p>
        </p:txBody>
      </p:sp>
      <p:pic>
        <p:nvPicPr>
          <p:cNvPr id="8" name="N&amp;M_Betere_energie_CMYK_on_color.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98800" y="8146800"/>
            <a:ext cx="2131696" cy="954000"/>
          </a:xfrm>
          <a:prstGeom prst="rect">
            <a:avLst/>
          </a:prstGeom>
          <a:ln w="12700">
            <a:miter lim="400000"/>
          </a:ln>
        </p:spPr>
      </p:pic>
      <p:pic>
        <p:nvPicPr>
          <p:cNvPr id="5" name="Tijdelijke aanduiding voor afbeelding 4"/>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tretch>
            <a:fillRect/>
          </a:stretch>
        </p:blipFill>
        <p:spPr>
          <a:xfrm>
            <a:off x="0" y="-19166"/>
            <a:ext cx="13223540" cy="9772765"/>
          </a:xfrm>
        </p:spPr>
      </p:pic>
      <p:pic>
        <p:nvPicPr>
          <p:cNvPr id="9" name="Afbeelding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90488" y="1666080"/>
            <a:ext cx="6521867" cy="6480720"/>
          </a:xfrm>
          <a:prstGeom prst="rect">
            <a:avLst/>
          </a:prstGeom>
        </p:spPr>
      </p:pic>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42760" y="8514337"/>
            <a:ext cx="3013719" cy="90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787341" y="4398607"/>
            <a:ext cx="4176464" cy="1015663"/>
          </a:xfrm>
          <a:prstGeom prst="rect">
            <a:avLst/>
          </a:prstGeom>
          <a:noFill/>
        </p:spPr>
        <p:txBody>
          <a:bodyPr wrap="square" rtlCol="0">
            <a:spAutoFit/>
          </a:bodyPr>
          <a:lstStyle/>
          <a:p>
            <a:r>
              <a:rPr lang="nl-NL" sz="6000" dirty="0" smtClean="0">
                <a:latin typeface="DINCondensedC" pitchFamily="2" charset="0"/>
              </a:rPr>
              <a:t>Bedankt!</a:t>
            </a:r>
            <a:endParaRPr lang="nl-NL" sz="6000" dirty="0">
              <a:latin typeface="DINCondensedC" pitchFamily="2" charset="0"/>
            </a:endParaRPr>
          </a:p>
        </p:txBody>
      </p:sp>
    </p:spTree>
    <p:extLst>
      <p:ext uri="{BB962C8B-B14F-4D97-AF65-F5344CB8AC3E}">
        <p14:creationId xmlns:p14="http://schemas.microsoft.com/office/powerpoint/2010/main" val="2071799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akloos\Pictures\Mijn afbeeldingen\2017\kiekjes\IMG_0610a.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9899" y="1924472"/>
            <a:ext cx="12048691" cy="745442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8" name="Tijdelijke aanduiding voor tekst 2"/>
          <p:cNvSpPr txBox="1">
            <a:spLocks/>
          </p:cNvSpPr>
          <p:nvPr/>
        </p:nvSpPr>
        <p:spPr>
          <a:xfrm>
            <a:off x="1185692" y="8004433"/>
            <a:ext cx="8485060" cy="1351361"/>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smtClean="0">
                <a:solidFill>
                  <a:schemeClr val="bg1"/>
                </a:solidFill>
              </a:rPr>
              <a:t>Bij </a:t>
            </a:r>
            <a:r>
              <a:rPr lang="nl-NL" u="sng" dirty="0">
                <a:solidFill>
                  <a:schemeClr val="bg1"/>
                </a:solidFill>
              </a:rPr>
              <a:t>gefaseerd beheer </a:t>
            </a:r>
            <a:r>
              <a:rPr lang="nl-NL" dirty="0">
                <a:solidFill>
                  <a:schemeClr val="bg1"/>
                </a:solidFill>
              </a:rPr>
              <a:t>laat je bewust een deel van de vegetatie met rust, deze ga je op een later/ander tijdstip maaien, afzetten of snoeien. </a:t>
            </a:r>
            <a:endParaRPr lang="nl-NL" dirty="0" smtClean="0">
              <a:solidFill>
                <a:schemeClr val="bg1"/>
              </a:solidFill>
            </a:endParaRPr>
          </a:p>
          <a:p>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p:txBody>
      </p:sp>
    </p:spTree>
    <p:extLst>
      <p:ext uri="{BB962C8B-B14F-4D97-AF65-F5344CB8AC3E}">
        <p14:creationId xmlns:p14="http://schemas.microsoft.com/office/powerpoint/2010/main" val="2009002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kloos\Pictures\Mijn afbeeldingen\2017\Nederland zoemt\IMG_0430.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65967" y="1924472"/>
            <a:ext cx="12022623" cy="7454428"/>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2140496"/>
            <a:ext cx="11502898" cy="2232248"/>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smtClean="0"/>
              <a:t>Bij </a:t>
            </a:r>
            <a:r>
              <a:rPr lang="nl-NL" u="sng" dirty="0"/>
              <a:t>gefaseerd beheer </a:t>
            </a:r>
            <a:r>
              <a:rPr lang="nl-NL" dirty="0"/>
              <a:t>laat je bewust een deel van de vegetatie met rust, deze ga je op een later/ander tijdstip maaien, afzetten of snoeien. </a:t>
            </a:r>
            <a:endParaRPr lang="nl-NL" dirty="0" smtClean="0"/>
          </a:p>
          <a:p>
            <a:endParaRPr lang="nl-NL" dirty="0" smtClean="0"/>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endParaRPr lang="nl-NL" sz="2400" b="0" dirty="0">
              <a:latin typeface="+mn-lt"/>
              <a:ea typeface="+mn-ea"/>
              <a:cs typeface="+mn-cs"/>
            </a:endParaRPr>
          </a:p>
        </p:txBody>
      </p:sp>
    </p:spTree>
    <p:extLst>
      <p:ext uri="{BB962C8B-B14F-4D97-AF65-F5344CB8AC3E}">
        <p14:creationId xmlns:p14="http://schemas.microsoft.com/office/powerpoint/2010/main" val="2331608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62767" y="1924472"/>
            <a:ext cx="12025823" cy="745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a:t>
            </a:r>
            <a:endParaRPr lang="nl-NL" sz="2400" b="0" dirty="0">
              <a:latin typeface="+mn-lt"/>
              <a:ea typeface="+mn-ea"/>
              <a:cs typeface="+mn-cs"/>
            </a:endParaRPr>
          </a:p>
        </p:txBody>
      </p:sp>
      <p:sp>
        <p:nvSpPr>
          <p:cNvPr id="7" name="Tijdelijke aanduiding voor tekst 2"/>
          <p:cNvSpPr txBox="1">
            <a:spLocks/>
          </p:cNvSpPr>
          <p:nvPr/>
        </p:nvSpPr>
        <p:spPr>
          <a:xfrm>
            <a:off x="1185692" y="8004433"/>
            <a:ext cx="8485060" cy="1351361"/>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smtClean="0">
                <a:solidFill>
                  <a:schemeClr val="bg1"/>
                </a:solidFill>
              </a:rPr>
              <a:t>Bij </a:t>
            </a:r>
            <a:r>
              <a:rPr lang="nl-NL" u="sng" dirty="0">
                <a:solidFill>
                  <a:schemeClr val="bg1"/>
                </a:solidFill>
              </a:rPr>
              <a:t>gefaseerd beheer </a:t>
            </a:r>
            <a:r>
              <a:rPr lang="nl-NL" dirty="0">
                <a:solidFill>
                  <a:schemeClr val="bg1"/>
                </a:solidFill>
              </a:rPr>
              <a:t>laat je bewust een deel van de vegetatie met rust, deze ga je op een later/ander tijdstip maaien, afzetten of snoeien. </a:t>
            </a:r>
            <a:endParaRPr lang="nl-NL" dirty="0" smtClean="0">
              <a:solidFill>
                <a:schemeClr val="bg1"/>
              </a:solidFill>
            </a:endParaRPr>
          </a:p>
          <a:p>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a:p>
            <a:pPr marL="0" indent="0">
              <a:buNone/>
            </a:pPr>
            <a:endParaRPr lang="nl-NL" dirty="0" smtClean="0">
              <a:solidFill>
                <a:schemeClr val="bg1"/>
              </a:solidFill>
            </a:endParaRPr>
          </a:p>
        </p:txBody>
      </p:sp>
    </p:spTree>
    <p:extLst>
      <p:ext uri="{BB962C8B-B14F-4D97-AF65-F5344CB8AC3E}">
        <p14:creationId xmlns:p14="http://schemas.microsoft.com/office/powerpoint/2010/main" val="2124003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C:\Users\bakloos\Pictures\Mijn afbeeldingen\2016\kiekjes\DSC00312.JPG"/>
          <p:cNvPicPr/>
          <p:nvPr/>
        </p:nvPicPr>
        <p:blipFill rotWithShape="1">
          <a:blip r:embed="rId3" cstate="email">
            <a:extLst>
              <a:ext uri="{28A0092B-C50C-407E-A947-70E740481C1C}">
                <a14:useLocalDpi xmlns:a14="http://schemas.microsoft.com/office/drawing/2010/main" val="0"/>
              </a:ext>
            </a:extLst>
          </a:blip>
          <a:srcRect b="-91"/>
          <a:stretch/>
        </p:blipFill>
        <p:spPr bwMode="auto">
          <a:xfrm>
            <a:off x="665966" y="1924472"/>
            <a:ext cx="12022623" cy="7433840"/>
          </a:xfrm>
          <a:prstGeom prst="rect">
            <a:avLst/>
          </a:prstGeom>
          <a:noFill/>
          <a:ln>
            <a:noFill/>
          </a:ln>
          <a:extLst>
            <a:ext uri="{53640926-AAD7-44D8-BBD7-CCE9431645EC}">
              <a14:shadowObscured xmlns:a14="http://schemas.microsoft.com/office/drawing/2010/main"/>
            </a:ext>
          </a:extLst>
        </p:spPr>
      </p:pic>
      <p:sp>
        <p:nvSpPr>
          <p:cNvPr id="10" name="Tijdelijke aanduiding voor tekst 2"/>
          <p:cNvSpPr txBox="1">
            <a:spLocks/>
          </p:cNvSpPr>
          <p:nvPr/>
        </p:nvSpPr>
        <p:spPr>
          <a:xfrm>
            <a:off x="1185692" y="8210984"/>
            <a:ext cx="8125020" cy="1116124"/>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u="sng" dirty="0" smtClean="0">
                <a:solidFill>
                  <a:schemeClr val="bg1"/>
                </a:solidFill>
              </a:rPr>
              <a:t>Gedifferentieerd </a:t>
            </a:r>
            <a:r>
              <a:rPr lang="nl-NL" u="sng" dirty="0">
                <a:solidFill>
                  <a:schemeClr val="bg1"/>
                </a:solidFill>
              </a:rPr>
              <a:t>beheer</a:t>
            </a:r>
            <a:r>
              <a:rPr lang="nl-NL" dirty="0">
                <a:solidFill>
                  <a:schemeClr val="bg1"/>
                </a:solidFill>
              </a:rPr>
              <a:t> betekent dat je </a:t>
            </a:r>
            <a:r>
              <a:rPr lang="nl-NL" dirty="0" smtClean="0">
                <a:solidFill>
                  <a:schemeClr val="bg1"/>
                </a:solidFill>
              </a:rPr>
              <a:t>gelijksoortige vegetatie op verschillende manieren </a:t>
            </a:r>
            <a:r>
              <a:rPr lang="nl-NL" dirty="0">
                <a:solidFill>
                  <a:schemeClr val="bg1"/>
                </a:solidFill>
              </a:rPr>
              <a:t>(gefaseerd) </a:t>
            </a:r>
            <a:r>
              <a:rPr lang="nl-NL" dirty="0" smtClean="0">
                <a:solidFill>
                  <a:schemeClr val="bg1"/>
                </a:solidFill>
              </a:rPr>
              <a:t>beheert.</a:t>
            </a: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smtClean="0"/>
              <a:t>Beheer: </a:t>
            </a:r>
            <a:r>
              <a:rPr lang="nl-NL" b="0" dirty="0" smtClean="0"/>
              <a:t>gedifferentieerd</a:t>
            </a:r>
            <a:endParaRPr lang="nl-NL" sz="2400" b="0" dirty="0">
              <a:latin typeface="+mn-lt"/>
              <a:ea typeface="+mn-ea"/>
              <a:cs typeface="+mn-cs"/>
            </a:endParaRPr>
          </a:p>
        </p:txBody>
      </p:sp>
      <p:cxnSp>
        <p:nvCxnSpPr>
          <p:cNvPr id="3" name="Rechte verbindingslijn met pijl 2"/>
          <p:cNvCxnSpPr/>
          <p:nvPr/>
        </p:nvCxnSpPr>
        <p:spPr>
          <a:xfrm>
            <a:off x="2469952" y="6334050"/>
            <a:ext cx="1584176"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a:off x="9958784" y="5641392"/>
            <a:ext cx="0" cy="11247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flipH="1">
            <a:off x="6574408" y="3580656"/>
            <a:ext cx="1656184"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1027899" y="5887613"/>
            <a:ext cx="2884106" cy="400110"/>
          </a:xfrm>
          <a:prstGeom prst="rect">
            <a:avLst/>
          </a:prstGeom>
          <a:noFill/>
        </p:spPr>
        <p:txBody>
          <a:bodyPr wrap="square" rtlCol="0">
            <a:spAutoFit/>
          </a:bodyPr>
          <a:lstStyle/>
          <a:p>
            <a:r>
              <a:rPr lang="nl-NL" sz="2000" dirty="0" smtClean="0">
                <a:solidFill>
                  <a:schemeClr val="bg1"/>
                </a:solidFill>
              </a:rPr>
              <a:t>20 x per jaar gemaaid</a:t>
            </a:r>
            <a:endParaRPr lang="nl-NL" sz="2000" dirty="0">
              <a:solidFill>
                <a:schemeClr val="bg1"/>
              </a:solidFill>
            </a:endParaRPr>
          </a:p>
        </p:txBody>
      </p:sp>
      <p:sp>
        <p:nvSpPr>
          <p:cNvPr id="16" name="Tekstvak 15"/>
          <p:cNvSpPr txBox="1"/>
          <p:nvPr/>
        </p:nvSpPr>
        <p:spPr>
          <a:xfrm>
            <a:off x="8684706" y="5220565"/>
            <a:ext cx="2884106" cy="400110"/>
          </a:xfrm>
          <a:prstGeom prst="rect">
            <a:avLst/>
          </a:prstGeom>
          <a:noFill/>
        </p:spPr>
        <p:txBody>
          <a:bodyPr wrap="square" rtlCol="0">
            <a:spAutoFit/>
          </a:bodyPr>
          <a:lstStyle/>
          <a:p>
            <a:r>
              <a:rPr lang="nl-NL" sz="2000" dirty="0" smtClean="0">
                <a:solidFill>
                  <a:schemeClr val="bg1"/>
                </a:solidFill>
              </a:rPr>
              <a:t>2 x per jaar gemaaid</a:t>
            </a:r>
            <a:endParaRPr lang="nl-NL" sz="2000" dirty="0">
              <a:solidFill>
                <a:schemeClr val="bg1"/>
              </a:solidFill>
            </a:endParaRPr>
          </a:p>
        </p:txBody>
      </p:sp>
      <p:sp>
        <p:nvSpPr>
          <p:cNvPr id="17" name="Tekstvak 16"/>
          <p:cNvSpPr txBox="1"/>
          <p:nvPr/>
        </p:nvSpPr>
        <p:spPr>
          <a:xfrm>
            <a:off x="7276346" y="3012883"/>
            <a:ext cx="2884106" cy="400110"/>
          </a:xfrm>
          <a:prstGeom prst="rect">
            <a:avLst/>
          </a:prstGeom>
          <a:noFill/>
        </p:spPr>
        <p:txBody>
          <a:bodyPr wrap="square" rtlCol="0">
            <a:spAutoFit/>
          </a:bodyPr>
          <a:lstStyle/>
          <a:p>
            <a:r>
              <a:rPr lang="nl-NL" sz="2000" dirty="0" smtClean="0">
                <a:solidFill>
                  <a:schemeClr val="bg1"/>
                </a:solidFill>
              </a:rPr>
              <a:t>1x per 2 jaar gemaaid</a:t>
            </a:r>
            <a:endParaRPr lang="nl-NL" sz="2000" dirty="0">
              <a:solidFill>
                <a:schemeClr val="bg1"/>
              </a:solidFill>
            </a:endParaRPr>
          </a:p>
        </p:txBody>
      </p:sp>
    </p:spTree>
    <p:extLst>
      <p:ext uri="{BB962C8B-B14F-4D97-AF65-F5344CB8AC3E}">
        <p14:creationId xmlns:p14="http://schemas.microsoft.com/office/powerpoint/2010/main" val="1581165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NM Corporate">
  <a:themeElements>
    <a:clrScheme name="nm-ENERGIE">
      <a:dk1>
        <a:srgbClr val="000000"/>
      </a:dk1>
      <a:lt1>
        <a:srgbClr val="FFFFFF"/>
      </a:lt1>
      <a:dk2>
        <a:srgbClr val="53585F"/>
      </a:dk2>
      <a:lt2>
        <a:srgbClr val="DCDEE0"/>
      </a:lt2>
      <a:accent1>
        <a:srgbClr val="93C6E0"/>
      </a:accent1>
      <a:accent2>
        <a:srgbClr val="8DC63F"/>
      </a:accent2>
      <a:accent3>
        <a:srgbClr val="93C6E0"/>
      </a:accent3>
      <a:accent4>
        <a:srgbClr val="8DC63F"/>
      </a:accent4>
      <a:accent5>
        <a:srgbClr val="93C6E0"/>
      </a:accent5>
      <a:accent6>
        <a:srgbClr val="8DC63F"/>
      </a:accent6>
      <a:hlink>
        <a:srgbClr val="000000"/>
      </a:hlink>
      <a:folHlink>
        <a:srgbClr val="000000"/>
      </a:folHlink>
    </a:clrScheme>
    <a:fontScheme name="Natuur&amp;Milieu">
      <a:majorFont>
        <a:latin typeface="N&amp;M Utrecht"/>
        <a:ea typeface="N&amp;M Utrecht"/>
        <a:cs typeface="N&amp;M Utrecht"/>
      </a:majorFont>
      <a:minorFont>
        <a:latin typeface="Soho Std"/>
        <a:ea typeface="N&amp;M Utrecht"/>
        <a:cs typeface="N&amp;M Utrecht"/>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NM-CORPORATE-2016-150dpi" id="{7DD6EF30-BCAE-41E2-8A3A-CA0132CA97E6}" vid="{ECE96A99-22CF-4335-AA99-84CA9B0BADE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 Natuur &amp; Milieu</Template>
  <TotalTime>3604</TotalTime>
  <Words>4924</Words>
  <Application>Microsoft Office PowerPoint</Application>
  <PresentationFormat>Aangepast</PresentationFormat>
  <Paragraphs>380</Paragraphs>
  <Slides>57</Slides>
  <Notes>55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57</vt:i4>
      </vt:variant>
    </vt:vector>
  </HeadingPairs>
  <TitlesOfParts>
    <vt:vector size="63" baseType="lpstr">
      <vt:lpstr>Arial</vt:lpstr>
      <vt:lpstr>Calibri</vt:lpstr>
      <vt:lpstr>DINCondensedC</vt:lpstr>
      <vt:lpstr>N&amp;M Utrecht</vt:lpstr>
      <vt:lpstr>Soho Std</vt:lpstr>
      <vt:lpstr>NM Corporate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Beheer voor wilde bijen</dc:title>
  <dc:creator>Wellantcollege</dc:creator>
  <cp:lastModifiedBy>Latifa Vonk</cp:lastModifiedBy>
  <cp:revision>416</cp:revision>
  <dcterms:created xsi:type="dcterms:W3CDTF">2017-08-03T06:49:53Z</dcterms:created>
  <dcterms:modified xsi:type="dcterms:W3CDTF">2023-10-20T12:58:34Z</dcterms:modified>
</cp:coreProperties>
</file>