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312" r:id="rId2"/>
    <p:sldId id="316" r:id="rId3"/>
    <p:sldId id="318" r:id="rId4"/>
    <p:sldId id="326" r:id="rId5"/>
    <p:sldId id="323" r:id="rId6"/>
    <p:sldId id="324" r:id="rId7"/>
    <p:sldId id="317" r:id="rId8"/>
    <p:sldId id="327" r:id="rId9"/>
    <p:sldId id="442" r:id="rId10"/>
    <p:sldId id="441" r:id="rId11"/>
    <p:sldId id="328" r:id="rId12"/>
    <p:sldId id="357" r:id="rId13"/>
    <p:sldId id="355" r:id="rId14"/>
    <p:sldId id="356" r:id="rId15"/>
    <p:sldId id="325" r:id="rId16"/>
    <p:sldId id="309" r:id="rId17"/>
    <p:sldId id="365" r:id="rId18"/>
    <p:sldId id="314" r:id="rId19"/>
    <p:sldId id="366" r:id="rId20"/>
    <p:sldId id="311" r:id="rId21"/>
    <p:sldId id="364" r:id="rId22"/>
    <p:sldId id="380" r:id="rId23"/>
    <p:sldId id="367" r:id="rId24"/>
    <p:sldId id="368" r:id="rId25"/>
    <p:sldId id="440" r:id="rId26"/>
    <p:sldId id="310" r:id="rId27"/>
    <p:sldId id="411" r:id="rId28"/>
    <p:sldId id="436" r:id="rId29"/>
    <p:sldId id="438" r:id="rId30"/>
    <p:sldId id="439" r:id="rId31"/>
    <p:sldId id="437" r:id="rId32"/>
    <p:sldId id="329" r:id="rId33"/>
    <p:sldId id="344" r:id="rId34"/>
    <p:sldId id="362" r:id="rId35"/>
    <p:sldId id="382" r:id="rId36"/>
    <p:sldId id="361" r:id="rId37"/>
    <p:sldId id="379" r:id="rId38"/>
    <p:sldId id="383" r:id="rId39"/>
    <p:sldId id="397" r:id="rId40"/>
    <p:sldId id="396" r:id="rId41"/>
    <p:sldId id="395" r:id="rId42"/>
    <p:sldId id="360" r:id="rId43"/>
    <p:sldId id="340" r:id="rId44"/>
    <p:sldId id="358" r:id="rId45"/>
    <p:sldId id="443" r:id="rId46"/>
    <p:sldId id="330" r:id="rId47"/>
    <p:sldId id="342" r:id="rId48"/>
    <p:sldId id="346" r:id="rId49"/>
    <p:sldId id="343" r:id="rId50"/>
    <p:sldId id="347" r:id="rId51"/>
    <p:sldId id="331" r:id="rId52"/>
    <p:sldId id="348" r:id="rId53"/>
    <p:sldId id="334" r:id="rId54"/>
    <p:sldId id="350" r:id="rId55"/>
    <p:sldId id="337" r:id="rId56"/>
    <p:sldId id="315" r:id="rId57"/>
    <p:sldId id="359" r:id="rId58"/>
    <p:sldId id="354" r:id="rId59"/>
    <p:sldId id="322" r:id="rId60"/>
    <p:sldId id="351" r:id="rId61"/>
    <p:sldId id="349" r:id="rId62"/>
    <p:sldId id="352" r:id="rId63"/>
    <p:sldId id="353" r:id="rId64"/>
    <p:sldId id="386" r:id="rId65"/>
    <p:sldId id="313" r:id="rId66"/>
    <p:sldId id="363" r:id="rId67"/>
    <p:sldId id="385" r:id="rId68"/>
    <p:sldId id="374" r:id="rId69"/>
    <p:sldId id="336" r:id="rId70"/>
    <p:sldId id="266" r:id="rId71"/>
  </p:sldIdLst>
  <p:sldSz cx="13004800" cy="9753600"/>
  <p:notesSz cx="6858000" cy="9144000"/>
  <p:defaultTextStyle>
    <a:defPPr>
      <a:defRPr lang="nl-NL"/>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orient="horz" pos="605">
          <p15:clr>
            <a:srgbClr val="A4A3A4"/>
          </p15:clr>
        </p15:guide>
        <p15:guide id="3" orient="horz" pos="4750">
          <p15:clr>
            <a:srgbClr val="A4A3A4"/>
          </p15:clr>
        </p15:guide>
        <p15:guide id="4" pos="4096">
          <p15:clr>
            <a:srgbClr val="A4A3A4"/>
          </p15:clr>
        </p15:guide>
        <p15:guide id="5" pos="761">
          <p15:clr>
            <a:srgbClr val="A4A3A4"/>
          </p15:clr>
        </p15:guide>
        <p15:guide id="6" pos="6999">
          <p15:clr>
            <a:srgbClr val="A4A3A4"/>
          </p15:clr>
        </p15:guide>
        <p15:guide id="7" pos="77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CCCFF"/>
    <a:srgbClr val="CC0099"/>
    <a:srgbClr val="FBC000"/>
    <a:srgbClr val="EEF0F2"/>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13" autoAdjust="0"/>
    <p:restoredTop sz="80722" autoAdjust="0"/>
  </p:normalViewPr>
  <p:slideViewPr>
    <p:cSldViewPr>
      <p:cViewPr varScale="1">
        <p:scale>
          <a:sx n="65" d="100"/>
          <a:sy n="65" d="100"/>
        </p:scale>
        <p:origin x="2328" y="84"/>
      </p:cViewPr>
      <p:guideLst>
        <p:guide orient="horz" pos="3072"/>
        <p:guide orient="horz" pos="605"/>
        <p:guide orient="horz" pos="4750"/>
        <p:guide pos="4096"/>
        <p:guide pos="761"/>
        <p:guide pos="6999"/>
        <p:guide pos="7725"/>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2456"/>
    </p:cViewPr>
  </p:sorterViewPr>
  <p:notesViewPr>
    <p:cSldViewPr showGuide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7C35F8-C34B-4D29-B782-DCEBE5159A3C}" type="datetimeFigureOut">
              <a:rPr lang="nl-NL" smtClean="0"/>
              <a:t>20-10-2023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B9FBA0-0CE1-41DE-8055-BBA4F52DEA2A}" type="slidenum">
              <a:rPr lang="nl-NL" smtClean="0"/>
              <a:t>‹nr.›</a:t>
            </a:fld>
            <a:endParaRPr lang="nl-NL"/>
          </a:p>
        </p:txBody>
      </p:sp>
    </p:spTree>
    <p:extLst>
      <p:ext uri="{BB962C8B-B14F-4D97-AF65-F5344CB8AC3E}">
        <p14:creationId xmlns:p14="http://schemas.microsoft.com/office/powerpoint/2010/main" val="3794292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D47BA-F03F-4438-93F9-119E2DEA37D8}" type="datetimeFigureOut">
              <a:rPr lang="nl-NL" smtClean="0"/>
              <a:t>20-10-2023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78B8E-8E9F-461E-AF4E-D3F955EECC90}" type="slidenum">
              <a:rPr lang="nl-NL" smtClean="0"/>
              <a:t>‹nr.›</a:t>
            </a:fld>
            <a:endParaRPr lang="nl-NL"/>
          </a:p>
        </p:txBody>
      </p:sp>
    </p:spTree>
    <p:extLst>
      <p:ext uri="{BB962C8B-B14F-4D97-AF65-F5344CB8AC3E}">
        <p14:creationId xmlns:p14="http://schemas.microsoft.com/office/powerpoint/2010/main" val="222258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 bo: akelei</a:t>
            </a:r>
            <a:r>
              <a:rPr lang="nl-NL" baseline="0" dirty="0"/>
              <a:t> met inbrekende hommel (maakt gaatje om bij nectar te komen)</a:t>
            </a:r>
          </a:p>
          <a:p>
            <a:r>
              <a:rPr lang="nl-NL" baseline="0" dirty="0"/>
              <a:t>Li on: </a:t>
            </a:r>
            <a:r>
              <a:rPr lang="nl-NL" baseline="0" dirty="0" err="1"/>
              <a:t>Kalimeris</a:t>
            </a:r>
            <a:r>
              <a:rPr lang="nl-NL" baseline="0" dirty="0"/>
              <a:t> </a:t>
            </a:r>
            <a:r>
              <a:rPr lang="nl-NL" baseline="0" dirty="0" err="1"/>
              <a:t>incisa</a:t>
            </a:r>
            <a:endParaRPr lang="nl-NL" dirty="0"/>
          </a:p>
          <a:p>
            <a:r>
              <a:rPr lang="nl-NL" dirty="0"/>
              <a:t>Re bo: duizendblad</a:t>
            </a:r>
            <a:r>
              <a:rPr lang="nl-NL" baseline="0" dirty="0"/>
              <a:t> (</a:t>
            </a:r>
            <a:r>
              <a:rPr lang="nl-NL" baseline="0" dirty="0" err="1"/>
              <a:t>Achillea</a:t>
            </a:r>
            <a:r>
              <a:rPr lang="nl-NL" baseline="0" dirty="0"/>
              <a:t> </a:t>
            </a:r>
            <a:r>
              <a:rPr lang="nl-NL" baseline="0" dirty="0" err="1"/>
              <a:t>Çoronation</a:t>
            </a:r>
            <a:r>
              <a:rPr lang="nl-NL" baseline="0" dirty="0"/>
              <a:t> gold’</a:t>
            </a:r>
            <a:endParaRPr lang="nl-NL" dirty="0"/>
          </a:p>
          <a:p>
            <a:r>
              <a:rPr lang="nl-NL" dirty="0"/>
              <a:t>Re on:</a:t>
            </a:r>
            <a:r>
              <a:rPr lang="nl-NL" baseline="0" dirty="0"/>
              <a:t> </a:t>
            </a:r>
            <a:r>
              <a:rPr lang="nl-NL" dirty="0"/>
              <a:t>kattenkruid </a:t>
            </a:r>
            <a:r>
              <a:rPr lang="nl-NL" dirty="0" err="1"/>
              <a:t>Nepeta</a:t>
            </a:r>
            <a:r>
              <a:rPr lang="nl-NL" dirty="0"/>
              <a:t> </a:t>
            </a:r>
            <a:r>
              <a:rPr lang="nl-NL" dirty="0" err="1"/>
              <a:t>faassenii</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Door voldoende structuurvariatie ontstaan verschillende microklimaten met foerageer-, schuil- en voortplantingsplaatsen voor wilde bijen en andere insecten, spinnen, amfibieën, vogels en kleine zoogdieren. In het algemeen geldt: hoe complexer de groenstructuur, hoe groter de biodiversiteit.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het algemeen geldt: hoe complexer de groenstructuur, hoe groter de biodiversiteit. </a:t>
            </a:r>
          </a:p>
          <a:p>
            <a:r>
              <a:rPr lang="nl-NL" sz="1200" kern="1200" dirty="0">
                <a:solidFill>
                  <a:schemeClr val="tx1"/>
                </a:solidFill>
                <a:effectLst/>
                <a:latin typeface="+mn-lt"/>
                <a:ea typeface="+mn-ea"/>
                <a:cs typeface="+mn-cs"/>
              </a:rPr>
              <a:t>Structuurvariatie kun je door bewust</a:t>
            </a:r>
            <a:r>
              <a:rPr lang="nl-NL" sz="1200" kern="1200" baseline="0" dirty="0">
                <a:solidFill>
                  <a:schemeClr val="tx1"/>
                </a:solidFill>
                <a:effectLst/>
                <a:latin typeface="+mn-lt"/>
                <a:ea typeface="+mn-ea"/>
                <a:cs typeface="+mn-cs"/>
              </a:rPr>
              <a:t> beheer creëren. Zo kun je door bewust maaibeleid een zoomvegetatie laten ontstaan aan de rand van een bos(je). Nog mooier is als je deze zoomvegetatie laat slingeren, waardoor er nog meer </a:t>
            </a:r>
            <a:r>
              <a:rPr lang="nl-NL" sz="1200" kern="1200" baseline="0" dirty="0" err="1">
                <a:solidFill>
                  <a:schemeClr val="tx1"/>
                </a:solidFill>
                <a:effectLst/>
                <a:latin typeface="+mn-lt"/>
                <a:ea typeface="+mn-ea"/>
                <a:cs typeface="+mn-cs"/>
              </a:rPr>
              <a:t>microklimaatjes</a:t>
            </a:r>
            <a:r>
              <a:rPr lang="nl-NL" sz="1200" kern="1200" baseline="0" dirty="0">
                <a:solidFill>
                  <a:schemeClr val="tx1"/>
                </a:solidFill>
                <a:effectLst/>
                <a:latin typeface="+mn-lt"/>
                <a:ea typeface="+mn-ea"/>
                <a:cs typeface="+mn-cs"/>
              </a:rPr>
              <a:t> ontstaan.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complexer/gedetailleerder de vegetatiestructuur des te groter de biodiversiteit. In een bos of beplanting met alleen een boom- en moslaag komen veel minder soorten vogels voor dan in een bos met verschillende vegetatielagen</a:t>
            </a:r>
            <a:r>
              <a:rPr lang="nl-NL" baseline="0" dirty="0"/>
              <a:t>.</a:t>
            </a:r>
            <a:r>
              <a:rPr lang="nl-NL" dirty="0"/>
              <a:t> Dit geldt ook voor floristische diversiteit. Meer soorten planten betekent heel vaak meer soorten insecten. De gedetailleerdheid moet wel in verhouding staan tot de grootte van het terrein. Op</a:t>
            </a:r>
            <a:r>
              <a:rPr lang="nl-NL" baseline="0" dirty="0"/>
              <a:t> een kleine oppervlakte moet je niet alles willen. Maar: Hoe groter het oppervlak des te meer soorten, maar een klein gebied met veel structuurvariatie (lees habitatvariatie) kan een veel hogere biodiversiteit hebben dan een groot gebied met weinig structuur variatie en minder soorten planten.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13</a:t>
            </a:fld>
            <a:endParaRPr lang="nl-NL"/>
          </a:p>
        </p:txBody>
      </p:sp>
    </p:spTree>
    <p:extLst>
      <p:ext uri="{BB962C8B-B14F-4D97-AF65-F5344CB8AC3E}">
        <p14:creationId xmlns:p14="http://schemas.microsoft.com/office/powerpoint/2010/main" val="242857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in</a:t>
            </a:r>
            <a:r>
              <a:rPr lang="nl-NL" baseline="0" dirty="0"/>
              <a:t> een stadtuin brengt structuurvariatie meer biodiversiteit (Zwolle).</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14</a:t>
            </a:fld>
            <a:endParaRPr lang="nl-NL"/>
          </a:p>
        </p:txBody>
      </p:sp>
    </p:spTree>
    <p:extLst>
      <p:ext uri="{BB962C8B-B14F-4D97-AF65-F5344CB8AC3E}">
        <p14:creationId xmlns:p14="http://schemas.microsoft.com/office/powerpoint/2010/main" val="2428578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Boswilg</a:t>
            </a:r>
            <a:r>
              <a:rPr lang="nl-NL" dirty="0"/>
              <a:t> (</a:t>
            </a:r>
            <a:r>
              <a:rPr lang="nl-NL" dirty="0" err="1"/>
              <a:t>Salix</a:t>
            </a:r>
            <a:r>
              <a:rPr lang="nl-NL" dirty="0"/>
              <a:t> </a:t>
            </a:r>
            <a:r>
              <a:rPr lang="nl-NL" dirty="0" err="1"/>
              <a:t>caprea</a:t>
            </a:r>
            <a:r>
              <a:rPr lang="nl-NL" dirty="0"/>
              <a:t>): Wordt massaal door wilde bijen bezocht.</a:t>
            </a:r>
            <a:r>
              <a:rPr lang="nl-NL" baseline="0" dirty="0"/>
              <a:t> Voor </a:t>
            </a:r>
            <a:r>
              <a:rPr lang="nl-NL" dirty="0"/>
              <a:t>vroege voorjaarbijen (zandbijen, wespbijen, metselbijen, honingbijen en hommels) van grote betekenis, maar ook voor hommels en honingbijen. Een aantal zandbijen zijn volledig afhankelijk van wilgen. Grote</a:t>
            </a:r>
            <a:r>
              <a:rPr lang="nl-NL" baseline="0" dirty="0"/>
              <a:t> stuifmeelbron en levert ook nectar.</a:t>
            </a:r>
          </a:p>
          <a:p>
            <a:r>
              <a:rPr lang="nl-NL" baseline="0" dirty="0"/>
              <a:t>Gele kornoelje (</a:t>
            </a:r>
            <a:r>
              <a:rPr lang="nl-NL" baseline="0" dirty="0" err="1"/>
              <a:t>Cornus</a:t>
            </a:r>
            <a:r>
              <a:rPr lang="nl-NL" baseline="0" dirty="0"/>
              <a:t> </a:t>
            </a:r>
            <a:r>
              <a:rPr lang="nl-NL" baseline="0" dirty="0" err="1"/>
              <a:t>mas</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Meidoorn links: </a:t>
            </a:r>
            <a:r>
              <a:rPr lang="nl-NL" dirty="0" err="1"/>
              <a:t>meidoornzandbei</a:t>
            </a:r>
            <a:endParaRPr lang="nl-NL" dirty="0"/>
          </a:p>
          <a:p>
            <a:r>
              <a:rPr lang="nl-NL" dirty="0"/>
              <a:t>Sleedoorn rechts</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fruitbomen wordt ook goed gevlogen</a:t>
            </a:r>
            <a:r>
              <a:rPr lang="nl-NL" baseline="0" dirty="0"/>
              <a:t> door wilde bijen, vooral op appel en peer (hier pruim en peer). Dat geldt ook voor sierappels en peren.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kern="1200" baseline="0" dirty="0">
                <a:solidFill>
                  <a:schemeClr val="tx1"/>
                </a:solidFill>
                <a:latin typeface="+mn-lt"/>
                <a:ea typeface="+mn-ea"/>
                <a:cs typeface="+mn-cs"/>
              </a:rPr>
              <a:t>Maar ook houtige gewassen die in een meer stedelijke beplantingsvorm worden toegepast, zijn van betekenis voor bijen (zowel wilde als honingbij)</a:t>
            </a:r>
          </a:p>
          <a:p>
            <a:endParaRPr lang="nl-NL" sz="1200" b="0" kern="1200" baseline="0" dirty="0">
              <a:solidFill>
                <a:schemeClr val="tx1"/>
              </a:solidFill>
              <a:latin typeface="+mn-lt"/>
              <a:ea typeface="+mn-ea"/>
              <a:cs typeface="+mn-cs"/>
            </a:endParaRPr>
          </a:p>
          <a:p>
            <a:r>
              <a:rPr lang="nl-NL" sz="1200" b="0" kern="1200" baseline="0" dirty="0">
                <a:solidFill>
                  <a:schemeClr val="tx1"/>
                </a:solidFill>
                <a:latin typeface="+mn-lt"/>
                <a:ea typeface="+mn-ea"/>
                <a:cs typeface="+mn-cs"/>
              </a:rPr>
              <a:t>Links Noorse esdoorn (Acer </a:t>
            </a:r>
            <a:r>
              <a:rPr lang="nl-NL" sz="1200" b="0" kern="1200" baseline="0" dirty="0" err="1">
                <a:solidFill>
                  <a:schemeClr val="tx1"/>
                </a:solidFill>
                <a:latin typeface="+mn-lt"/>
                <a:ea typeface="+mn-ea"/>
                <a:cs typeface="+mn-cs"/>
              </a:rPr>
              <a:t>platanoides</a:t>
            </a:r>
            <a:r>
              <a:rPr lang="nl-NL" sz="1200" b="0" kern="1200" baseline="0" dirty="0">
                <a:solidFill>
                  <a:schemeClr val="tx1"/>
                </a:solidFill>
                <a:latin typeface="+mn-lt"/>
                <a:ea typeface="+mn-ea"/>
                <a:cs typeface="+mn-cs"/>
              </a:rPr>
              <a:t>): een enorme stuifmeel en nectarleverancier aan honingbijen en wilde bijen. In Nederland komen meer dan 10 soorten wilde bijen op gewone esdoorn voor. Rechts Zoete kers/Kriek (Prunus avium)</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van de topheesters zijn inheemse planten.</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meeste wilde bijen hebben hun levenscyclus voltooid tegen de tijd dat klimop bloeit.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Honingbij op klimopbloem (levert stuifmeel</a:t>
            </a:r>
            <a:r>
              <a:rPr lang="nl-NL" baseline="0" dirty="0"/>
              <a:t> en nectar). Laat klimop waar het kan zijn gang gaan. Snoei alleen gefaseerd.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In Nederland zijn er verschillende bosgemeenschappen, onder andere: elzenbroekbos, berkenbroekbos, essen-iepenbos, eiken-beukenbos, wilgenbroekstruweel. Je gebruikt in het ontwerp niet teveel van de kenmerkende soorten, afhankelijk van de grootte van het oppervlak. Hoe groter het te beplanten oppervlak hoe meer soorten je toepast. Raadpleeg literatuur.</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De bloeiende kruiden op de bodem zijn voor insecten belangrijk. Wil je aanvullen, doe dat als de bodem tot rust is gekomen. Eerder zaaien of planten heeft weinig zin </a:t>
            </a:r>
            <a:r>
              <a:rPr lang="nl-NL" baseline="0" dirty="0" err="1"/>
              <a:t>ivm</a:t>
            </a:r>
            <a:r>
              <a:rPr lang="nl-NL" baseline="0" dirty="0"/>
              <a:t> aanwezigheid van concurrentiekrachtige ruigtekruiden. (Leeuwarden met </a:t>
            </a:r>
            <a:r>
              <a:rPr lang="nl-NL" baseline="0" dirty="0" err="1"/>
              <a:t>daslook</a:t>
            </a:r>
            <a:r>
              <a:rPr lang="nl-NL" baseline="0" dirty="0"/>
              <a:t> en longkruid).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Hier een onder begroeiing van speenkruid. Het dode hout kan blijven liggen (van belang voor paddenstoelen, spechten, amfibieën, </a:t>
            </a:r>
            <a:r>
              <a:rPr lang="nl-NL" baseline="0" dirty="0" err="1"/>
              <a:t>enz</a:t>
            </a:r>
            <a:r>
              <a:rPr lang="nl-NL" baseline="0" dirty="0"/>
              <a:t>) Het hout moet in de zon liggen om geschikt te zijn als nestplaats voor wilde bijen.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Vliegtijd: de tijd waarin het volwassen dier actief is.</a:t>
            </a:r>
          </a:p>
          <a:p>
            <a:r>
              <a:rPr lang="nl-NL" dirty="0"/>
              <a:t>Vosje (</a:t>
            </a:r>
            <a:r>
              <a:rPr lang="nl-NL" dirty="0" err="1"/>
              <a:t>voorjaarsbij</a:t>
            </a:r>
            <a:r>
              <a:rPr lang="nl-NL" dirty="0"/>
              <a:t>)</a:t>
            </a:r>
            <a:r>
              <a:rPr lang="nl-NL" baseline="0" dirty="0"/>
              <a:t> op </a:t>
            </a:r>
            <a:r>
              <a:rPr lang="nl-NL" baseline="0" dirty="0" err="1"/>
              <a:t>boswilg</a:t>
            </a:r>
            <a:r>
              <a:rPr lang="nl-NL" baseline="0" dirty="0"/>
              <a:t>.</a:t>
            </a:r>
          </a:p>
          <a:p>
            <a:r>
              <a:rPr lang="nl-NL" baseline="0" dirty="0" err="1"/>
              <a:t>Witvlekzandbij</a:t>
            </a:r>
            <a:r>
              <a:rPr lang="nl-NL" baseline="0" dirty="0"/>
              <a:t> (</a:t>
            </a:r>
            <a:r>
              <a:rPr lang="nl-NL" baseline="0" dirty="0" err="1"/>
              <a:t>zomerbij</a:t>
            </a:r>
            <a:r>
              <a:rPr lang="nl-NL" baseline="0" dirty="0"/>
              <a:t>) op hondsroos</a:t>
            </a:r>
          </a:p>
          <a:p>
            <a:r>
              <a:rPr lang="nl-NL" baseline="0" dirty="0" err="1"/>
              <a:t>Klimopbij</a:t>
            </a:r>
            <a:r>
              <a:rPr lang="nl-NL" baseline="0" dirty="0"/>
              <a:t> (nazomersoort)</a:t>
            </a:r>
          </a:p>
          <a:p>
            <a:r>
              <a:rPr lang="nl-NL" baseline="0" dirty="0"/>
              <a:t>De meeste wilde bijen leven 3-4 weken. Het is van groot belang dat de planten waarop zij gespecialiseerd zijn, bloeien in die periode en voor hen bereikbaar zijn. Anders is voortplanting niet mogelijk.</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Boerenkrokus</a:t>
            </a:r>
            <a:r>
              <a:rPr lang="nl-NL" baseline="0" dirty="0"/>
              <a:t> (</a:t>
            </a:r>
            <a:r>
              <a:rPr lang="nl-NL" dirty="0" err="1"/>
              <a:t>Crocus</a:t>
            </a:r>
            <a:r>
              <a:rPr lang="nl-NL" baseline="0" dirty="0"/>
              <a:t> </a:t>
            </a:r>
            <a:r>
              <a:rPr lang="nl-NL" baseline="0" dirty="0" err="1"/>
              <a:t>tomassinianus</a:t>
            </a:r>
            <a:r>
              <a:rPr lang="nl-NL" baseline="0" dirty="0"/>
              <a:t>) links, vingerhelmbloem (</a:t>
            </a:r>
            <a:r>
              <a:rPr lang="nl-NL" baseline="0" dirty="0" err="1"/>
              <a:t>Corydalis</a:t>
            </a:r>
            <a:r>
              <a:rPr lang="nl-NL" baseline="0" dirty="0"/>
              <a:t> </a:t>
            </a:r>
            <a:r>
              <a:rPr lang="nl-NL" baseline="0" dirty="0" err="1"/>
              <a:t>solida</a:t>
            </a:r>
            <a:r>
              <a:rPr lang="nl-NL" baseline="0" dirty="0"/>
              <a:t>) en bosanemoon (</a:t>
            </a:r>
            <a:r>
              <a:rPr lang="nl-NL" baseline="0" dirty="0" err="1"/>
              <a:t>Anemone</a:t>
            </a:r>
            <a:r>
              <a:rPr lang="nl-NL" baseline="0" dirty="0"/>
              <a:t> </a:t>
            </a:r>
            <a:r>
              <a:rPr lang="nl-NL" baseline="0" dirty="0" err="1"/>
              <a:t>nemorosa</a:t>
            </a:r>
            <a:r>
              <a:rPr lang="nl-NL" baseline="0" dirty="0"/>
              <a:t>)rechts.</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Om voldoende lichtval op de bodem te krijgen, moet je beheren. </a:t>
            </a:r>
          </a:p>
          <a:p>
            <a:r>
              <a:rPr lang="nl-NL" baseline="0" dirty="0"/>
              <a:t>te donker: mos en paddenstoelen</a:t>
            </a:r>
          </a:p>
          <a:p>
            <a:r>
              <a:rPr lang="nl-NL" baseline="0" dirty="0"/>
              <a:t>te licht: ruigtekruiden</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Overstaand grasland inclusief graspollen biedt een divers microklimaat voor kleine dieren onder meer kevers en spinnen. Verder bieden </a:t>
            </a:r>
            <a:r>
              <a:rPr lang="nl-NL" dirty="0" err="1"/>
              <a:t>ongemaaide</a:t>
            </a:r>
            <a:r>
              <a:rPr lang="nl-NL" dirty="0"/>
              <a:t> graslanden dekking, schuil- en overwinteringsplaatsen  aan uiteenlopende diergroepen: ongewervelde dieren, kleine zoogdieren en reptielen en amfibieën. </a:t>
            </a:r>
            <a:r>
              <a:rPr lang="nl-NL" u="sng" dirty="0"/>
              <a:t>Goed</a:t>
            </a:r>
            <a:r>
              <a:rPr lang="nl-NL" u="sng" baseline="0" dirty="0"/>
              <a:t> beheer is van levensbelang.</a:t>
            </a:r>
          </a:p>
          <a:p>
            <a:r>
              <a:rPr lang="nl-NL" baseline="0" dirty="0"/>
              <a:t>Inzet: </a:t>
            </a:r>
            <a:r>
              <a:rPr lang="nl-NL" baseline="0" dirty="0" err="1"/>
              <a:t>kruiszandbij</a:t>
            </a:r>
            <a:r>
              <a:rPr lang="nl-NL" baseline="0" dirty="0"/>
              <a:t> op knoopkruid.</a:t>
            </a:r>
          </a:p>
          <a:p>
            <a:endParaRPr lang="nl-NL" baseline="0" dirty="0"/>
          </a:p>
          <a:p>
            <a:r>
              <a:rPr lang="nl-NL" dirty="0"/>
              <a:t/>
            </a:r>
            <a:br>
              <a:rPr lang="nl-NL" dirty="0"/>
            </a:b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ts val="0"/>
              </a:spcBef>
              <a:buNone/>
            </a:pPr>
            <a:r>
              <a:rPr lang="nl-NL" dirty="0"/>
              <a:t>Bij het creëren van bloemrijke vegetatie in het buitengebied moet je goed nadenken over wel of niet inzaaien. </a:t>
            </a:r>
          </a:p>
          <a:p>
            <a:pPr marL="0" indent="0">
              <a:spcBef>
                <a:spcPts val="0"/>
              </a:spcBef>
              <a:buNone/>
            </a:pPr>
            <a:r>
              <a:rPr lang="nl-NL" dirty="0"/>
              <a:t>Voorbeeld van een berm in Maastricht</a:t>
            </a:r>
            <a:r>
              <a:rPr lang="nl-NL" baseline="0" dirty="0"/>
              <a:t> die door ecologisch beheer tot stand is gekomen.</a:t>
            </a: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dirty="0">
                <a:solidFill>
                  <a:schemeClr val="tx1"/>
                </a:solidFill>
              </a:rPr>
              <a:t>Aan de vegetatie kun je zien met welke bodemeigenschappen (voedselrijk/arm, droog/nat) , je te maken hebt. Hier zie je een graslandvegetatie met pastinaak op voedselrijke</a:t>
            </a:r>
            <a:r>
              <a:rPr lang="nl-NL" sz="1200" b="0" baseline="0" dirty="0">
                <a:solidFill>
                  <a:schemeClr val="tx1"/>
                </a:solidFill>
              </a:rPr>
              <a:t> kleibodem.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voedselrijke bodems levert ecologisch beheer vaak niet meer op dan scherpe boterbloem, fluitenkruid, rode en witte klaver en paardenbloem, maar ook dat zijn planten die goed zijn voor wilde bijen.</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plas-dras oever/berm is een oever (vaak zonder beschoeiing) die in het winterseizoen kletsnat is en op verschillende plekken onder water staat. De vegetaties (hier met koekoeksbloem) worden meestal in augustus-september gemaaid, wanneer de grond droog en dus draagkrachtig is. (Nieuwkoop).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hooiland in een stadspark dat eenmaal per jaar in de nazomer wordt gemaaid. Echte valeriaan en kale jonker zijn de meest opvallende soorten. Een perfect hooiland voor </a:t>
            </a:r>
            <a:r>
              <a:rPr lang="nl-NL" dirty="0" err="1"/>
              <a:t>bloembezoekende</a:t>
            </a:r>
            <a:r>
              <a:rPr lang="nl-NL" dirty="0"/>
              <a:t> insecten. (Zwolle, Aa landen)</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Duinvegetatie met zandblauwtje. Voedselarme, droge bodem.</a:t>
            </a:r>
            <a:r>
              <a:rPr lang="nl-NL" baseline="0" dirty="0"/>
              <a:t> In principe hoeft hier niet te worden gemaaid. Maar door stikstofdepositie uit de lucht zal de vegetatie vergrassen. Daarom toch 1x </a:t>
            </a:r>
            <a:r>
              <a:rPr lang="nl-NL" baseline="0" dirty="0" err="1"/>
              <a:t>pj</a:t>
            </a:r>
            <a:r>
              <a:rPr lang="nl-NL" baseline="0" dirty="0"/>
              <a:t> maaien.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graslandvegetatie op schraal duinzand met kleine leeuwentand. Hier kan gewoonlijk worden voorstaan met 1 x per jaar maaien en afvoeren.</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Wilde bijen op inheemse wilde planten:</a:t>
            </a:r>
          </a:p>
          <a:p>
            <a:r>
              <a:rPr lang="nl-NL" dirty="0"/>
              <a:t>Voorjaarsbijen boven: </a:t>
            </a:r>
            <a:r>
              <a:rPr lang="nl-NL" dirty="0" err="1"/>
              <a:t>Fluitenkruidbij</a:t>
            </a:r>
            <a:r>
              <a:rPr lang="nl-NL" dirty="0"/>
              <a:t> op fluitenkruid,</a:t>
            </a:r>
            <a:r>
              <a:rPr lang="nl-NL" baseline="0" dirty="0"/>
              <a:t> paarse dovenetel met gewone </a:t>
            </a:r>
            <a:r>
              <a:rPr lang="nl-NL" baseline="0" dirty="0" err="1"/>
              <a:t>sachembij</a:t>
            </a:r>
            <a:r>
              <a:rPr lang="nl-NL" baseline="0" dirty="0"/>
              <a:t>, meidoorn met </a:t>
            </a:r>
            <a:r>
              <a:rPr lang="nl-NL" baseline="0" dirty="0" err="1"/>
              <a:t>meidoornzandbij</a:t>
            </a:r>
            <a:endParaRPr lang="nl-NL" baseline="0" dirty="0"/>
          </a:p>
          <a:p>
            <a:r>
              <a:rPr lang="nl-NL" baseline="0" dirty="0"/>
              <a:t>Zomerbijen onder: </a:t>
            </a:r>
            <a:r>
              <a:rPr lang="nl-NL" baseline="0" dirty="0" err="1"/>
              <a:t>Lathyrusbij</a:t>
            </a:r>
            <a:r>
              <a:rPr lang="nl-NL" baseline="0" dirty="0"/>
              <a:t> op aardaker, </a:t>
            </a:r>
            <a:r>
              <a:rPr lang="nl-NL" baseline="0" dirty="0" err="1"/>
              <a:t>Wormkruidbij</a:t>
            </a:r>
            <a:r>
              <a:rPr lang="nl-NL" baseline="0" dirty="0"/>
              <a:t> op boerenwormkruid, Tuinbladsnijder op grote kattenstaart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ts val="0"/>
              </a:spcBef>
              <a:buNone/>
            </a:pPr>
            <a:r>
              <a:rPr lang="nl-NL" dirty="0"/>
              <a:t>Ingezaaid</a:t>
            </a:r>
            <a:r>
              <a:rPr lang="nl-NL" baseline="0" dirty="0"/>
              <a:t> en daarna ecologisch beheerd (Apeldoorn).</a:t>
            </a:r>
            <a:endParaRPr lang="nl-NL" dirty="0"/>
          </a:p>
          <a:p>
            <a:pPr marL="0" indent="0">
              <a:spcBef>
                <a:spcPts val="0"/>
              </a:spcBef>
              <a:buNone/>
            </a:pPr>
            <a:endParaRPr lang="nl-NL" dirty="0"/>
          </a:p>
          <a:p>
            <a:pPr marL="0" indent="0">
              <a:spcBef>
                <a:spcPts val="0"/>
              </a:spcBef>
              <a:buNone/>
            </a:pPr>
            <a:endParaRPr lang="nl-NL" dirty="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idylle is tussen de 0,5 -2 hectare groot en vrij toegankelijk. Deze idylle in het </a:t>
            </a:r>
            <a:r>
              <a:rPr lang="nl-NL" dirty="0" err="1"/>
              <a:t>Loetbos</a:t>
            </a:r>
            <a:r>
              <a:rPr lang="nl-NL" dirty="0"/>
              <a:t> bij</a:t>
            </a:r>
            <a:r>
              <a:rPr lang="nl-NL" baseline="0" dirty="0"/>
              <a:t> Lekkerkerk is nog in ontwikkeling en onlangs voor de 2</a:t>
            </a:r>
            <a:r>
              <a:rPr lang="nl-NL" baseline="30000" dirty="0"/>
              <a:t>e</a:t>
            </a:r>
            <a:r>
              <a:rPr lang="nl-NL" baseline="0" dirty="0"/>
              <a:t> keer gemaaid.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Dit gebeurt o.a. door het inzaaien van 1- en 2 jarige planten in zogenaamde bijenlinten, </a:t>
            </a:r>
            <a:r>
              <a:rPr lang="nl-NL" baseline="0" dirty="0" err="1"/>
              <a:t>honeyhighways</a:t>
            </a:r>
            <a:r>
              <a:rPr lang="nl-NL" baseline="0" dirty="0"/>
              <a:t>, akkerranden. Vaak gebruikt men hiervoor mengsels die bestaan uit uitheemse (cultuur)soorten. Hier met </a:t>
            </a:r>
            <a:r>
              <a:rPr lang="nl-NL" baseline="0" dirty="0" err="1"/>
              <a:t>Coreopsis</a:t>
            </a:r>
            <a:r>
              <a:rPr lang="nl-NL" baseline="0" dirty="0"/>
              <a:t> </a:t>
            </a:r>
            <a:r>
              <a:rPr lang="nl-NL" baseline="0" dirty="0" err="1"/>
              <a:t>tinctorica</a:t>
            </a:r>
            <a:r>
              <a:rPr lang="nl-NL" baseline="0" dirty="0"/>
              <a:t> en </a:t>
            </a:r>
            <a:r>
              <a:rPr lang="nl-NL" baseline="0" dirty="0" err="1"/>
              <a:t>Cosmos</a:t>
            </a:r>
            <a:r>
              <a:rPr lang="nl-NL" baseline="0" dirty="0"/>
              <a:t>. En daar zijn veel wilde bijensoorten niet op gespecialiseerd.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Wilde bijen en vlinders profiteren hier niet/nauwelijks van want zij zijn vaak gespecialiseerd op een enkele (inheemse) plantensoort (voedsel en of waardplant). Bovendien moet de bodem 1-2 jaarlijks worden bewerkt en ingezaaid (kosten!) en is daardoor niet geschikt als voortplantingsplaats (70% vd wilde bijen nestelt ondergronds) en zij zijn dus niet aanwezig. Alleen als deze linten grenzen aan andere landschapselementen kunnen deze linten van waarde zijn voor de biodiversiteit.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baseline="0" dirty="0">
                <a:solidFill>
                  <a:schemeClr val="tx1"/>
                </a:solidFill>
              </a:rPr>
              <a:t>Links: akkerrand (greppel) met grote Kattenstaart, rechts met boerenwormkruid. Door beheer is meer diversiteit mogelijk. Maar het hangt ook af van de andere typen vegetatie in de omgeving. </a:t>
            </a:r>
            <a:endParaRPr lang="en-GB" sz="1200" b="0" dirty="0">
              <a:solidFill>
                <a:schemeClr val="tx1"/>
              </a:solidFill>
            </a:endParaRP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vegetaties bestaan uit een combinatie van (gebiedseigen) inheemse, éénjarige, tweejarige en overblijvende kruidachtige planten, soms gecombineerd met bomen, heesters, vaste planten en bollen. Na twee jaar zijn de overblijvende planten dominant en zijn er nog weinig één- en tweejarige soorten aanwezig. Samenstellen van het juiste mengsel wordt door specialistische</a:t>
            </a:r>
            <a:r>
              <a:rPr lang="nl-NL" baseline="0" dirty="0"/>
              <a:t> bedrijven uitgevoerd. Hier de bedrijfstuin van Wehkamp, aangelegd (voorjaar 2015) door de van Ginkelgroep hoveniers in samenwerking met een gebiedseigen Heem kruidenvegetatie. Uitgangspunt: creëren duurzame tuin met max bijdrage aan biodiversiteit + leef-en werkgenot.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in het openbaar groen in Soest is speciaal</a:t>
            </a:r>
            <a:r>
              <a:rPr lang="nl-NL" baseline="0" dirty="0"/>
              <a:t> een </a:t>
            </a:r>
            <a:r>
              <a:rPr lang="nl-NL" dirty="0"/>
              <a:t>mengsel</a:t>
            </a:r>
            <a:r>
              <a:rPr lang="nl-NL" baseline="0" dirty="0"/>
              <a:t> samengesteld en met bollen gecombineerd </a:t>
            </a:r>
            <a:r>
              <a:rPr lang="nl-NL" dirty="0"/>
              <a:t>(van Ginkelgroep, in combinatie met HEEM aanleg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Links</a:t>
            </a:r>
            <a:r>
              <a:rPr lang="nl-NL" baseline="0" dirty="0"/>
              <a:t> de </a:t>
            </a:r>
            <a:r>
              <a:rPr lang="nl-NL" baseline="0" dirty="0" err="1"/>
              <a:t>Hofbogen</a:t>
            </a:r>
            <a:r>
              <a:rPr lang="nl-NL" baseline="0" dirty="0"/>
              <a:t> in Rotterdam op het voormalige station Hofplein, herbestemming: recreatie en horeca. Het definitieve mengsel is ingezaaid in 2015. </a:t>
            </a:r>
          </a:p>
          <a:p>
            <a:r>
              <a:rPr lang="nl-NL" baseline="0" dirty="0"/>
              <a:t>Rechts het hoofdkantoor van BP in de Rotterdamse Botlek (aangelegd 2011). Heem heeft hiervoor onderzocht welke kruiden en grassen in het nabijgelegen natuurgebied De Beer groeiden. Sinds 2012 staan er 3 bijenkasten.</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Binder groenprojecten in combinatie met HEEM.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border zijn de (inheemse) planten zodanig</a:t>
            </a:r>
            <a:r>
              <a:rPr lang="nl-NL" baseline="0" dirty="0"/>
              <a:t> geplant dat het een natuurlijke sfeer oproept (Heemtuin Gouda).</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van half maart tot eind september aaneengesloten bloeiende planten in de tuin/openbaar groen hebt, trek je veel verschillende soorten bijen (met verschillende vliegtijden) aan. Breng</a:t>
            </a:r>
            <a:r>
              <a:rPr lang="nl-NL" baseline="0" dirty="0"/>
              <a:t> een grote variatie bloemplanten aan op een niet al te grote schaal. Hierdoor bied je niet alleen generalisten, maar ook gespecialiseerde bijen stuifmeel. </a:t>
            </a:r>
          </a:p>
          <a:p>
            <a:r>
              <a:rPr lang="nl-NL" baseline="0" dirty="0"/>
              <a:t>De tonglengte en de lichaamsbouw van de bij bepalen op welke bloemen de bij nectar kan verzamelen. Kleine bijen hebben een kleine tong en verzamelen nectar op ondiepe bloemen, grotere bijen met langere tongen op diepere bloemen. Hoe meer variatie, hoe meer bijensoorten voedsel vinden in de tuin/openbaar groen.</a:t>
            </a:r>
          </a:p>
          <a:p>
            <a:r>
              <a:rPr lang="nl-NL" dirty="0"/>
              <a:t>Een aantal voorbeelden.</a:t>
            </a:r>
          </a:p>
          <a:p>
            <a:r>
              <a:rPr lang="nl-NL" dirty="0"/>
              <a:t>Van</a:t>
            </a:r>
            <a:r>
              <a:rPr lang="nl-NL" baseline="0" dirty="0"/>
              <a:t> li bo naar re </a:t>
            </a:r>
            <a:r>
              <a:rPr lang="nl-NL" baseline="0" dirty="0" err="1"/>
              <a:t>ond</a:t>
            </a:r>
            <a:r>
              <a:rPr lang="nl-NL" baseline="0" dirty="0"/>
              <a:t>: (van maart….) </a:t>
            </a:r>
            <a:r>
              <a:rPr lang="nl-NL" baseline="0" dirty="0" err="1"/>
              <a:t>boswilg</a:t>
            </a:r>
            <a:r>
              <a:rPr lang="nl-NL" baseline="0" dirty="0"/>
              <a:t>, kers, schietwilg (met roos en vlier), </a:t>
            </a:r>
            <a:r>
              <a:rPr lang="nl-NL" baseline="0" dirty="0" err="1"/>
              <a:t>Allium</a:t>
            </a:r>
            <a:r>
              <a:rPr lang="nl-NL" baseline="0" dirty="0"/>
              <a:t> </a:t>
            </a:r>
            <a:r>
              <a:rPr lang="nl-NL" baseline="0" dirty="0" err="1"/>
              <a:t>afflatunense</a:t>
            </a:r>
            <a:r>
              <a:rPr lang="nl-NL" baseline="0" dirty="0"/>
              <a:t>, gevlekte dovenetel, Geranium ‘Rozanne’, Lavendel, Kattenstaart, Hedera (tot sept-okt…)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Soortenrijke vegetaties hebben een grotere diversiteit in </a:t>
            </a:r>
            <a:r>
              <a:rPr lang="nl-NL" dirty="0" err="1"/>
              <a:t>beworteling</a:t>
            </a:r>
            <a:r>
              <a:rPr lang="nl-NL" dirty="0"/>
              <a:t>: hierdoor is een dijk beter bestand tegen erosie.  Een erosiebestendige grasmat is ook nog eens goed voor de biodiversiteit. Bermen en dijken zien er wellicht minder spectaculair uit dan een akkerrand die bestaat uit </a:t>
            </a:r>
            <a:r>
              <a:rPr lang="nl-NL" dirty="0" err="1"/>
              <a:t>éénjarigen</a:t>
            </a:r>
            <a:r>
              <a:rPr lang="nl-NL" dirty="0"/>
              <a:t>, maar bij goed beheer is de ecologische kwaliteit veel groter.</a:t>
            </a:r>
            <a:r>
              <a:rPr lang="nl-NL" baseline="0" dirty="0"/>
              <a:t> Je hoeft immers minder in te grijpen, waardoor de vegetatie ook geschikt is als voortplantingsgelegenheid voor wilde bijen, vogels en kleine zoogdieren.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ts val="0"/>
              </a:spcBef>
            </a:pPr>
            <a:r>
              <a:rPr lang="nl-NL" dirty="0"/>
              <a:t>Richtlijnen inzaaien:</a:t>
            </a:r>
          </a:p>
          <a:p>
            <a:pPr marL="171450" indent="-171450">
              <a:spcBef>
                <a:spcPts val="0"/>
              </a:spcBef>
              <a:buFont typeface="Arial" panose="020B0604020202020204" pitchFamily="34" charset="0"/>
              <a:buChar char="•"/>
            </a:pPr>
            <a:r>
              <a:rPr lang="nl-NL" dirty="0"/>
              <a:t>Biologische zaadtelers: </a:t>
            </a:r>
            <a:r>
              <a:rPr lang="nl-NL" dirty="0" err="1"/>
              <a:t>Biodivers</a:t>
            </a:r>
            <a:r>
              <a:rPr lang="nl-NL" dirty="0"/>
              <a:t>, </a:t>
            </a:r>
            <a:r>
              <a:rPr lang="nl-NL" dirty="0" err="1"/>
              <a:t>Cruydthoeck</a:t>
            </a:r>
            <a:r>
              <a:rPr lang="nl-NL" dirty="0"/>
              <a:t>, De Morgenster, </a:t>
            </a:r>
            <a:r>
              <a:rPr lang="nl-NL" dirty="0" err="1"/>
              <a:t>Medigran</a:t>
            </a:r>
            <a:r>
              <a:rPr lang="nl-NL" dirty="0"/>
              <a:t>, de Bolderik</a:t>
            </a:r>
          </a:p>
          <a:p>
            <a:pPr marL="171450" indent="-171450">
              <a:spcBef>
                <a:spcPts val="0"/>
              </a:spcBef>
              <a:buFont typeface="Arial" panose="020B0604020202020204" pitchFamily="34" charset="0"/>
              <a:buChar char="•"/>
            </a:pPr>
            <a:r>
              <a:rPr lang="nl-NL" dirty="0"/>
              <a:t>Zaai niet te dicht in:</a:t>
            </a:r>
            <a:r>
              <a:rPr lang="nl-NL" baseline="0" dirty="0"/>
              <a:t> </a:t>
            </a:r>
            <a:r>
              <a:rPr lang="nl-NL" dirty="0"/>
              <a:t>Hierdoor krijgen andere planten, die van nature voorkomen, door voldoende licht kans zich te ontwikkelen.</a:t>
            </a:r>
          </a:p>
          <a:p>
            <a:pPr marL="171450" indent="-171450">
              <a:spcBef>
                <a:spcPts val="0"/>
              </a:spcBef>
              <a:buFont typeface="Arial" panose="020B0604020202020204" pitchFamily="34" charset="0"/>
              <a:buChar char="•"/>
            </a:pPr>
            <a:r>
              <a:rPr lang="nl-NL" dirty="0"/>
              <a:t>Zaaien dient oppervlakkig te gebeuren: Als de toplaag vóór het zaaien al iets wordt losgemaakt of opgeruwd, is </a:t>
            </a:r>
            <a:r>
              <a:rPr lang="nl-NL" dirty="0" err="1"/>
              <a:t>inharken</a:t>
            </a:r>
            <a:r>
              <a:rPr lang="nl-NL" dirty="0"/>
              <a:t> niet nodig. </a:t>
            </a:r>
          </a:p>
          <a:p>
            <a:pPr marL="171450" indent="-171450">
              <a:spcBef>
                <a:spcPts val="0"/>
              </a:spcBef>
              <a:buFont typeface="Arial" charset="0"/>
              <a:buChar char="•"/>
            </a:pPr>
            <a:r>
              <a:rPr lang="nl-NL" dirty="0"/>
              <a:t>Een bloemenmengsel bestaat uit zaden met verschillende vormen en groottes. Daardoor zijn zaaimachines niet goed af te stellen. Zaai daarom </a:t>
            </a:r>
            <a:r>
              <a:rPr lang="nl-NL" dirty="0" err="1"/>
              <a:t>breedwerpig</a:t>
            </a:r>
            <a:r>
              <a:rPr lang="nl-NL" dirty="0"/>
              <a:t> uit de hand. Door het zaad te  </a:t>
            </a:r>
          </a:p>
          <a:p>
            <a:pPr marL="0" indent="0">
              <a:spcBef>
                <a:spcPts val="0"/>
              </a:spcBef>
              <a:buFont typeface="Arial" charset="0"/>
              <a:buNone/>
            </a:pPr>
            <a:r>
              <a:rPr lang="nl-NL" dirty="0"/>
              <a:t>    vermengen met zand (1 kg zaad op een kruiwagen zand), krijg je een goede verdeling over het terrein.</a:t>
            </a:r>
          </a:p>
          <a:p>
            <a:pPr marL="171450" indent="-171450">
              <a:spcBef>
                <a:spcPts val="0"/>
              </a:spcBef>
              <a:buFont typeface="Arial" panose="020B0604020202020204" pitchFamily="34" charset="0"/>
              <a:buChar char="•"/>
            </a:pPr>
            <a:r>
              <a:rPr lang="nl-NL" dirty="0"/>
              <a:t>Op een paar uitzonderingen na (o. a. voor dijken) bevatten de zaadmengsels geen graszaden. </a:t>
            </a:r>
          </a:p>
          <a:p>
            <a:pPr marL="171450" indent="-171450">
              <a:spcBef>
                <a:spcPts val="0"/>
              </a:spcBef>
              <a:buFont typeface="Arial" panose="020B0604020202020204" pitchFamily="34" charset="0"/>
              <a:buChar char="•"/>
            </a:pPr>
            <a:r>
              <a:rPr lang="nl-NL" dirty="0"/>
              <a:t>Roer de toplaag van het zaaibed zo weinig mogelijk om te voorkomen dat nieuwe onkruidzaden weer aan het oppervlak komen. Dit kan o.a. gebeuren met een </a:t>
            </a:r>
            <a:r>
              <a:rPr lang="nl-NL" dirty="0" err="1"/>
              <a:t>rotorkopeg</a:t>
            </a:r>
            <a:r>
              <a:rPr lang="nl-NL" dirty="0"/>
              <a:t> (werkdiepte 3-4 cm) of met een volveldschoffelbalk (1-2 cm).</a:t>
            </a:r>
          </a:p>
          <a:p>
            <a:pPr marL="171450" indent="-171450">
              <a:spcBef>
                <a:spcPts val="0"/>
              </a:spcBef>
              <a:buFont typeface="Arial" panose="020B0604020202020204" pitchFamily="34" charset="0"/>
              <a:buChar char="•"/>
            </a:pPr>
            <a:r>
              <a:rPr lang="nl-NL" dirty="0"/>
              <a:t>“Vals zaaibed methode”:  Je maakt het zaaibed zaai klaar, maar wacht met zaaien. Je laat de onkruiden een paar keer kiemen en schoffelt deze om de 2-3 weken af met droog weer. Na de laatste schoffelronde de kiemplanten afharken en het bloemenmengsel zaaien. Deze methode heeft alleen zin als niet te vroeg gezaaid wordt (dus niet vroeg in het voorjaar), want onkruiden hebben ook een bepaalde bodemtemperatuur nodig om te kunnen kiemen.</a:t>
            </a:r>
          </a:p>
          <a:p>
            <a:pPr>
              <a:spcBef>
                <a:spcPts val="0"/>
              </a:spcBef>
            </a:pPr>
            <a:endParaRPr lang="nl-NL" dirty="0"/>
          </a:p>
          <a:p>
            <a:pPr>
              <a:spcBef>
                <a:spcPts val="0"/>
              </a:spcBef>
            </a:pPr>
            <a:endParaRPr lang="nl-NL" dirty="0"/>
          </a:p>
          <a:p>
            <a:pPr>
              <a:spcBef>
                <a:spcPts val="0"/>
              </a:spcBef>
            </a:pPr>
            <a:endParaRPr lang="nl-NL" dirty="0"/>
          </a:p>
          <a:p>
            <a:pPr>
              <a:spcBef>
                <a:spcPts val="0"/>
              </a:spcBef>
            </a:pP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Inzaaien bloemrijke</a:t>
            </a:r>
            <a:r>
              <a:rPr lang="nl-NL" baseline="0" dirty="0"/>
              <a:t> grasvegetatie: </a:t>
            </a:r>
            <a:r>
              <a:rPr lang="nl-NL" dirty="0"/>
              <a:t>Roer de toplaag van het zaaibed zo weinig mogelijk om te voorkomen dat nieuwe onkruidzaden weer aan het oppervlak komen, waardoor verruiging ontstaat.. Dit kan o.a. gebeuren met een </a:t>
            </a:r>
            <a:r>
              <a:rPr lang="nl-NL" dirty="0" err="1"/>
              <a:t>rotorkopeg</a:t>
            </a:r>
            <a:r>
              <a:rPr lang="nl-NL" dirty="0"/>
              <a:t> (werkdiepte 3-4 cm) of met een volveldschoffelbalk (1-2 cm).</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meeste bomen en heesters zijn eind juni uitgebloeid. Late voorjaars- en zomerbijen vliegen dan nog voornamelijk op kruidachtige planten. </a:t>
            </a:r>
          </a:p>
          <a:p>
            <a:r>
              <a:rPr lang="nl-NL" sz="1200" kern="1200" dirty="0">
                <a:solidFill>
                  <a:schemeClr val="tx1"/>
                </a:solidFill>
                <a:effectLst/>
                <a:latin typeface="+mn-lt"/>
                <a:ea typeface="+mn-ea"/>
                <a:cs typeface="+mn-cs"/>
              </a:rPr>
              <a:t>Voor goede stuifmeel en nectarleveranciers onder de vaste planten</a:t>
            </a:r>
            <a:r>
              <a:rPr lang="nl-NL" sz="1200" kern="1200" baseline="0" dirty="0">
                <a:solidFill>
                  <a:schemeClr val="tx1"/>
                </a:solidFill>
                <a:effectLst/>
                <a:latin typeface="+mn-lt"/>
                <a:ea typeface="+mn-ea"/>
                <a:cs typeface="+mn-cs"/>
              </a:rPr>
              <a:t> zie lijst Arie Koster. De getoonde vaste planten worden allemaal goed door wilde bijen bezocht.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Tuinen worden dan belangrijk voor de voedselvoorziening. </a:t>
            </a:r>
            <a:r>
              <a:rPr lang="nl-NL" dirty="0" err="1"/>
              <a:t>Scampston</a:t>
            </a:r>
            <a:r>
              <a:rPr lang="nl-NL" dirty="0"/>
              <a:t> (Engeland),</a:t>
            </a:r>
            <a:r>
              <a:rPr lang="nl-NL" baseline="0" dirty="0"/>
              <a:t> beplanting van Piet </a:t>
            </a:r>
            <a:r>
              <a:rPr lang="nl-NL" baseline="0" dirty="0" err="1"/>
              <a:t>Oudolf</a:t>
            </a:r>
            <a:r>
              <a:rPr lang="nl-NL" baseline="0" dirty="0"/>
              <a:t>. Met een combinatie van 15 planten bedien je al heel wat wilde bijen. Kleinschaligheid (voedsel en voortplantingsgelegenheid op korte afstand) zijn voorwaardelijk!</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de</a:t>
            </a:r>
            <a:r>
              <a:rPr lang="nl-NL" baseline="0" dirty="0"/>
              <a:t> “inclusieve tuin” in Appeltern. Deze tuin werd ontworpen als protest tegen de verstening.</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de</a:t>
            </a:r>
            <a:r>
              <a:rPr lang="nl-NL" baseline="0" dirty="0"/>
              <a:t> insectentuin in Utrecht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in de openbare ruimte is ook plaats voor vaste</a:t>
            </a:r>
            <a:r>
              <a:rPr lang="nl-NL" baseline="0" dirty="0"/>
              <a:t> planten</a:t>
            </a:r>
            <a:r>
              <a:rPr lang="nl-NL" dirty="0"/>
              <a:t>. Gemeentehuis</a:t>
            </a:r>
            <a:r>
              <a:rPr lang="nl-NL" baseline="0" dirty="0"/>
              <a:t> Brummen.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specialistische bij zoals de </a:t>
            </a:r>
            <a:r>
              <a:rPr lang="nl-NL" dirty="0" err="1"/>
              <a:t>klokjesbij</a:t>
            </a:r>
            <a:r>
              <a:rPr lang="nl-NL" dirty="0"/>
              <a:t> (re on), vindt voedsel op meerdere soorten van hetzelfde geslacht Campanula in de tuin:</a:t>
            </a:r>
          </a:p>
          <a:p>
            <a:pPr marL="171450" indent="-171450">
              <a:buFont typeface="Arial" charset="0"/>
              <a:buChar char="•"/>
            </a:pPr>
            <a:r>
              <a:rPr lang="nl-NL" baseline="0" dirty="0"/>
              <a:t>Prachtklokje: mei-aug (li bo, mi bo)</a:t>
            </a:r>
          </a:p>
          <a:p>
            <a:pPr marL="171450" indent="-171450">
              <a:buFont typeface="Arial" charset="0"/>
              <a:buChar char="•"/>
            </a:pPr>
            <a:r>
              <a:rPr lang="nl-NL" baseline="0" dirty="0"/>
              <a:t>Rapunzelklokje: mei-sept (re bo)</a:t>
            </a:r>
          </a:p>
          <a:p>
            <a:pPr marL="171450" indent="-171450">
              <a:buFont typeface="Arial" charset="0"/>
              <a:buChar char="•"/>
            </a:pPr>
            <a:r>
              <a:rPr lang="nl-NL" baseline="0" dirty="0"/>
              <a:t>Ruig klokje: juli-aug (re on)</a:t>
            </a:r>
          </a:p>
          <a:p>
            <a:pPr marL="171450" indent="-171450">
              <a:buFont typeface="Arial" charset="0"/>
              <a:buChar char="•"/>
            </a:pPr>
            <a:r>
              <a:rPr lang="nl-NL" baseline="0" dirty="0"/>
              <a:t>Campanula </a:t>
            </a:r>
            <a:r>
              <a:rPr lang="nl-NL" baseline="0" dirty="0" err="1"/>
              <a:t>poscharskyana</a:t>
            </a:r>
            <a:r>
              <a:rPr lang="nl-NL" baseline="0" dirty="0"/>
              <a:t>: (li on)</a:t>
            </a:r>
          </a:p>
          <a:p>
            <a:pPr marL="0" indent="0">
              <a:buFont typeface="Arial" charset="0"/>
              <a:buNone/>
            </a:pPr>
            <a:r>
              <a:rPr lang="nl-NL" baseline="0" dirty="0"/>
              <a:t>Verdwijnt er om de een of andere reden een soort, dan heeft de </a:t>
            </a:r>
            <a:r>
              <a:rPr lang="nl-NL" baseline="0" dirty="0" err="1"/>
              <a:t>klokjesbij</a:t>
            </a:r>
            <a:r>
              <a:rPr lang="nl-NL" baseline="0" dirty="0"/>
              <a:t> nog uitwijk Campanula’s tot beschikking.</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laatste decennia zijn vaste plantenborders uit veel gemeenten verdwenen vanwege de hogere onderhoudskosten. De laatste jaren keren ze in de openbare ruimte terug op beeldbepalende plaatsen zoals rotondes of in stadscentra.  Hieraan heeft het vaste plantenconcept </a:t>
            </a:r>
            <a:r>
              <a:rPr lang="nl-NL" dirty="0" err="1"/>
              <a:t>GreentoColour</a:t>
            </a:r>
            <a:r>
              <a:rPr lang="nl-NL" dirty="0"/>
              <a:t> van kwekerij Griffioen bijgedragen. Dit concept is ontwikkeld met de beheerkosten als uitgangspunt. Er is eerst bepaald aan welke eisen geschikte vaste planten in het openbaar groen moeten voldoen. De eisen zijn o.a.:  snel dichtgroeien, droogteresistentie, </a:t>
            </a:r>
            <a:r>
              <a:rPr lang="nl-NL" dirty="0" err="1"/>
              <a:t>langlevendheid</a:t>
            </a:r>
            <a:r>
              <a:rPr lang="nl-NL" dirty="0"/>
              <a:t>, maaibaarheid, aantrekkelijk winterbeeld enz. Vervolgens heeft men vaste planten getest aan de 21 opgestelde voorwaarden en zo’n honderd soorten geselecteerd die hieraan voldeden. Doordat de vegetatie zeer snel dichtgroeit, heeft onkruid minder kans en wordt het onderhoud beperkt.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aanleg wordt door Griffioen een grondvoorbereidingsadvies (grondbewerking + toepassing grondverbeteraars) gegeven. De planten worden in groot formaat pot (P11) en in grote dichtheid geplant (8/m2) om startproblemen zoals uitdroging te voorkomen. Dit concept werkt voornamelijk voor vlinders en honingbijen (minder plaatsgebonden). Het succes voor wilde bijen wordt vergroot in combinatie met een goede ecologische context, bijvoorbeeld als de borders in een (kleinschaliger) parkachtige omgeving met bomen en struiken worden aangelegd (zie vorige dia’s).</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Slechts eenmaal per jaar (maart) wordt de beplanting zeer kort gemaaid,</a:t>
            </a:r>
            <a:r>
              <a:rPr lang="nl-NL" baseline="0" dirty="0"/>
              <a:t> </a:t>
            </a:r>
            <a:r>
              <a:rPr lang="nl-NL" dirty="0" err="1"/>
              <a:t>gemulcht</a:t>
            </a:r>
            <a:r>
              <a:rPr lang="nl-NL" dirty="0"/>
              <a:t> en gemest in maart</a:t>
            </a:r>
            <a:r>
              <a:rPr lang="nl-NL" baseline="0" dirty="0"/>
              <a:t> (4xM).</a:t>
            </a:r>
          </a:p>
          <a:p>
            <a:r>
              <a:rPr lang="nl-NL" baseline="0" dirty="0"/>
              <a:t>Kortmaaien (1cm) gebeurt als het gewas 10-15 cm is uitgelopen (activeren </a:t>
            </a:r>
            <a:r>
              <a:rPr lang="nl-NL" baseline="0" dirty="0" err="1"/>
              <a:t>adventiefknoppen</a:t>
            </a:r>
            <a:r>
              <a:rPr lang="nl-NL" baseline="0" dirty="0"/>
              <a:t>). Mesten met organische mest (werking 4 </a:t>
            </a:r>
            <a:r>
              <a:rPr lang="nl-NL" baseline="0" dirty="0" err="1"/>
              <a:t>mnd</a:t>
            </a:r>
            <a:r>
              <a:rPr lang="nl-NL" baseline="0" dirty="0"/>
              <a:t>). De </a:t>
            </a:r>
            <a:r>
              <a:rPr lang="nl-NL" baseline="0" dirty="0" err="1"/>
              <a:t>mulch</a:t>
            </a:r>
            <a:r>
              <a:rPr lang="nl-NL" baseline="0" dirty="0"/>
              <a:t> verstrekt de meststoffen voor de laatste 3 mnd. Hoger gemaaid (ca 3 cm) worden </a:t>
            </a:r>
            <a:r>
              <a:rPr lang="nl-NL" baseline="0" dirty="0" err="1"/>
              <a:t>oa</a:t>
            </a:r>
            <a:r>
              <a:rPr lang="nl-NL" baseline="0" dirty="0"/>
              <a:t>. </a:t>
            </a:r>
            <a:r>
              <a:rPr lang="nl-NL" baseline="0" dirty="0" err="1"/>
              <a:t>Bergenia</a:t>
            </a:r>
            <a:r>
              <a:rPr lang="nl-NL" baseline="0" dirty="0"/>
              <a:t>, </a:t>
            </a:r>
            <a:r>
              <a:rPr lang="nl-NL" baseline="0" dirty="0" err="1"/>
              <a:t>Sedum</a:t>
            </a:r>
            <a:r>
              <a:rPr lang="nl-NL" baseline="0" dirty="0"/>
              <a:t>. </a:t>
            </a:r>
            <a:r>
              <a:rPr lang="nl-NL" baseline="0" dirty="0" err="1"/>
              <a:t>Carex</a:t>
            </a:r>
            <a:r>
              <a:rPr lang="nl-NL" baseline="0" dirty="0"/>
              <a:t> en </a:t>
            </a:r>
            <a:r>
              <a:rPr lang="nl-NL" baseline="0" dirty="0" err="1"/>
              <a:t>Liriope</a:t>
            </a:r>
            <a:r>
              <a:rPr lang="nl-NL" baseline="0" dirty="0"/>
              <a:t> mogen worden gemaaid na strenge winters, mogen worden overgeslagen. </a:t>
            </a:r>
          </a:p>
          <a:p>
            <a:r>
              <a:rPr lang="nl-NL" baseline="0" dirty="0"/>
              <a:t>Natuurlijk kun je de geselecteerde vaste planten uit het </a:t>
            </a:r>
            <a:r>
              <a:rPr lang="nl-NL" baseline="0" dirty="0" err="1"/>
              <a:t>GreentoColour</a:t>
            </a:r>
            <a:r>
              <a:rPr lang="nl-NL" baseline="0" dirty="0"/>
              <a:t> concept ook in (onderhoudsarme) particuliere tuinen gebruiken. Hierbij moet worden opgemerkt dat niet de betekenis als voedselbron voor wilde bijen uitgangspunt was bij het selecteren, maar het beperken van het beheer en de daarmee gepaard gaande kosten.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Ruigtekruiden zijn meerjarige, hoog opschietende, concurrentiekrachtige kruiden. Er staat over het algemeen maar weinig gras tussen deze planten.</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Vrijwel alle opvallende soorten vinders zijn op ruigte kruiden te vinden, maar ook voor hommels, bijen, zweefvliegen en andere insecten zijn deze vegetaties van belang. Ruigtekruiden vind je aan bosranden (de zogenaamde zomen: bosrandkruiden) en/of  in de volle zon.</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Zomen kunnen bloemrijk, maar ook bloemarm zijn.  Maak</a:t>
            </a:r>
            <a:r>
              <a:rPr lang="nl-NL" baseline="0" dirty="0"/>
              <a:t> zomen bij voorkeur slingerend, met inhammen (meer </a:t>
            </a:r>
            <a:r>
              <a:rPr lang="nl-NL" baseline="0" dirty="0" err="1"/>
              <a:t>microklimaatjes</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Maai deze vegetaties 1x per 2-5 jaar in de late herfst of in de winter</a:t>
            </a:r>
            <a:r>
              <a:rPr lang="nl-NL" baseline="0" dirty="0"/>
              <a:t> (gefaseerd).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natuurterreinen ontlenen hun recreatieve betekenis voor een belangrijk gedeelte aan ruigten.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Merg houdende stengels: vlier, vlinderstruik, braam, framboos</a:t>
            </a:r>
          </a:p>
          <a:p>
            <a:r>
              <a:rPr lang="nl-NL" dirty="0"/>
              <a:t>Zie</a:t>
            </a:r>
            <a:r>
              <a:rPr lang="nl-NL" baseline="0" dirty="0"/>
              <a:t> PP  nestplaats en nestgelegenheid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Inheemse planten leveren over het algemeen meer nectar en stuifmeel.</a:t>
            </a:r>
            <a:r>
              <a:rPr lang="nl-NL" baseline="0" dirty="0"/>
              <a:t> Inheemse planten komen al eeuwenlang in de streek voor en bieden ecologische voordelen: beter afgestemd op de voorkomende levensgemeenschappen en beter aangepast aan de klimatologische omstandigheden. Paar voorbeelden:</a:t>
            </a:r>
          </a:p>
          <a:p>
            <a:r>
              <a:rPr lang="nl-NL" baseline="0" dirty="0"/>
              <a:t>Inheems: Acer </a:t>
            </a:r>
            <a:r>
              <a:rPr lang="nl-NL" baseline="0" dirty="0" err="1"/>
              <a:t>campestre</a:t>
            </a:r>
            <a:r>
              <a:rPr lang="nl-NL" baseline="0" dirty="0"/>
              <a:t> (li bo), </a:t>
            </a:r>
            <a:r>
              <a:rPr lang="nl-NL" baseline="0" dirty="0" err="1"/>
              <a:t>Cornus</a:t>
            </a:r>
            <a:r>
              <a:rPr lang="nl-NL" baseline="0" dirty="0"/>
              <a:t> </a:t>
            </a:r>
            <a:r>
              <a:rPr lang="nl-NL" baseline="0" dirty="0" err="1"/>
              <a:t>mas</a:t>
            </a:r>
            <a:r>
              <a:rPr lang="nl-NL" baseline="0" dirty="0"/>
              <a:t> (re </a:t>
            </a:r>
            <a:r>
              <a:rPr lang="nl-NL" baseline="0" dirty="0" err="1"/>
              <a:t>mid</a:t>
            </a:r>
            <a:r>
              <a:rPr lang="nl-NL" baseline="0" dirty="0"/>
              <a:t>), Vuilboom (re bo) Kamperfoelie (li on), Sleedoorn (re mi), hondsroos (re </a:t>
            </a:r>
            <a:r>
              <a:rPr lang="nl-NL" baseline="0" dirty="0" err="1"/>
              <a:t>ond</a:t>
            </a:r>
            <a:r>
              <a:rPr lang="nl-NL" baseline="0" dirty="0"/>
              <a:t>)</a:t>
            </a:r>
          </a:p>
          <a:p>
            <a:r>
              <a:rPr lang="nl-NL" baseline="0" dirty="0"/>
              <a:t>Ga hier niet te star mee om, want er zijn ook goede cultivars en exoten.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Dahlia enkel- en </a:t>
            </a:r>
            <a:r>
              <a:rPr lang="nl-NL" dirty="0" err="1"/>
              <a:t>gevuldbloemig</a:t>
            </a:r>
            <a:r>
              <a:rPr lang="nl-NL" dirty="0"/>
              <a:t>. Ook steriele</a:t>
            </a:r>
            <a:r>
              <a:rPr lang="nl-NL" baseline="0" dirty="0"/>
              <a:t> bloemen (zoals bij de hortensia) zijn voor wilde bijen niet geschikt.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 vuilboom</a:t>
            </a:r>
          </a:p>
          <a:p>
            <a:r>
              <a:rPr lang="nl-NL" dirty="0"/>
              <a:t>Re bo: gewone bereklauw</a:t>
            </a:r>
          </a:p>
          <a:p>
            <a:r>
              <a:rPr lang="nl-NL" dirty="0"/>
              <a:t>Re </a:t>
            </a:r>
            <a:r>
              <a:rPr lang="nl-NL"/>
              <a:t>on:</a:t>
            </a:r>
            <a:r>
              <a:rPr lang="nl-NL" baseline="0"/>
              <a:t> </a:t>
            </a:r>
            <a:r>
              <a:rPr lang="nl-NL"/>
              <a:t>jacobskruiskruid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9</a:t>
            </a:fld>
            <a:endParaRPr lang="nl-NL"/>
          </a:p>
        </p:txBody>
      </p:sp>
    </p:spTree>
    <p:extLst>
      <p:ext uri="{BB962C8B-B14F-4D97-AF65-F5344CB8AC3E}">
        <p14:creationId xmlns:p14="http://schemas.microsoft.com/office/powerpoint/2010/main" val="409080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bullets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1205999" y="2865600"/>
            <a:ext cx="9904913" cy="467995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8744" y="6749008"/>
            <a:ext cx="2486159" cy="2472042"/>
          </a:xfrm>
          <a:prstGeom prst="rect">
            <a:avLst/>
          </a:prstGeom>
        </p:spPr>
      </p:pic>
    </p:spTree>
    <p:extLst>
      <p:ext uri="{BB962C8B-B14F-4D97-AF65-F5344CB8AC3E}">
        <p14:creationId xmlns:p14="http://schemas.microsoft.com/office/powerpoint/2010/main" val="427548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baseline="0"/>
            </a:lvl1pPr>
          </a:lstStyle>
          <a:p>
            <a:r>
              <a:rPr lang="nl-NL" dirty="0"/>
              <a:t>Klik op pictogram als u foto wilt invoegen. </a:t>
            </a:r>
            <a:br>
              <a:rPr lang="nl-NL" dirty="0"/>
            </a:br>
            <a:r>
              <a:rPr lang="nl-NL" dirty="0"/>
              <a:t>Plaats de foto daarna naar de achtergrond (het logo en de titel verschijnt weer).</a:t>
            </a:r>
          </a:p>
        </p:txBody>
      </p:sp>
      <p:sp>
        <p:nvSpPr>
          <p:cNvPr id="2" name="Titel 1"/>
          <p:cNvSpPr>
            <a:spLocks noGrp="1"/>
          </p:cNvSpPr>
          <p:nvPr>
            <p:ph type="ctrTitle" hasCustomPrompt="1"/>
          </p:nvPr>
        </p:nvSpPr>
        <p:spPr>
          <a:xfrm>
            <a:off x="1206000" y="2284512"/>
            <a:ext cx="7792400" cy="1209901"/>
          </a:xfrm>
          <a:solidFill>
            <a:schemeClr val="bg1"/>
          </a:solidFill>
        </p:spPr>
        <p:txBody>
          <a:bodyPr wrap="none" lIns="216000" tIns="360000" rIns="108000" bIns="0" anchor="t" anchorCtr="0">
            <a:spAutoFit/>
          </a:bodyPr>
          <a:lstStyle>
            <a:lvl1pPr algn="l">
              <a:lnSpc>
                <a:spcPts val="6600"/>
              </a:lnSpc>
              <a:defRPr sz="8000" b="1"/>
            </a:lvl1pPr>
          </a:lstStyle>
          <a:p>
            <a:r>
              <a:rPr lang="nl-NL" dirty="0"/>
              <a:t>Klik voor titel</a:t>
            </a:r>
          </a:p>
        </p:txBody>
      </p:sp>
      <p:sp>
        <p:nvSpPr>
          <p:cNvPr id="3" name="Ondertitel 2"/>
          <p:cNvSpPr>
            <a:spLocks noGrp="1"/>
          </p:cNvSpPr>
          <p:nvPr>
            <p:ph type="subTitle" idx="1" hasCustomPrompt="1"/>
          </p:nvPr>
        </p:nvSpPr>
        <p:spPr>
          <a:xfrm>
            <a:off x="1206000" y="3652664"/>
            <a:ext cx="6042905" cy="842145"/>
          </a:xfrm>
          <a:solidFill>
            <a:schemeClr val="bg1"/>
          </a:solidFill>
        </p:spPr>
        <p:txBody>
          <a:bodyPr wrap="none" lIns="144000" tIns="72000" rIns="108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subtitel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377488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 en Eind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a:lvl1pPr>
          </a:lstStyle>
          <a:p>
            <a:r>
              <a:rPr lang="nl-NL" dirty="0"/>
              <a:t>Klik op pictogram als u foto wilt invoegen. </a:t>
            </a:r>
            <a:br>
              <a:rPr lang="nl-NL" dirty="0"/>
            </a:br>
            <a:r>
              <a:rPr lang="nl-NL" dirty="0"/>
              <a:t>Plaats de foto daarna naar de achtergrond (het logo en de titel verschijnt weer).</a:t>
            </a:r>
          </a:p>
        </p:txBody>
      </p:sp>
      <p:sp>
        <p:nvSpPr>
          <p:cNvPr id="3" name="Ondertitel 2"/>
          <p:cNvSpPr>
            <a:spLocks noGrp="1"/>
          </p:cNvSpPr>
          <p:nvPr>
            <p:ph type="subTitle" idx="1" hasCustomPrompt="1"/>
          </p:nvPr>
        </p:nvSpPr>
        <p:spPr>
          <a:xfrm>
            <a:off x="1206000" y="3652664"/>
            <a:ext cx="4813919" cy="842145"/>
          </a:xfrm>
          <a:solidFill>
            <a:schemeClr val="bg1"/>
          </a:solidFill>
        </p:spPr>
        <p:txBody>
          <a:bodyPr wrap="none" lIns="144000" tIns="72000" rIns="72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96741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6502400" cy="4876800"/>
          </a:xfrm>
          <a:solidFill>
            <a:schemeClr val="bg2"/>
          </a:solidFill>
        </p:spPr>
        <p:txBody>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a:lvl1pPr>
          </a:lstStyle>
          <a:p>
            <a:r>
              <a:rPr lang="nl-NL" dirty="0"/>
              <a:t>Klik op pictogram als u foto wilt invoegen. </a:t>
            </a:r>
            <a:br>
              <a:rPr lang="nl-NL" dirty="0"/>
            </a:br>
            <a:endParaRPr lang="nl-NL" dirty="0"/>
          </a:p>
          <a:p>
            <a:endParaRPr lang="nl-NL" dirty="0"/>
          </a:p>
        </p:txBody>
      </p:sp>
      <p:sp>
        <p:nvSpPr>
          <p:cNvPr id="3" name="Ondertitel 2"/>
          <p:cNvSpPr>
            <a:spLocks noGrp="1"/>
          </p:cNvSpPr>
          <p:nvPr>
            <p:ph type="subTitle" idx="1" hasCustomPrompt="1"/>
          </p:nvPr>
        </p:nvSpPr>
        <p:spPr>
          <a:xfrm>
            <a:off x="1206000" y="3652664"/>
            <a:ext cx="4850271" cy="842145"/>
          </a:xfrm>
          <a:solidFill>
            <a:schemeClr val="bg1"/>
          </a:solidFill>
        </p:spPr>
        <p:txBody>
          <a:bodyPr wrap="none" lIns="144000" tIns="72000" rIns="108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7" name="Tijdelijke aanduiding voor afbeelding 10"/>
          <p:cNvSpPr>
            <a:spLocks noGrp="1"/>
          </p:cNvSpPr>
          <p:nvPr>
            <p:ph type="pic" sz="quarter" idx="15" hasCustomPrompt="1"/>
          </p:nvPr>
        </p:nvSpPr>
        <p:spPr>
          <a:xfrm>
            <a:off x="6502400" y="7540625"/>
            <a:ext cx="6502400" cy="2212975"/>
          </a:xfrm>
          <a:solidFill>
            <a:schemeClr val="bg2"/>
          </a:solidFill>
        </p:spPr>
        <p:txBody>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a:lvl1pPr>
          </a:lstStyle>
          <a:p>
            <a:r>
              <a:rPr lang="nl-NL" dirty="0"/>
              <a:t>Klik op pictogram als u foto wilt invoegen. </a:t>
            </a:r>
            <a:br>
              <a:rPr lang="nl-NL" dirty="0"/>
            </a:br>
            <a:r>
              <a:rPr lang="nl-NL" dirty="0"/>
              <a:t>Plaats de foto daarna naar de achtergrond (het logo verschijnt weer).</a:t>
            </a:r>
          </a:p>
        </p:txBody>
      </p:sp>
      <p:sp>
        <p:nvSpPr>
          <p:cNvPr id="8" name="Tijdelijke aanduiding voor afbeelding 10"/>
          <p:cNvSpPr>
            <a:spLocks noGrp="1"/>
          </p:cNvSpPr>
          <p:nvPr>
            <p:ph type="pic" sz="quarter" idx="16" hasCustomPrompt="1"/>
          </p:nvPr>
        </p:nvSpPr>
        <p:spPr>
          <a:xfrm>
            <a:off x="0" y="4876800"/>
            <a:ext cx="6502400" cy="2088233"/>
          </a:xfrm>
          <a:solidFill>
            <a:schemeClr val="bg2"/>
          </a:solidFill>
        </p:spPr>
        <p:txBody>
          <a:bodyPr/>
          <a:lstStyle>
            <a:lvl1pPr marL="0" indent="0">
              <a:buNone/>
              <a:defRPr/>
            </a:lvl1pPr>
          </a:lstStyle>
          <a:p>
            <a:r>
              <a:rPr lang="nl-NL" dirty="0"/>
              <a:t>Klik op pictogram als u foto wilt invoegen.</a:t>
            </a:r>
          </a:p>
        </p:txBody>
      </p:sp>
      <p:sp>
        <p:nvSpPr>
          <p:cNvPr id="9" name="Tijdelijke aanduiding voor afbeelding 10"/>
          <p:cNvSpPr>
            <a:spLocks noGrp="1"/>
          </p:cNvSpPr>
          <p:nvPr>
            <p:ph type="pic" sz="quarter" idx="17" hasCustomPrompt="1"/>
          </p:nvPr>
        </p:nvSpPr>
        <p:spPr>
          <a:xfrm>
            <a:off x="0" y="6965032"/>
            <a:ext cx="6502400" cy="2788567"/>
          </a:xfrm>
          <a:solidFill>
            <a:schemeClr val="bg2"/>
          </a:solidFill>
        </p:spPr>
        <p:txBody>
          <a:bodyPr/>
          <a:lstStyle>
            <a:lvl1pPr marL="0" indent="0">
              <a:buNone/>
              <a:defRPr/>
            </a:lvl1pPr>
          </a:lstStyle>
          <a:p>
            <a:r>
              <a:rPr lang="nl-NL" dirty="0"/>
              <a:t>Klik op pictogram als u foto wilt invoegen.</a:t>
            </a:r>
          </a:p>
        </p:txBody>
      </p:sp>
      <p:sp>
        <p:nvSpPr>
          <p:cNvPr id="10" name="Tijdelijke aanduiding voor afbeelding 10"/>
          <p:cNvSpPr>
            <a:spLocks noGrp="1"/>
          </p:cNvSpPr>
          <p:nvPr>
            <p:ph type="pic" sz="quarter" idx="18" hasCustomPrompt="1"/>
          </p:nvPr>
        </p:nvSpPr>
        <p:spPr>
          <a:xfrm>
            <a:off x="6502400" y="-18256"/>
            <a:ext cx="6502400" cy="2806824"/>
          </a:xfrm>
          <a:solidFill>
            <a:schemeClr val="bg2"/>
          </a:solidFill>
        </p:spPr>
        <p:txBody>
          <a:bodyPr/>
          <a:lstStyle>
            <a:lvl1pPr marL="0" indent="0">
              <a:buNone/>
              <a:defRPr/>
            </a:lvl1pPr>
          </a:lstStyle>
          <a:p>
            <a:r>
              <a:rPr lang="nl-NL" dirty="0"/>
              <a:t>Klik op pictogram als u foto wilt invoegen.</a:t>
            </a:r>
          </a:p>
        </p:txBody>
      </p:sp>
      <p:sp>
        <p:nvSpPr>
          <p:cNvPr id="12" name="Tijdelijke aanduiding voor afbeelding 10"/>
          <p:cNvSpPr>
            <a:spLocks noGrp="1"/>
          </p:cNvSpPr>
          <p:nvPr>
            <p:ph type="pic" sz="quarter" idx="19" hasCustomPrompt="1"/>
          </p:nvPr>
        </p:nvSpPr>
        <p:spPr>
          <a:xfrm>
            <a:off x="6502400" y="2788568"/>
            <a:ext cx="6502400" cy="4752057"/>
          </a:xfrm>
          <a:solidFill>
            <a:schemeClr val="bg2"/>
          </a:solidFill>
        </p:spPr>
        <p:txBody>
          <a:bodyPr/>
          <a:lstStyle>
            <a:lvl1pPr marL="0" indent="0">
              <a:buNone/>
              <a:defRPr/>
            </a:lvl1pPr>
          </a:lstStyle>
          <a:p>
            <a:r>
              <a:rPr lang="nl-NL" dirty="0"/>
              <a:t>Klik op pictogram als u foto wilt invoegen.</a:t>
            </a:r>
          </a:p>
        </p:txBody>
      </p:sp>
    </p:spTree>
    <p:extLst>
      <p:ext uri="{BB962C8B-B14F-4D97-AF65-F5344CB8AC3E}">
        <p14:creationId xmlns:p14="http://schemas.microsoft.com/office/powerpoint/2010/main" val="3281733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27290" y="6267592"/>
            <a:ext cx="11054080" cy="1937173"/>
          </a:xfrm>
        </p:spPr>
        <p:txBody>
          <a:bodyPr anchor="t"/>
          <a:lstStyle>
            <a:lvl1pPr algn="l">
              <a:defRPr sz="5700" b="1" cap="all"/>
            </a:lvl1pPr>
          </a:lstStyle>
          <a:p>
            <a:r>
              <a:rPr lang="nl-NL"/>
              <a:t>Klik om de stijl te bewerken</a:t>
            </a:r>
            <a:endParaRPr lang="en-GB"/>
          </a:p>
        </p:txBody>
      </p:sp>
      <p:sp>
        <p:nvSpPr>
          <p:cNvPr id="3" name="Tijdelijke aanduiding voor tekst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D911133E-59CF-4828-8E09-1C8BF0933F1E}" type="datetimeFigureOut">
              <a:rPr lang="nl-NL"/>
              <a:pPr>
                <a:defRPr/>
              </a:pPr>
              <a:t>20-10-2023</a:t>
            </a:fld>
            <a:endParaRPr lang="en-GB"/>
          </a:p>
        </p:txBody>
      </p:sp>
      <p:sp>
        <p:nvSpPr>
          <p:cNvPr id="5" name="Tijdelijke aanduiding voor voettekst 4"/>
          <p:cNvSpPr>
            <a:spLocks noGrp="1"/>
          </p:cNvSpPr>
          <p:nvPr>
            <p:ph type="ftr" sz="quarter" idx="11"/>
          </p:nvPr>
        </p:nvSpPr>
        <p:spPr/>
        <p:txBody>
          <a:bodyPr/>
          <a:lstStyle>
            <a:lvl1pPr>
              <a:defRPr/>
            </a:lvl1pPr>
          </a:lstStyle>
          <a:p>
            <a:pPr>
              <a:defRPr/>
            </a:pPr>
            <a:endParaRPr lang="en-GB"/>
          </a:p>
        </p:txBody>
      </p:sp>
      <p:sp>
        <p:nvSpPr>
          <p:cNvPr id="6" name="Tijdelijke aanduiding voor dianummer 5"/>
          <p:cNvSpPr>
            <a:spLocks noGrp="1"/>
          </p:cNvSpPr>
          <p:nvPr>
            <p:ph type="sldNum" sz="quarter" idx="12"/>
          </p:nvPr>
        </p:nvSpPr>
        <p:spPr/>
        <p:txBody>
          <a:bodyPr/>
          <a:lstStyle>
            <a:lvl1pPr>
              <a:defRPr/>
            </a:lvl1pPr>
          </a:lstStyle>
          <a:p>
            <a:pPr>
              <a:defRPr/>
            </a:pPr>
            <a:fld id="{859DF6E0-14F6-490D-B5FE-DA55C5741E28}" type="slidenum">
              <a:rPr lang="en-GB"/>
              <a:pPr>
                <a:defRPr/>
              </a:pPr>
              <a:t>‹nr.›</a:t>
            </a:fld>
            <a:endParaRPr lang="en-GB"/>
          </a:p>
        </p:txBody>
      </p:sp>
    </p:spTree>
    <p:extLst>
      <p:ext uri="{BB962C8B-B14F-4D97-AF65-F5344CB8AC3E}">
        <p14:creationId xmlns:p14="http://schemas.microsoft.com/office/powerpoint/2010/main" val="104843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1205999" y="2865600"/>
            <a:ext cx="9904913" cy="4679950"/>
          </a:xfrm>
        </p:spPr>
        <p:txBody>
          <a:bodyPr/>
          <a:lstStyle>
            <a:lvl1pPr marL="0" indent="0">
              <a:buNone/>
              <a:defRPr/>
            </a:lvl1pPr>
          </a:lstStyle>
          <a:p>
            <a:pPr lvl="0"/>
            <a:r>
              <a:rPr lang="nl-NL" dirty="0"/>
              <a:t>Klik om de modelstijlen te bewerken</a:t>
            </a:r>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8744" y="6749008"/>
            <a:ext cx="2486159" cy="2472042"/>
          </a:xfrm>
          <a:prstGeom prst="rect">
            <a:avLst/>
          </a:prstGeom>
        </p:spPr>
      </p:pic>
    </p:spTree>
    <p:extLst>
      <p:ext uri="{BB962C8B-B14F-4D97-AF65-F5344CB8AC3E}">
        <p14:creationId xmlns:p14="http://schemas.microsoft.com/office/powerpoint/2010/main" val="75728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vak en 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7"/>
          <p:cNvSpPr>
            <a:spLocks noGrp="1"/>
          </p:cNvSpPr>
          <p:nvPr>
            <p:ph type="pic" sz="quarter" idx="15" hasCustomPrompt="1"/>
          </p:nvPr>
        </p:nvSpPr>
        <p:spPr>
          <a:xfrm>
            <a:off x="1219200" y="1082039"/>
            <a:ext cx="5283200" cy="6458585"/>
          </a:xfrm>
          <a:solidFill>
            <a:schemeClr val="bg2"/>
          </a:solidFill>
        </p:spPr>
        <p:txBody>
          <a:bodyPr/>
          <a:lstStyle>
            <a:lvl1pPr marL="0" indent="0">
              <a:buNone/>
              <a:defRPr/>
            </a:lvl1pPr>
          </a:lstStyle>
          <a:p>
            <a:r>
              <a:rPr lang="nl-NL" dirty="0"/>
              <a:t>Klik op pictogram als u foto wilt invoegen.</a:t>
            </a:r>
          </a:p>
        </p:txBody>
      </p:sp>
      <p:sp>
        <p:nvSpPr>
          <p:cNvPr id="12" name="Titel 1"/>
          <p:cNvSpPr>
            <a:spLocks noGrp="1"/>
          </p:cNvSpPr>
          <p:nvPr>
            <p:ph type="title" hasCustomPrompt="1"/>
          </p:nvPr>
        </p:nvSpPr>
        <p:spPr>
          <a:xfrm>
            <a:off x="7041600" y="960439"/>
            <a:ext cx="5963200" cy="1530000"/>
          </a:xfrm>
        </p:spPr>
        <p:txBody>
          <a:bodyPr lIns="0" rIns="720000"/>
          <a:lstStyle>
            <a:lvl1pPr>
              <a:defRPr sz="4500">
                <a:solidFill>
                  <a:schemeClr val="accent2"/>
                </a:solidFill>
              </a:defRPr>
            </a:lvl1pPr>
          </a:lstStyle>
          <a:p>
            <a:r>
              <a:rPr lang="nl-NL" dirty="0"/>
              <a:t>Typ titel</a:t>
            </a:r>
          </a:p>
        </p:txBody>
      </p:sp>
      <p:sp>
        <p:nvSpPr>
          <p:cNvPr id="13" name="Tijdelijke aanduiding voor tekst 7"/>
          <p:cNvSpPr>
            <a:spLocks noGrp="1"/>
          </p:cNvSpPr>
          <p:nvPr>
            <p:ph type="body" sz="quarter" idx="13"/>
          </p:nvPr>
        </p:nvSpPr>
        <p:spPr>
          <a:xfrm>
            <a:off x="7041600" y="2716560"/>
            <a:ext cx="5963200" cy="4832003"/>
          </a:xfrm>
        </p:spPr>
        <p:txBody>
          <a:bodyPr lIns="0" rIns="720000">
            <a:normAutofit/>
          </a:bodyPr>
          <a:lstStyle>
            <a:lvl1pPr>
              <a:spcBef>
                <a:spcPts val="1600"/>
              </a:spcBef>
              <a:defRPr sz="2400"/>
            </a:lvl1pPr>
            <a:lvl2pPr>
              <a:spcBef>
                <a:spcPts val="1600"/>
              </a:spcBef>
              <a:defRPr sz="2400"/>
            </a:lvl2pPr>
            <a:lvl3pPr>
              <a:spcBef>
                <a:spcPts val="1600"/>
              </a:spcBef>
              <a:defRPr sz="2400"/>
            </a:lvl3pPr>
            <a:lvl4pPr>
              <a:spcBef>
                <a:spcPts val="1600"/>
              </a:spcBef>
              <a:defRPr sz="2400"/>
            </a:lvl4pPr>
            <a:lvl5pPr>
              <a:spcBef>
                <a:spcPts val="1600"/>
              </a:spcBef>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N&amp;M_Betere_energie_CMYK_on_color.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spTree>
    <p:extLst>
      <p:ext uri="{BB962C8B-B14F-4D97-AF65-F5344CB8AC3E}">
        <p14:creationId xmlns:p14="http://schemas.microsoft.com/office/powerpoint/2010/main" val="170003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drie afbeeldingen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chemeClr val="accent2"/>
                </a:solidFill>
              </a:defRPr>
            </a:lvl1pPr>
          </a:lstStyle>
          <a:p>
            <a:r>
              <a:rPr lang="nl-NL" dirty="0"/>
              <a:t>Typ titel, max twee regels</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6"/>
          <p:cNvSpPr>
            <a:spLocks noGrp="1"/>
          </p:cNvSpPr>
          <p:nvPr>
            <p:ph type="pic" sz="quarter" idx="15" hasCustomPrompt="1"/>
          </p:nvPr>
        </p:nvSpPr>
        <p:spPr>
          <a:xfrm>
            <a:off x="7866000" y="2865600"/>
            <a:ext cx="3240000" cy="4679950"/>
          </a:xfrm>
          <a:solidFill>
            <a:schemeClr val="bg2"/>
          </a:solidFill>
        </p:spPr>
        <p:txBody>
          <a:bodyPr>
            <a:normAutofit/>
          </a:bodyPr>
          <a:lstStyle>
            <a:lvl1pPr marL="0" indent="0">
              <a:buFont typeface="Arial" panose="020B0604020202020204" pitchFamily="34" charset="0"/>
              <a:buNone/>
              <a:defRPr sz="2000"/>
            </a:lvl1pPr>
          </a:lstStyle>
          <a:p>
            <a:r>
              <a:rPr lang="nl-NL" dirty="0"/>
              <a:t>Klik op pictogram als u foto wilt invoegen.</a:t>
            </a:r>
          </a:p>
        </p:txBody>
      </p:sp>
      <p:sp>
        <p:nvSpPr>
          <p:cNvPr id="12" name="Tijdelijke aanduiding voor afbeelding 6"/>
          <p:cNvSpPr>
            <a:spLocks noGrp="1"/>
          </p:cNvSpPr>
          <p:nvPr>
            <p:ph type="pic" sz="quarter" idx="16" hasCustomPrompt="1"/>
          </p:nvPr>
        </p:nvSpPr>
        <p:spPr>
          <a:xfrm>
            <a:off x="4536000" y="2865600"/>
            <a:ext cx="3240000" cy="4679950"/>
          </a:xfrm>
          <a:solidFill>
            <a:schemeClr val="bg2"/>
          </a:solidFill>
        </p:spPr>
        <p:txBody>
          <a:bodyPr>
            <a:normAutofit/>
          </a:bodyPr>
          <a:lstStyle>
            <a:lvl1pPr marL="0" indent="0">
              <a:buFont typeface="Arial" panose="020B0604020202020204" pitchFamily="34" charset="0"/>
              <a:buNone/>
              <a:defRPr sz="2000"/>
            </a:lvl1pPr>
          </a:lstStyle>
          <a:p>
            <a:r>
              <a:rPr lang="nl-NL" dirty="0"/>
              <a:t>Klik op pictogram als u foto wilt invoegen.</a:t>
            </a:r>
          </a:p>
        </p:txBody>
      </p:sp>
      <p:sp>
        <p:nvSpPr>
          <p:cNvPr id="13" name="Tijdelijke aanduiding voor afbeelding 6"/>
          <p:cNvSpPr>
            <a:spLocks noGrp="1"/>
          </p:cNvSpPr>
          <p:nvPr>
            <p:ph type="pic" sz="quarter" idx="14" hasCustomPrompt="1"/>
          </p:nvPr>
        </p:nvSpPr>
        <p:spPr>
          <a:xfrm>
            <a:off x="1206000" y="2865600"/>
            <a:ext cx="3240000" cy="4679950"/>
          </a:xfrm>
          <a:solidFill>
            <a:schemeClr val="bg2"/>
          </a:solidFill>
        </p:spPr>
        <p:txBody>
          <a:bodyPr>
            <a:normAutofit/>
          </a:bodyPr>
          <a:lstStyle>
            <a:lvl1pPr marL="0" indent="0">
              <a:buNone/>
              <a:defRPr sz="2000"/>
            </a:lvl1pPr>
          </a:lstStyle>
          <a:p>
            <a:r>
              <a:rPr lang="nl-NL" dirty="0"/>
              <a:t>Klik op pictogram als u foto wilt invoegen.</a:t>
            </a:r>
          </a:p>
        </p:txBody>
      </p:sp>
      <p:pic>
        <p:nvPicPr>
          <p:cNvPr id="10" name="N&amp;M_Betere_energie_CMYK_on_color.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spTree>
    <p:extLst>
      <p:ext uri="{BB962C8B-B14F-4D97-AF65-F5344CB8AC3E}">
        <p14:creationId xmlns:p14="http://schemas.microsoft.com/office/powerpoint/2010/main" val="20804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drie afbeeldingen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10912" y="960437"/>
            <a:ext cx="4792345" cy="6613413"/>
          </a:xfrm>
        </p:spPr>
        <p:txBody>
          <a:bodyPr/>
          <a:lstStyle>
            <a:lvl1pPr>
              <a:defRPr baseline="0">
                <a:solidFill>
                  <a:schemeClr val="accent2"/>
                </a:solidFill>
              </a:defRPr>
            </a:lvl1pPr>
          </a:lstStyle>
          <a:p>
            <a:r>
              <a:rPr lang="nl-NL" dirty="0"/>
              <a:t>Typ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10" name="N&amp;M_Goed_eten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9056855" y="8239357"/>
            <a:ext cx="3211941" cy="832611"/>
          </a:xfrm>
          <a:prstGeom prst="rect">
            <a:avLst/>
          </a:prstGeom>
          <a:ln w="12700">
            <a:miter lim="400000"/>
          </a:ln>
        </p:spPr>
      </p:pic>
      <p:sp>
        <p:nvSpPr>
          <p:cNvPr id="11" name="Tijdelijke aanduiding voor afbeelding 6"/>
          <p:cNvSpPr>
            <a:spLocks noGrp="1"/>
          </p:cNvSpPr>
          <p:nvPr>
            <p:ph type="pic" sz="quarter" idx="15" hasCustomPrompt="1"/>
          </p:nvPr>
        </p:nvSpPr>
        <p:spPr>
          <a:xfrm>
            <a:off x="6502400" y="0"/>
            <a:ext cx="6497487"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a:t>Klik op pictogram als u foto wilt invoegen. </a:t>
            </a:r>
            <a:br>
              <a:rPr lang="nl-NL" dirty="0"/>
            </a:br>
            <a:endParaRPr lang="nl-NL" dirty="0"/>
          </a:p>
        </p:txBody>
      </p:sp>
      <p:sp>
        <p:nvSpPr>
          <p:cNvPr id="15" name="Tijdelijke aanduiding voor afbeelding 6"/>
          <p:cNvSpPr>
            <a:spLocks noGrp="1"/>
          </p:cNvSpPr>
          <p:nvPr>
            <p:ph type="pic" sz="quarter" idx="17" hasCustomPrompt="1"/>
          </p:nvPr>
        </p:nvSpPr>
        <p:spPr>
          <a:xfrm>
            <a:off x="6506800" y="3251400"/>
            <a:ext cx="6498000"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a:t>Klik op pictogram als u foto wilt invoegen. </a:t>
            </a:r>
            <a:br>
              <a:rPr lang="nl-NL" dirty="0"/>
            </a:br>
            <a:endParaRPr lang="nl-NL" dirty="0"/>
          </a:p>
        </p:txBody>
      </p:sp>
      <p:sp>
        <p:nvSpPr>
          <p:cNvPr id="16" name="Tijdelijke aanduiding voor afbeelding 6"/>
          <p:cNvSpPr>
            <a:spLocks noGrp="1"/>
          </p:cNvSpPr>
          <p:nvPr>
            <p:ph type="pic" sz="quarter" idx="18" hasCustomPrompt="1"/>
          </p:nvPr>
        </p:nvSpPr>
        <p:spPr>
          <a:xfrm>
            <a:off x="6502400" y="6502800"/>
            <a:ext cx="6498000"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a:t>Klik op pictogram als u foto wilt invoegen. </a:t>
            </a:r>
            <a:br>
              <a:rPr lang="nl-NL" dirty="0"/>
            </a:br>
            <a:r>
              <a:rPr lang="nl-NL" dirty="0"/>
              <a:t>Plaats de foto daarna naar de achtergrond (het logo verschijnt weer).</a:t>
            </a:r>
          </a:p>
          <a:p>
            <a:endParaRPr lang="nl-NL" dirty="0"/>
          </a:p>
        </p:txBody>
      </p:sp>
    </p:spTree>
    <p:extLst>
      <p:ext uri="{BB962C8B-B14F-4D97-AF65-F5344CB8AC3E}">
        <p14:creationId xmlns:p14="http://schemas.microsoft.com/office/powerpoint/2010/main" val="324752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a:lvl1pPr>
          </a:lstStyle>
          <a:p>
            <a:r>
              <a:rPr lang="nl-NL" dirty="0"/>
              <a:t>Klik op pictogram als u foto wilt invoegen. </a:t>
            </a:r>
            <a:br>
              <a:rPr lang="nl-NL" dirty="0"/>
            </a:br>
            <a:r>
              <a:rPr lang="nl-NL" dirty="0"/>
              <a:t>Plaats de foto daarna naar de achtergrond (het logo en het </a:t>
            </a:r>
            <a:r>
              <a:rPr lang="nl-NL" dirty="0" err="1"/>
              <a:t>tekstvak</a:t>
            </a:r>
            <a:r>
              <a:rPr lang="nl-NL" dirty="0"/>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6502400" y="2205038"/>
            <a:ext cx="6502400" cy="5343526"/>
          </a:xfrm>
          <a:solidFill>
            <a:schemeClr val="bg1"/>
          </a:solidFill>
        </p:spPr>
        <p:txBody>
          <a:bodyPr wrap="square" lIns="144000" tIns="144000" rIns="720000" bIns="216000">
            <a:noAutofit/>
          </a:bodyPr>
          <a:lstStyle>
            <a:lvl1pPr>
              <a:spcBef>
                <a:spcPts val="1600"/>
              </a:spcBef>
              <a:defRPr sz="2400"/>
            </a:lvl1pPr>
            <a:lvl2pPr>
              <a:spcBef>
                <a:spcPts val="1600"/>
              </a:spcBef>
              <a:defRPr sz="2400"/>
            </a:lvl2pPr>
            <a:lvl3pPr>
              <a:spcBef>
                <a:spcPts val="1600"/>
              </a:spcBef>
              <a:defRPr sz="2400"/>
            </a:lvl3pPr>
            <a:lvl4pPr>
              <a:spcBef>
                <a:spcPts val="1600"/>
              </a:spcBef>
              <a:defRPr sz="2400"/>
            </a:lvl4pPr>
            <a:lvl5pPr>
              <a:spcBef>
                <a:spcPts val="1600"/>
              </a:spcBef>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Ondertitel 2"/>
          <p:cNvSpPr>
            <a:spLocks noGrp="1"/>
          </p:cNvSpPr>
          <p:nvPr>
            <p:ph type="subTitle" idx="1" hasCustomPrompt="1"/>
          </p:nvPr>
        </p:nvSpPr>
        <p:spPr>
          <a:xfrm>
            <a:off x="6501600" y="1276400"/>
            <a:ext cx="6512416" cy="936103"/>
          </a:xfrm>
          <a:solidFill>
            <a:schemeClr val="bg1"/>
          </a:solidFill>
        </p:spPr>
        <p:txBody>
          <a:bodyPr wrap="square" lIns="144000" tIns="72000" rIns="72000" bIns="0">
            <a:noAutofit/>
          </a:bodyPr>
          <a:lstStyle>
            <a:lvl1pPr marL="0" indent="0" algn="l">
              <a:spcBef>
                <a:spcPts val="0"/>
              </a:spcBef>
              <a:buNone/>
              <a:defRPr sz="4500" b="1">
                <a:solidFill>
                  <a:schemeClr val="accent2"/>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titel</a:t>
            </a:r>
          </a:p>
        </p:txBody>
      </p:sp>
    </p:spTree>
    <p:extLst>
      <p:ext uri="{BB962C8B-B14F-4D97-AF65-F5344CB8AC3E}">
        <p14:creationId xmlns:p14="http://schemas.microsoft.com/office/powerpoint/2010/main" val="3352654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999" y="957887"/>
            <a:ext cx="9904913" cy="6582737"/>
          </a:xfrm>
        </p:spPr>
        <p:txBody>
          <a:bodyPr/>
          <a:lstStyle>
            <a:lvl1pPr>
              <a:defRPr sz="8000">
                <a:solidFill>
                  <a:schemeClr val="bg1"/>
                </a:solidFill>
              </a:defRPr>
            </a:lvl1pPr>
          </a:lstStyle>
          <a:p>
            <a:r>
              <a:rPr lang="nl-NL" dirty="0"/>
              <a:t>Typ quote</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8" name="N&amp;M_Betere_energie_CMYK_on_color.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3999"/>
          </a:xfrm>
          <a:prstGeom prst="rect">
            <a:avLst/>
          </a:prstGeom>
          <a:ln w="12700">
            <a:miter lim="400000"/>
          </a:ln>
        </p:spPr>
      </p:pic>
    </p:spTree>
    <p:extLst>
      <p:ext uri="{BB962C8B-B14F-4D97-AF65-F5344CB8AC3E}">
        <p14:creationId xmlns:p14="http://schemas.microsoft.com/office/powerpoint/2010/main" val="101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ge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nl-NL" dirty="0"/>
              <a:t>Typ titel, max twee regels</a:t>
            </a:r>
          </a:p>
        </p:txBody>
      </p:sp>
      <p:sp>
        <p:nvSpPr>
          <p:cNvPr id="3" name="Tijdelijke aanduiding voor datum 2"/>
          <p:cNvSpPr>
            <a:spLocks noGrp="1"/>
          </p:cNvSpPr>
          <p:nvPr>
            <p:ph type="dt" sz="half" idx="10"/>
          </p:nvPr>
        </p:nvSpPr>
        <p:spPr/>
        <p:txBody>
          <a:bodyPr/>
          <a:lstStyle/>
          <a:p>
            <a:fld id="{C12AB6F0-C6AC-4EE8-9210-50B032DC7CF2}" type="datetimeFigureOut">
              <a:rPr lang="nl-NL" smtClean="0"/>
              <a:t>20-10-2023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76153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2AB6F0-C6AC-4EE8-9210-50B032DC7CF2}" type="datetimeFigureOut">
              <a:rPr lang="nl-NL" smtClean="0"/>
              <a:t>20-10-2023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80092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alpha val="61000"/>
          </a:srgb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05999" y="957600"/>
            <a:ext cx="9904913" cy="1530000"/>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1205999" y="2865888"/>
            <a:ext cx="9904913" cy="46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fld id="{90567EF9-19BF-433B-A844-5E81353E840D}" type="slidenum">
              <a:rPr lang="nl-NL" smtClean="0"/>
              <a:t>‹nr.›</a:t>
            </a:fld>
            <a:endParaRPr lang="nl-NL"/>
          </a:p>
        </p:txBody>
      </p:sp>
    </p:spTree>
    <p:extLst>
      <p:ext uri="{BB962C8B-B14F-4D97-AF65-F5344CB8AC3E}">
        <p14:creationId xmlns:p14="http://schemas.microsoft.com/office/powerpoint/2010/main" val="201568571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72" r:id="rId3"/>
    <p:sldLayoutId id="2147483665" r:id="rId4"/>
    <p:sldLayoutId id="2147483669" r:id="rId5"/>
    <p:sldLayoutId id="2147483668" r:id="rId6"/>
    <p:sldLayoutId id="2147483671" r:id="rId7"/>
    <p:sldLayoutId id="2147483654" r:id="rId8"/>
    <p:sldLayoutId id="2147483655" r:id="rId9"/>
    <p:sldLayoutId id="2147483649" r:id="rId10"/>
    <p:sldLayoutId id="2147483667" r:id="rId11"/>
    <p:sldLayoutId id="2147483670" r:id="rId12"/>
    <p:sldLayoutId id="2147483673" r:id="rId13"/>
  </p:sldLayoutIdLst>
  <p:txStyles>
    <p:titleStyle>
      <a:lvl1pPr algn="l" defTabSz="1300460" rtl="0" eaLnBrk="1" latinLnBrk="0" hangingPunct="1">
        <a:spcBef>
          <a:spcPct val="0"/>
        </a:spcBef>
        <a:buNone/>
        <a:defRPr lang="nl-NL" sz="5500" b="1" kern="1200" dirty="0" smtClean="0">
          <a:solidFill>
            <a:schemeClr val="tx1"/>
          </a:solidFill>
          <a:latin typeface="+mj-lt"/>
          <a:ea typeface="+mj-ea"/>
          <a:cs typeface="+mj-cs"/>
        </a:defRPr>
      </a:lvl1pPr>
    </p:titleStyle>
    <p:body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nl-NL"/>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1.pn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www.bijenmobiel.nl/" TargetMode="External"/><Relationship Id="rId5" Type="http://schemas.openxmlformats.org/officeDocument/2006/relationships/hyperlink" Target="http://www.bijenplanten.nl/" TargetMode="External"/><Relationship Id="rId4" Type="http://schemas.openxmlformats.org/officeDocument/2006/relationships/hyperlink" Target="http://www.bijenhelpdesk.n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hyperlink" Target="http://www.bijenhelpdesk.n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hyperlink" Target="http://www.bijenhelpdesk.n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76.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79.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jnvLnwnbLXAhXRIOwKHanKDhsQjRwIBw&amp;url=http://www.bijenhelpdesk.nl/Wildebijen/Andrena/AndrProxi/Bijen.htm&amp;psig=AOvVaw1-ZDOTThsdC960lz3l3gW-&amp;ust=1510342339142829" TargetMode="External"/><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91.jpe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93.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116.jpeg"/><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124.png"/><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0789316"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Door rekening te houden met wilde bijen bij de inrichting van groene ruimtes, draag je bij aan het voorkomen en voortbestaan van deze insecten.           Waar moet je dan op letten?</a:t>
            </a:r>
          </a:p>
          <a:p>
            <a:pPr lvl="2"/>
            <a:r>
              <a:rPr lang="nl-NL" dirty="0"/>
              <a:t>Bloeitijden</a:t>
            </a:r>
          </a:p>
          <a:p>
            <a:pPr lvl="2"/>
            <a:r>
              <a:rPr lang="nl-NL" dirty="0"/>
              <a:t>Plantkeuzes: inheems/exoot</a:t>
            </a:r>
          </a:p>
          <a:p>
            <a:pPr lvl="2"/>
            <a:r>
              <a:rPr lang="nl-NL" dirty="0"/>
              <a:t>Structuurvariatie</a:t>
            </a:r>
          </a:p>
          <a:p>
            <a:pPr lvl="2"/>
            <a:r>
              <a:rPr lang="nl-NL" dirty="0"/>
              <a:t>Houtachtige beplanting: </a:t>
            </a:r>
          </a:p>
          <a:p>
            <a:pPr lvl="3">
              <a:buFont typeface="Courier New" panose="02070309020205020404" pitchFamily="49" charset="0"/>
              <a:buChar char="o"/>
            </a:pPr>
            <a:r>
              <a:rPr lang="nl-NL" dirty="0"/>
              <a:t>Bomen</a:t>
            </a:r>
          </a:p>
          <a:p>
            <a:pPr lvl="3">
              <a:buFont typeface="Courier New" panose="02070309020205020404" pitchFamily="49" charset="0"/>
              <a:buChar char="o"/>
            </a:pPr>
            <a:r>
              <a:rPr lang="nl-NL" dirty="0"/>
              <a:t>Heesters</a:t>
            </a:r>
          </a:p>
          <a:p>
            <a:pPr lvl="2"/>
            <a:r>
              <a:rPr lang="nl-NL" dirty="0"/>
              <a:t>Kruidachtige beplanting:</a:t>
            </a:r>
          </a:p>
          <a:p>
            <a:pPr lvl="3">
              <a:buFont typeface="Courier New" panose="02070309020205020404" pitchFamily="49" charset="0"/>
              <a:buChar char="o"/>
            </a:pPr>
            <a:r>
              <a:rPr lang="nl-NL" dirty="0"/>
              <a:t>Bloemrijke grasvegetaties</a:t>
            </a:r>
          </a:p>
          <a:p>
            <a:pPr lvl="3">
              <a:buFont typeface="Courier New" panose="02070309020205020404" pitchFamily="49" charset="0"/>
              <a:buChar char="o"/>
            </a:pPr>
            <a:r>
              <a:rPr lang="nl-NL" dirty="0"/>
              <a:t>Vaste planten</a:t>
            </a:r>
          </a:p>
          <a:p>
            <a:pPr lvl="3">
              <a:buFont typeface="Courier New" panose="02070309020205020404" pitchFamily="49" charset="0"/>
              <a:buChar char="o"/>
            </a:pPr>
            <a:r>
              <a:rPr lang="nl-NL" dirty="0"/>
              <a:t>Ruigten</a:t>
            </a:r>
          </a:p>
          <a:p>
            <a:pPr lvl="2"/>
            <a:r>
              <a:rPr lang="nl-NL" dirty="0"/>
              <a:t>Afstand tot voortplantingsgelegenheid</a:t>
            </a:r>
          </a:p>
          <a:p>
            <a:endParaRPr lang="nl-NL" dirty="0"/>
          </a:p>
          <a:p>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pic>
        <p:nvPicPr>
          <p:cNvPr id="9" name="Afbeelding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8" y="3354014"/>
            <a:ext cx="648072" cy="648072"/>
          </a:xfrm>
          <a:prstGeom prst="rect">
            <a:avLst/>
          </a:prstGeom>
        </p:spPr>
      </p:pic>
      <p:pic>
        <p:nvPicPr>
          <p:cNvPr id="11" name="Afbeelding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8" y="3827543"/>
            <a:ext cx="648072" cy="648072"/>
          </a:xfrm>
          <a:prstGeom prst="rect">
            <a:avLst/>
          </a:prstGeom>
        </p:spPr>
      </p:pic>
      <p:pic>
        <p:nvPicPr>
          <p:cNvPr id="12" name="Afbeelding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8" y="4366386"/>
            <a:ext cx="648072" cy="648072"/>
          </a:xfrm>
          <a:prstGeom prst="rect">
            <a:avLst/>
          </a:prstGeom>
        </p:spPr>
      </p:pic>
      <p:pic>
        <p:nvPicPr>
          <p:cNvPr id="13" name="Afbeelding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8" y="4888900"/>
            <a:ext cx="648072" cy="648072"/>
          </a:xfrm>
          <a:prstGeom prst="rect">
            <a:avLst/>
          </a:prstGeom>
        </p:spPr>
      </p:pic>
      <p:pic>
        <p:nvPicPr>
          <p:cNvPr id="14" name="Afbeelding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8" y="6423786"/>
            <a:ext cx="648072" cy="648072"/>
          </a:xfrm>
          <a:prstGeom prst="rect">
            <a:avLst/>
          </a:prstGeom>
        </p:spPr>
      </p:pic>
      <p:pic>
        <p:nvPicPr>
          <p:cNvPr id="15" name="Afbeelding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4118" y="8497515"/>
            <a:ext cx="648072" cy="648072"/>
          </a:xfrm>
          <a:prstGeom prst="rect">
            <a:avLst/>
          </a:prstGeom>
        </p:spPr>
      </p:pic>
    </p:spTree>
    <p:extLst>
      <p:ext uri="{BB962C8B-B14F-4D97-AF65-F5344CB8AC3E}">
        <p14:creationId xmlns:p14="http://schemas.microsoft.com/office/powerpoint/2010/main" val="861494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bakloos\Pictures\Mijn afbeeldingen\2017\Nederland zoemt\DSC01070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113" t="-181" b="19215"/>
          <a:stretch/>
        </p:blipFill>
        <p:spPr bwMode="auto">
          <a:xfrm>
            <a:off x="6901123" y="2675570"/>
            <a:ext cx="5781801" cy="32575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bakloos\Pictures\Mijn afbeeldingen\2017\Nederland zoemt\DSC00282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392" b="19214"/>
          <a:stretch/>
        </p:blipFill>
        <p:spPr bwMode="auto">
          <a:xfrm>
            <a:off x="6901123" y="6144519"/>
            <a:ext cx="5781801" cy="3225997"/>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opdracht </a:t>
            </a:r>
            <a:endParaRPr lang="nl-NL" sz="2400" b="0" dirty="0">
              <a:latin typeface="+mn-lt"/>
              <a:ea typeface="+mn-ea"/>
              <a:cs typeface="+mn-cs"/>
            </a:endParaRPr>
          </a:p>
        </p:txBody>
      </p:sp>
      <p:sp>
        <p:nvSpPr>
          <p:cNvPr id="8" name="Tijdelijke aanduiding voor tekst 2"/>
          <p:cNvSpPr txBox="1">
            <a:spLocks/>
          </p:cNvSpPr>
          <p:nvPr/>
        </p:nvSpPr>
        <p:spPr>
          <a:xfrm>
            <a:off x="1185692" y="2140496"/>
            <a:ext cx="11149356" cy="108012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spcBef>
                <a:spcPts val="0"/>
              </a:spcBef>
            </a:pPr>
            <a:endParaRPr lang="nl-NL" dirty="0"/>
          </a:p>
          <a:p>
            <a:pPr marL="0" indent="0">
              <a:buNone/>
            </a:pPr>
            <a:endParaRPr lang="nl-NL" dirty="0"/>
          </a:p>
          <a:p>
            <a:pPr marL="0" indent="0">
              <a:buNone/>
            </a:pPr>
            <a:endParaRPr lang="nl-NL" dirty="0"/>
          </a:p>
          <a:p>
            <a:pPr marL="0" indent="0">
              <a:buNone/>
            </a:pPr>
            <a:endParaRPr lang="nl-NL" dirty="0"/>
          </a:p>
        </p:txBody>
      </p:sp>
      <p:pic>
        <p:nvPicPr>
          <p:cNvPr id="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58584" y="203444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034384" y="2140496"/>
            <a:ext cx="1064530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Op welke (tuin)planten zitten deze insecten?</a:t>
            </a:r>
          </a:p>
        </p:txBody>
      </p:sp>
      <p:pic>
        <p:nvPicPr>
          <p:cNvPr id="1033" name="Picture 9" descr="C:\Users\bakloos\Pictures\Mijn afbeeldingen\2017\Nederland zoemt\DSC00233a.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3291" t="6635" b="25407"/>
          <a:stretch/>
        </p:blipFill>
        <p:spPr bwMode="auto">
          <a:xfrm>
            <a:off x="525736" y="2675570"/>
            <a:ext cx="6234634" cy="32575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akloos\Pictures\Mijn afbeeldingen\2017\Nederland zoemt\DSC01048a.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12918" t="14705" r="-134" b="5101"/>
          <a:stretch/>
        </p:blipFill>
        <p:spPr bwMode="auto">
          <a:xfrm>
            <a:off x="525736" y="6144518"/>
            <a:ext cx="6234634" cy="322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45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bakloos\Pictures\Mijn afbeeldingen\2017\Nederland zoemt\DSC01155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75812" y="2346468"/>
            <a:ext cx="12212778" cy="703243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structuurvariatie</a:t>
            </a:r>
            <a:r>
              <a:rPr lang="nl-NL" dirty="0"/>
              <a:t>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4156720"/>
            <a:ext cx="10789316" cy="120324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Hiermee wordt een afwisseling in hoogte (kern-mantel-zoom of bomen-struiken-kruiden) en variatie in dichtheid in het horizontale vlak (dichte en minder dichte begroeiing, inhammen en open ruimtes) bedoeld.</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Tree>
    <p:extLst>
      <p:ext uri="{BB962C8B-B14F-4D97-AF65-F5344CB8AC3E}">
        <p14:creationId xmlns:p14="http://schemas.microsoft.com/office/powerpoint/2010/main" val="2850544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12" y="2346469"/>
            <a:ext cx="12097187" cy="703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jdelijke aanduiding voor tekst 2"/>
          <p:cNvSpPr txBox="1">
            <a:spLocks/>
          </p:cNvSpPr>
          <p:nvPr/>
        </p:nvSpPr>
        <p:spPr>
          <a:xfrm>
            <a:off x="1185692" y="7758245"/>
            <a:ext cx="8485060" cy="120324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Door structuurvariatie ontstaan verschillende microklimaten met foerageer-, schuil- en voortplantingsplaatsen voor wilde bijen en andere insecten, spinnen, amfibieën, vogels en kleine zoogdieren.</a:t>
            </a:r>
          </a:p>
          <a:p>
            <a:pPr marL="0" indent="0">
              <a:spcBef>
                <a:spcPts val="0"/>
              </a:spcBef>
              <a:buNone/>
            </a:pPr>
            <a:r>
              <a:rPr lang="nl-NL" dirty="0">
                <a:solidFill>
                  <a:schemeClr val="bg1"/>
                </a:solidFill>
              </a:rPr>
              <a:t>.</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Tree>
    <p:extLst>
      <p:ext uri="{BB962C8B-B14F-4D97-AF65-F5344CB8AC3E}">
        <p14:creationId xmlns:p14="http://schemas.microsoft.com/office/powerpoint/2010/main" val="201354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descr="C:\Bijenhelpdesk\Presentaties\DrentheFot\uitsnede 1 vogels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85" y="2346469"/>
            <a:ext cx="853781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C:\Bijenhelpdesk\Presentaties\DrentheFot\uitsnede 1 vogels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9385" y="5858602"/>
            <a:ext cx="8537813" cy="30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10" name="Picture 3" descr="C:\Bijenhelpdesk\Presentaties\DrentheFot\uitsnede 2 vogels 3.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454728" y="2346469"/>
            <a:ext cx="2952328"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Bijenhelpdesk\Presentaties\DrentheFot\uitnede 1 vogels 4.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454728" y="5858601"/>
            <a:ext cx="2952328" cy="299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89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03" b="14548"/>
          <a:stretch/>
        </p:blipFill>
        <p:spPr bwMode="auto">
          <a:xfrm>
            <a:off x="475813" y="2346469"/>
            <a:ext cx="12097187" cy="703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1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jdelijke aanduiding voor tekst 2"/>
          <p:cNvSpPr txBox="1">
            <a:spLocks/>
          </p:cNvSpPr>
          <p:nvPr/>
        </p:nvSpPr>
        <p:spPr>
          <a:xfrm>
            <a:off x="1185692" y="8175659"/>
            <a:ext cx="7836988" cy="120324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Structuurvariatie zorgt voor een grotere biodiversiteit, ook in de stad.</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Tree>
    <p:extLst>
      <p:ext uri="{BB962C8B-B14F-4D97-AF65-F5344CB8AC3E}">
        <p14:creationId xmlns:p14="http://schemas.microsoft.com/office/powerpoint/2010/main" val="540261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p:cNvSpPr txBox="1">
            <a:spLocks/>
          </p:cNvSpPr>
          <p:nvPr/>
        </p:nvSpPr>
        <p:spPr>
          <a:xfrm>
            <a:off x="1185692" y="2140496"/>
            <a:ext cx="11502898" cy="662473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Bomen en heesters die veel stuifmeel en nectar leveren zijn nuttig voor (wilde) bijen. Let op:</a:t>
            </a:r>
          </a:p>
          <a:p>
            <a:pPr marL="0" indent="0">
              <a:spcBef>
                <a:spcPts val="0"/>
              </a:spcBef>
              <a:buNone/>
            </a:pPr>
            <a:endParaRPr lang="nl-NL" dirty="0"/>
          </a:p>
          <a:p>
            <a:pPr fontAlgn="t">
              <a:spcBef>
                <a:spcPts val="0"/>
              </a:spcBef>
            </a:pPr>
            <a:r>
              <a:rPr lang="nl-NL" dirty="0"/>
              <a:t>Standplaats: hoe beter de standplaats des te vitaler de boom (nectar!)</a:t>
            </a:r>
          </a:p>
          <a:p>
            <a:pPr fontAlgn="t">
              <a:spcBef>
                <a:spcPts val="0"/>
              </a:spcBef>
            </a:pPr>
            <a:r>
              <a:rPr lang="nl-NL" dirty="0"/>
              <a:t>Spreiding bloeitijd:  van maart tot september-oktober. In juli-augustus zijn de meeste bomen uitgebloeid. Het overgrote deel van de wilde bijen heeft dan zijn levenscyclus voltooid. Honingbijen en hommels zijn dan ook nog wel actief. </a:t>
            </a:r>
          </a:p>
          <a:p>
            <a:pPr fontAlgn="t">
              <a:spcBef>
                <a:spcPts val="0"/>
              </a:spcBef>
            </a:pPr>
            <a:r>
              <a:rPr lang="nl-NL" dirty="0"/>
              <a:t>Een goede variatie in soorten: dus niet alleen de nadruk op wilgen, linden of andere soorten. </a:t>
            </a:r>
          </a:p>
          <a:p>
            <a:pPr fontAlgn="t">
              <a:spcBef>
                <a:spcPts val="0"/>
              </a:spcBef>
            </a:pPr>
            <a:r>
              <a:rPr lang="nl-NL" dirty="0"/>
              <a:t>Gebruik bij voorkeur genetisch inheems plantmateriaal of echte soorten of cultivars die zo dicht mogelijk bij de originele soort aansluiten.</a:t>
            </a:r>
          </a:p>
          <a:p>
            <a:pPr fontAlgn="t">
              <a:spcBef>
                <a:spcPts val="0"/>
              </a:spcBef>
            </a:pPr>
            <a:r>
              <a:rPr lang="nl-NL" dirty="0"/>
              <a:t>Plant niet te veel voor bijen onhandige bomen: treurwilg en </a:t>
            </a:r>
            <a:r>
              <a:rPr lang="nl-NL" dirty="0" err="1"/>
              <a:t>robinia</a:t>
            </a:r>
            <a:r>
              <a:rPr lang="nl-NL" dirty="0"/>
              <a:t> zijn goede drachtplanten, maar bij te veel wind kost het een bij veel energie bij het foerageren.</a:t>
            </a:r>
          </a:p>
          <a:p>
            <a:pPr fontAlgn="t">
              <a:spcBef>
                <a:spcPts val="0"/>
              </a:spcBef>
            </a:pPr>
            <a:r>
              <a:rPr lang="nl-NL" dirty="0"/>
              <a:t>Plant ook bomen voor gespecialiseerde wilde bijen (</a:t>
            </a:r>
            <a:r>
              <a:rPr lang="nl-NL" dirty="0" err="1"/>
              <a:t>boswilg</a:t>
            </a:r>
            <a:r>
              <a:rPr lang="nl-NL" dirty="0"/>
              <a:t>).</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11273065"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r>
              <a:rPr lang="nl-NL" b="0" dirty="0"/>
              <a:t> houtachtige beplanting</a:t>
            </a:r>
            <a:endParaRPr lang="nl-NL" sz="2400" b="0" dirty="0">
              <a:latin typeface="+mn-lt"/>
              <a:ea typeface="+mn-ea"/>
              <a:cs typeface="+mn-cs"/>
            </a:endParaRPr>
          </a:p>
        </p:txBody>
      </p:sp>
    </p:spTree>
    <p:extLst>
      <p:ext uri="{BB962C8B-B14F-4D97-AF65-F5344CB8AC3E}">
        <p14:creationId xmlns:p14="http://schemas.microsoft.com/office/powerpoint/2010/main" val="60974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plantkeuze</a:t>
            </a:r>
            <a:endParaRPr lang="nl-NL" sz="2400" b="0" dirty="0">
              <a:latin typeface="+mn-lt"/>
              <a:ea typeface="+mn-ea"/>
              <a:cs typeface="+mn-cs"/>
            </a:endParaRPr>
          </a:p>
        </p:txBody>
      </p:sp>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(Top)Bomen voor wilde bijen </a:t>
            </a:r>
            <a:r>
              <a:rPr lang="nl-NL" sz="1400" dirty="0"/>
              <a:t>(www.bijenhelpdesk.nl):</a:t>
            </a:r>
          </a:p>
          <a:p>
            <a:pPr marL="0" indent="0">
              <a:spcBef>
                <a:spcPts val="0"/>
              </a:spcBef>
              <a:buNone/>
            </a:pPr>
            <a:endParaRPr lang="nl-NL" dirty="0"/>
          </a:p>
        </p:txBody>
      </p:sp>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085588" y="5740896"/>
            <a:ext cx="442762" cy="244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917967" y="2586101"/>
            <a:ext cx="8594743" cy="6778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0528350" y="5812904"/>
            <a:ext cx="2160240" cy="2246769"/>
          </a:xfrm>
          <a:prstGeom prst="rect">
            <a:avLst/>
          </a:prstGeom>
          <a:noFill/>
        </p:spPr>
        <p:txBody>
          <a:bodyPr wrap="square" rtlCol="0">
            <a:spAutoFit/>
          </a:bodyPr>
          <a:lstStyle/>
          <a:p>
            <a:r>
              <a:rPr lang="nl-NL" sz="600" dirty="0"/>
              <a:t>Voedselrijk</a:t>
            </a:r>
          </a:p>
          <a:p>
            <a:endParaRPr lang="nl-NL" sz="600" dirty="0"/>
          </a:p>
          <a:p>
            <a:r>
              <a:rPr lang="nl-NL" sz="600" dirty="0"/>
              <a:t>Matig voedselrijk</a:t>
            </a:r>
          </a:p>
          <a:p>
            <a:endParaRPr lang="nl-NL" sz="600" dirty="0"/>
          </a:p>
          <a:p>
            <a:r>
              <a:rPr lang="nl-NL" sz="600" dirty="0"/>
              <a:t>Arm/schaal</a:t>
            </a:r>
          </a:p>
          <a:p>
            <a:endParaRPr lang="nl-NL" sz="600" dirty="0"/>
          </a:p>
          <a:p>
            <a:r>
              <a:rPr lang="nl-NL" sz="600" dirty="0"/>
              <a:t>Voornaamste drachtplant voor honingbijen</a:t>
            </a:r>
          </a:p>
          <a:p>
            <a:r>
              <a:rPr lang="nl-NL" sz="600" dirty="0"/>
              <a:t>Schaal 1-5 (weinig tot goed bevlogen)</a:t>
            </a:r>
          </a:p>
          <a:p>
            <a:endParaRPr lang="nl-NL" sz="600" dirty="0"/>
          </a:p>
          <a:p>
            <a:r>
              <a:rPr lang="nl-NL" sz="800" b="1" dirty="0">
                <a:solidFill>
                  <a:srgbClr val="FF0000"/>
                </a:solidFill>
              </a:rPr>
              <a:t>Voornaamste bijenplant voor wilde bijen</a:t>
            </a:r>
          </a:p>
          <a:p>
            <a:endParaRPr lang="nl-NL" sz="600" dirty="0"/>
          </a:p>
          <a:p>
            <a:endParaRPr lang="nl-NL" sz="600" dirty="0"/>
          </a:p>
          <a:p>
            <a:r>
              <a:rPr lang="nl-NL" sz="600" dirty="0"/>
              <a:t>Nat/zeer vochtig</a:t>
            </a:r>
          </a:p>
          <a:p>
            <a:endParaRPr lang="nl-NL" sz="600" dirty="0"/>
          </a:p>
          <a:p>
            <a:r>
              <a:rPr lang="nl-NL" sz="600" dirty="0"/>
              <a:t>Vochtig/vochthoudend</a:t>
            </a:r>
          </a:p>
          <a:p>
            <a:endParaRPr lang="nl-NL" sz="600" dirty="0"/>
          </a:p>
          <a:p>
            <a:r>
              <a:rPr lang="nl-NL" sz="600" dirty="0"/>
              <a:t>Droog/vochthoudend</a:t>
            </a:r>
          </a:p>
          <a:p>
            <a:endParaRPr lang="nl-NL" sz="600" dirty="0"/>
          </a:p>
          <a:p>
            <a:r>
              <a:rPr lang="nl-NL" sz="600" dirty="0"/>
              <a:t>Zon – licht beschaduwd</a:t>
            </a:r>
          </a:p>
          <a:p>
            <a:endParaRPr lang="nl-NL" sz="600" dirty="0"/>
          </a:p>
          <a:p>
            <a:r>
              <a:rPr lang="nl-NL" sz="600" dirty="0"/>
              <a:t>Halfschaduw – licht beschaduwd</a:t>
            </a:r>
          </a:p>
          <a:p>
            <a:endParaRPr lang="nl-NL" sz="600" dirty="0"/>
          </a:p>
          <a:p>
            <a:r>
              <a:rPr lang="nl-NL" sz="600" dirty="0"/>
              <a:t>Grotendeels schaduw</a:t>
            </a:r>
          </a:p>
        </p:txBody>
      </p:sp>
      <p:cxnSp>
        <p:nvCxnSpPr>
          <p:cNvPr id="5" name="Rechte verbindingslijn met pijl 4"/>
          <p:cNvCxnSpPr/>
          <p:nvPr/>
        </p:nvCxnSpPr>
        <p:spPr>
          <a:xfrm flipH="1">
            <a:off x="7366496" y="912310"/>
            <a:ext cx="1368152" cy="16737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08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704" y="2788568"/>
            <a:ext cx="4377520" cy="659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het voorjaar is vooral houtige beplanting van belang …………</a:t>
            </a:r>
          </a:p>
        </p:txBody>
      </p:sp>
      <p:pic>
        <p:nvPicPr>
          <p:cNvPr id="8" name="Picture 8" descr="C:\Users\bakloos\Pictures\Mijn afbeeldingen\2017\Nederland zoemt\IMG_0529a.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774208" y="6677581"/>
            <a:ext cx="2305787" cy="2683098"/>
          </a:xfrm>
          <a:prstGeom prst="rect">
            <a:avLst/>
          </a:prstGeom>
          <a:noFill/>
          <a:extLst>
            <a:ext uri="{909E8E84-426E-40DD-AFC4-6F175D3DCCD1}">
              <a14:hiddenFill xmlns:a14="http://schemas.microsoft.com/office/drawing/2010/main">
                <a:solidFill>
                  <a:srgbClr val="FFFFFF"/>
                </a:solidFill>
              </a14:hiddenFill>
            </a:ext>
          </a:extLst>
        </p:spPr>
      </p:pic>
      <p:pic>
        <p:nvPicPr>
          <p:cNvPr id="12" name="Tijdelijke aanduiding voor afbeelding 1"/>
          <p:cNvPicPr>
            <a:picLocks noGrp="1" noChangeAspect="1"/>
          </p:cNvPicPr>
          <p:nvPr>
            <p:ph type="pic" idx="1"/>
          </p:nvPr>
        </p:nvPicPr>
        <p:blipFill rotWithShape="1">
          <a:blip r:embed="rId6" cstate="print">
            <a:extLst>
              <a:ext uri="{28A0092B-C50C-407E-A947-70E740481C1C}">
                <a14:useLocalDpi xmlns:a14="http://schemas.microsoft.com/office/drawing/2010/main" val="0"/>
              </a:ext>
            </a:extLst>
          </a:blip>
          <a:srcRect/>
          <a:stretch/>
        </p:blipFill>
        <p:spPr>
          <a:xfrm>
            <a:off x="7206861" y="2810156"/>
            <a:ext cx="5481729" cy="6568744"/>
          </a:xfrm>
        </p:spPr>
      </p:pic>
      <p:pic>
        <p:nvPicPr>
          <p:cNvPr id="15" name="Picture 7" descr="https://upload.wikimedia.org/wikipedia/commons/c/cc/Cornus_mas_flowers.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846231" y="2788568"/>
            <a:ext cx="2233764" cy="1089209"/>
          </a:xfrm>
          <a:prstGeom prst="rect">
            <a:avLst/>
          </a:prstGeom>
          <a:noFill/>
          <a:ln w="9525">
            <a:noFill/>
            <a:miter lim="800000"/>
            <a:headEnd/>
            <a:tailEnd/>
          </a:ln>
        </p:spPr>
      </p:pic>
    </p:spTree>
    <p:extLst>
      <p:ext uri="{BB962C8B-B14F-4D97-AF65-F5344CB8AC3E}">
        <p14:creationId xmlns:p14="http://schemas.microsoft.com/office/powerpoint/2010/main" val="1660191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80350" y="2757642"/>
            <a:ext cx="6108240" cy="662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het voorjaar is vooral houtige beplanting van belang …………</a:t>
            </a:r>
          </a:p>
        </p:txBody>
      </p:sp>
      <p:pic>
        <p:nvPicPr>
          <p:cNvPr id="12" name="Tijdelijke aanduiding voor afbeelding 1"/>
          <p:cNvPicPr>
            <a:picLocks noGrp="1" noChangeAspect="1"/>
          </p:cNvPicPr>
          <p:nvPr>
            <p:ph type="pic" idx="1"/>
          </p:nvPr>
        </p:nvPicPr>
        <p:blipFill rotWithShape="1">
          <a:blip r:embed="rId5" cstate="email">
            <a:extLst>
              <a:ext uri="{28A0092B-C50C-407E-A947-70E740481C1C}">
                <a14:useLocalDpi xmlns:a14="http://schemas.microsoft.com/office/drawing/2010/main" val="0"/>
              </a:ext>
            </a:extLst>
          </a:blip>
          <a:srcRect/>
          <a:stretch/>
        </p:blipFill>
        <p:spPr>
          <a:xfrm>
            <a:off x="309712" y="2780775"/>
            <a:ext cx="6108240" cy="6598125"/>
          </a:xfrm>
        </p:spPr>
      </p:pic>
    </p:spTree>
    <p:extLst>
      <p:ext uri="{BB962C8B-B14F-4D97-AF65-F5344CB8AC3E}">
        <p14:creationId xmlns:p14="http://schemas.microsoft.com/office/powerpoint/2010/main" val="926469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kloos\Pictures\Mijn afbeeldingen\2017\Nederland zoemt\Boomgaard Herman en Annelies Groothuis 13 mei 2016 (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81000" y="2800351"/>
            <a:ext cx="12307590" cy="65785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het voorjaar is vooral houtige beplanting van belang….</a:t>
            </a:r>
          </a:p>
        </p:txBody>
      </p:sp>
      <p:sp>
        <p:nvSpPr>
          <p:cNvPr id="8" name="Tekstvak 7"/>
          <p:cNvSpPr txBox="1"/>
          <p:nvPr/>
        </p:nvSpPr>
        <p:spPr>
          <a:xfrm>
            <a:off x="9670751" y="8071574"/>
            <a:ext cx="3032217" cy="261610"/>
          </a:xfrm>
          <a:prstGeom prst="rect">
            <a:avLst/>
          </a:prstGeom>
          <a:noFill/>
        </p:spPr>
        <p:txBody>
          <a:bodyPr wrap="square" rtlCol="0">
            <a:spAutoFit/>
          </a:bodyPr>
          <a:lstStyle/>
          <a:p>
            <a:r>
              <a:rPr lang="nl-NL" sz="1100" b="1" i="1" dirty="0">
                <a:solidFill>
                  <a:schemeClr val="bg1"/>
                </a:solidFill>
              </a:rPr>
              <a:t>Foto: Jaap </a:t>
            </a:r>
            <a:r>
              <a:rPr lang="nl-NL" sz="1100" b="1" i="1" dirty="0" err="1">
                <a:solidFill>
                  <a:schemeClr val="bg1"/>
                </a:solidFill>
              </a:rPr>
              <a:t>Graveland</a:t>
            </a:r>
            <a:endParaRPr lang="nl-NL" sz="1100" b="1" i="1" dirty="0">
              <a:solidFill>
                <a:schemeClr val="bg1"/>
              </a:solidFill>
            </a:endParaRPr>
          </a:p>
        </p:txBody>
      </p:sp>
    </p:spTree>
    <p:extLst>
      <p:ext uri="{BB962C8B-B14F-4D97-AF65-F5344CB8AC3E}">
        <p14:creationId xmlns:p14="http://schemas.microsoft.com/office/powerpoint/2010/main" val="2101305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bloeitijden</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Hoe meer bloeiende plantensoorten je gebruikt in de tuin, hoe meer verschillende bijensoorten je kunt verwachten. Geschikte plantensoorten vind je op:</a:t>
            </a:r>
          </a:p>
          <a:p>
            <a:pPr lvl="2">
              <a:spcBef>
                <a:spcPts val="0"/>
              </a:spcBef>
            </a:pPr>
            <a:r>
              <a:rPr lang="nl-NL" dirty="0">
                <a:hlinkClick r:id="rId4"/>
              </a:rPr>
              <a:t>http://www.bijenhelpdesk.nl/</a:t>
            </a:r>
            <a:endParaRPr lang="nl-NL" dirty="0"/>
          </a:p>
          <a:p>
            <a:pPr lvl="2">
              <a:spcBef>
                <a:spcPts val="0"/>
              </a:spcBef>
            </a:pPr>
            <a:r>
              <a:rPr lang="nl-NL" dirty="0">
                <a:hlinkClick r:id="rId5"/>
              </a:rPr>
              <a:t>http://www.bijenplanten.nl/</a:t>
            </a:r>
            <a:endParaRPr lang="nl-NL" dirty="0"/>
          </a:p>
          <a:p>
            <a:pPr lvl="2">
              <a:spcBef>
                <a:spcPts val="0"/>
              </a:spcBef>
            </a:pPr>
            <a:r>
              <a:rPr lang="nl-NL" dirty="0">
                <a:hlinkClick r:id="rId6"/>
              </a:rPr>
              <a:t>http://www.bijenmobiel.nl/</a:t>
            </a: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pic>
        <p:nvPicPr>
          <p:cNvPr id="2050"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1749872" y="4156720"/>
            <a:ext cx="7344816" cy="52243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9840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3472" y="2788568"/>
            <a:ext cx="6147328" cy="659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het voorjaar is vooral houtige beplanting van belang …………</a:t>
            </a:r>
          </a:p>
        </p:txBody>
      </p:sp>
      <p:pic>
        <p:nvPicPr>
          <p:cNvPr id="15" name="Tijdelijke aanduiding voor afbeelding 1"/>
          <p:cNvPicPr>
            <a:picLocks noGrp="1" noChangeAspect="1"/>
          </p:cNvPicPr>
          <p:nvPr>
            <p:ph type="pic" idx="1"/>
          </p:nvPr>
        </p:nvPicPr>
        <p:blipFill rotWithShape="1">
          <a:blip r:embed="rId5" cstate="print">
            <a:extLst>
              <a:ext uri="{28A0092B-C50C-407E-A947-70E740481C1C}">
                <a14:useLocalDpi xmlns:a14="http://schemas.microsoft.com/office/drawing/2010/main" val="0"/>
              </a:ext>
            </a:extLst>
          </a:blip>
          <a:srcRect/>
          <a:stretch/>
        </p:blipFill>
        <p:spPr>
          <a:xfrm>
            <a:off x="6545718" y="2789694"/>
            <a:ext cx="6147328" cy="6594371"/>
          </a:xfrm>
        </p:spPr>
      </p:pic>
    </p:spTree>
    <p:extLst>
      <p:ext uri="{BB962C8B-B14F-4D97-AF65-F5344CB8AC3E}">
        <p14:creationId xmlns:p14="http://schemas.microsoft.com/office/powerpoint/2010/main" val="2536029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10" name="Tijdelijke aanduiding voor tekst 2"/>
          <p:cNvSpPr txBox="1">
            <a:spLocks/>
          </p:cNvSpPr>
          <p:nvPr/>
        </p:nvSpPr>
        <p:spPr>
          <a:xfrm>
            <a:off x="1185692" y="2140496"/>
            <a:ext cx="1215746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(Top)heesters voor wilde bijen: </a:t>
            </a:r>
            <a:r>
              <a:rPr lang="nl-NL" sz="1400" dirty="0">
                <a:solidFill>
                  <a:srgbClr val="000000"/>
                </a:solidFill>
              </a:rPr>
              <a:t> (</a:t>
            </a:r>
            <a:r>
              <a:rPr lang="nl-NL" sz="1400" dirty="0">
                <a:solidFill>
                  <a:srgbClr val="000000"/>
                </a:solidFill>
                <a:hlinkClick r:id="rId4"/>
              </a:rPr>
              <a:t>www.bijenhelpdesk.nl</a:t>
            </a:r>
            <a:r>
              <a:rPr lang="nl-NL" sz="1400" dirty="0">
                <a:solidFill>
                  <a:srgbClr val="000000"/>
                </a:solidFill>
              </a:rPr>
              <a:t>):</a:t>
            </a:r>
          </a:p>
          <a:p>
            <a:pPr marL="0" indent="0">
              <a:spcBef>
                <a:spcPts val="0"/>
              </a:spcBef>
              <a:buNone/>
            </a:pPr>
            <a:endParaRPr lang="nl-NL" sz="1400" dirty="0">
              <a:solidFill>
                <a:srgbClr val="000000"/>
              </a:solidFill>
            </a:endParaRPr>
          </a:p>
          <a:p>
            <a:pPr>
              <a:spcBef>
                <a:spcPts val="0"/>
              </a:spcBef>
            </a:pPr>
            <a:r>
              <a:rPr lang="nl-NL" dirty="0"/>
              <a:t>Veldesdoorn		Acer </a:t>
            </a:r>
            <a:r>
              <a:rPr lang="nl-NL" dirty="0" err="1"/>
              <a:t>campestre</a:t>
            </a:r>
            <a:endParaRPr lang="nl-NL" dirty="0"/>
          </a:p>
          <a:p>
            <a:pPr>
              <a:spcBef>
                <a:spcPts val="0"/>
              </a:spcBef>
            </a:pPr>
            <a:r>
              <a:rPr lang="nl-NL" dirty="0"/>
              <a:t>Struikheide		</a:t>
            </a:r>
            <a:r>
              <a:rPr lang="nl-NL" dirty="0" err="1"/>
              <a:t>Calluna</a:t>
            </a:r>
            <a:r>
              <a:rPr lang="nl-NL" dirty="0"/>
              <a:t> vulgaris</a:t>
            </a:r>
          </a:p>
          <a:p>
            <a:pPr>
              <a:spcBef>
                <a:spcPts val="0"/>
              </a:spcBef>
            </a:pPr>
            <a:r>
              <a:rPr lang="nl-NL" dirty="0" err="1"/>
              <a:t>Eénstijlige</a:t>
            </a:r>
            <a:r>
              <a:rPr lang="nl-NL" dirty="0"/>
              <a:t> meidoorn	</a:t>
            </a:r>
            <a:r>
              <a:rPr lang="nl-NL" dirty="0" err="1"/>
              <a:t>Crataegus</a:t>
            </a:r>
            <a:r>
              <a:rPr lang="nl-NL" dirty="0"/>
              <a:t> </a:t>
            </a:r>
            <a:r>
              <a:rPr lang="nl-NL" dirty="0" err="1"/>
              <a:t>monogyna</a:t>
            </a:r>
            <a:endParaRPr lang="nl-NL" dirty="0"/>
          </a:p>
          <a:p>
            <a:pPr>
              <a:spcBef>
                <a:spcPts val="0"/>
              </a:spcBef>
            </a:pPr>
            <a:r>
              <a:rPr lang="nl-NL" dirty="0"/>
              <a:t>Brem			</a:t>
            </a:r>
            <a:r>
              <a:rPr lang="nl-NL" dirty="0" err="1"/>
              <a:t>Cytisus</a:t>
            </a:r>
            <a:r>
              <a:rPr lang="nl-NL" dirty="0"/>
              <a:t> </a:t>
            </a:r>
            <a:r>
              <a:rPr lang="nl-NL" dirty="0" err="1"/>
              <a:t>scoparius</a:t>
            </a:r>
            <a:endParaRPr lang="nl-NL" dirty="0"/>
          </a:p>
          <a:p>
            <a:pPr>
              <a:spcBef>
                <a:spcPts val="0"/>
              </a:spcBef>
            </a:pPr>
            <a:r>
              <a:rPr lang="nl-NL" dirty="0"/>
              <a:t>Lavendel		</a:t>
            </a:r>
            <a:r>
              <a:rPr lang="nl-NL" dirty="0" err="1"/>
              <a:t>Lavandula</a:t>
            </a:r>
            <a:r>
              <a:rPr lang="nl-NL" dirty="0"/>
              <a:t> </a:t>
            </a:r>
            <a:r>
              <a:rPr lang="nl-NL" dirty="0" err="1"/>
              <a:t>angustifolia</a:t>
            </a:r>
            <a:endParaRPr lang="nl-NL" dirty="0"/>
          </a:p>
          <a:p>
            <a:pPr>
              <a:spcBef>
                <a:spcPts val="0"/>
              </a:spcBef>
            </a:pPr>
            <a:r>
              <a:rPr lang="nl-NL" dirty="0"/>
              <a:t>Sleedoorn		Prunus </a:t>
            </a:r>
            <a:r>
              <a:rPr lang="nl-NL" dirty="0" err="1"/>
              <a:t>spinosa</a:t>
            </a:r>
            <a:endParaRPr lang="nl-NL" dirty="0"/>
          </a:p>
          <a:p>
            <a:pPr>
              <a:spcBef>
                <a:spcPts val="0"/>
              </a:spcBef>
            </a:pPr>
            <a:r>
              <a:rPr lang="nl-NL" dirty="0"/>
              <a:t>Hondsroos		Rosa </a:t>
            </a:r>
            <a:r>
              <a:rPr lang="nl-NL" dirty="0" err="1"/>
              <a:t>canina</a:t>
            </a:r>
            <a:endParaRPr lang="nl-NL" dirty="0"/>
          </a:p>
          <a:p>
            <a:pPr>
              <a:spcBef>
                <a:spcPts val="0"/>
              </a:spcBef>
            </a:pPr>
            <a:r>
              <a:rPr lang="nl-NL" dirty="0"/>
              <a:t>Geoorde wilg		</a:t>
            </a:r>
            <a:r>
              <a:rPr lang="nl-NL" dirty="0" err="1"/>
              <a:t>Salix</a:t>
            </a:r>
            <a:r>
              <a:rPr lang="nl-NL" dirty="0"/>
              <a:t> </a:t>
            </a:r>
            <a:r>
              <a:rPr lang="nl-NL" dirty="0" err="1"/>
              <a:t>aurita</a:t>
            </a:r>
            <a:endParaRPr lang="nl-NL" dirty="0"/>
          </a:p>
          <a:p>
            <a:pPr>
              <a:spcBef>
                <a:spcPts val="0"/>
              </a:spcBef>
            </a:pPr>
            <a:r>
              <a:rPr lang="nl-NL" dirty="0"/>
              <a:t>Grauwe wilg		</a:t>
            </a:r>
            <a:r>
              <a:rPr lang="nl-NL" dirty="0" err="1"/>
              <a:t>Salix</a:t>
            </a:r>
            <a:r>
              <a:rPr lang="nl-NL" dirty="0"/>
              <a:t> </a:t>
            </a:r>
            <a:r>
              <a:rPr lang="nl-NL" dirty="0" err="1"/>
              <a:t>cinerea</a:t>
            </a:r>
            <a:endParaRPr lang="nl-NL" dirty="0"/>
          </a:p>
          <a:p>
            <a:pPr>
              <a:spcBef>
                <a:spcPts val="0"/>
              </a:spcBef>
            </a:pPr>
            <a:r>
              <a:rPr lang="nl-NL" dirty="0"/>
              <a:t>Bittere wilg		</a:t>
            </a:r>
            <a:r>
              <a:rPr lang="nl-NL" dirty="0" err="1"/>
              <a:t>Salix</a:t>
            </a:r>
            <a:r>
              <a:rPr lang="nl-NL" dirty="0"/>
              <a:t> </a:t>
            </a:r>
            <a:r>
              <a:rPr lang="nl-NL" dirty="0" err="1"/>
              <a:t>purpurea</a:t>
            </a:r>
            <a:endParaRPr lang="nl-NL" dirty="0"/>
          </a:p>
          <a:p>
            <a:pPr>
              <a:spcBef>
                <a:spcPts val="0"/>
              </a:spcBef>
            </a:pPr>
            <a:r>
              <a:rPr lang="nl-NL" dirty="0"/>
              <a:t>Kruipwilg		</a:t>
            </a:r>
            <a:r>
              <a:rPr lang="nl-NL" dirty="0" err="1"/>
              <a:t>Salix</a:t>
            </a:r>
            <a:r>
              <a:rPr lang="nl-NL" dirty="0"/>
              <a:t> </a:t>
            </a:r>
            <a:r>
              <a:rPr lang="nl-NL" dirty="0" err="1"/>
              <a:t>repens</a:t>
            </a:r>
            <a:endParaRPr lang="nl-NL" dirty="0"/>
          </a:p>
          <a:p>
            <a:pPr>
              <a:spcBef>
                <a:spcPts val="0"/>
              </a:spcBef>
            </a:pPr>
            <a:r>
              <a:rPr lang="nl-NL" dirty="0"/>
              <a:t>Katwilg		</a:t>
            </a:r>
            <a:r>
              <a:rPr lang="nl-NL" dirty="0" err="1"/>
              <a:t>Salix</a:t>
            </a:r>
            <a:r>
              <a:rPr lang="nl-NL" dirty="0"/>
              <a:t> </a:t>
            </a:r>
            <a:r>
              <a:rPr lang="nl-NL" dirty="0" err="1"/>
              <a:t>viminalis</a:t>
            </a:r>
            <a:endParaRPr lang="nl-NL" dirty="0"/>
          </a:p>
          <a:p>
            <a:pPr>
              <a:spcBef>
                <a:spcPts val="0"/>
              </a:spcBef>
            </a:pPr>
            <a:r>
              <a:rPr lang="nl-NL" dirty="0"/>
              <a:t>Gamander		</a:t>
            </a:r>
            <a:r>
              <a:rPr lang="nl-NL" dirty="0" err="1"/>
              <a:t>Teucrium</a:t>
            </a:r>
            <a:r>
              <a:rPr lang="nl-NL" dirty="0"/>
              <a:t> </a:t>
            </a:r>
            <a:r>
              <a:rPr lang="nl-NL" dirty="0" err="1"/>
              <a:t>chamaedrys</a:t>
            </a:r>
            <a:endParaRPr lang="nl-NL" dirty="0"/>
          </a:p>
          <a:p>
            <a:pPr>
              <a:spcBef>
                <a:spcPts val="0"/>
              </a:spcBef>
            </a:pPr>
            <a:r>
              <a:rPr lang="nl-NL" dirty="0"/>
              <a:t>Bosbes rood/blauw	</a:t>
            </a:r>
            <a:r>
              <a:rPr lang="nl-NL" dirty="0" err="1"/>
              <a:t>Vaccinium</a:t>
            </a:r>
            <a:r>
              <a:rPr lang="nl-NL" dirty="0"/>
              <a:t> </a:t>
            </a:r>
            <a:r>
              <a:rPr lang="nl-NL" dirty="0" err="1"/>
              <a:t>myrtillus</a:t>
            </a:r>
            <a:r>
              <a:rPr lang="nl-NL" dirty="0"/>
              <a:t>, </a:t>
            </a:r>
            <a:r>
              <a:rPr lang="nl-NL" dirty="0" err="1"/>
              <a:t>V.vitis-idaea</a:t>
            </a:r>
            <a:endParaRPr lang="nl-NL" dirty="0"/>
          </a:p>
          <a:p>
            <a:pPr marL="0" indent="0">
              <a:spcBef>
                <a:spcPts val="0"/>
              </a:spcBef>
              <a:buNone/>
            </a:pPr>
            <a:endParaRPr lang="nl-NL" dirty="0"/>
          </a:p>
        </p:txBody>
      </p:sp>
      <p:pic>
        <p:nvPicPr>
          <p:cNvPr id="1027"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8709971" y="2690913"/>
            <a:ext cx="3953941" cy="357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620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10" name="Tijdelijke aanduiding voor tekst 2"/>
          <p:cNvSpPr txBox="1">
            <a:spLocks/>
          </p:cNvSpPr>
          <p:nvPr/>
        </p:nvSpPr>
        <p:spPr>
          <a:xfrm>
            <a:off x="1185692" y="2140496"/>
            <a:ext cx="9993979"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Maar ook goede heesters zijn: </a:t>
            </a:r>
            <a:r>
              <a:rPr lang="nl-NL" sz="1400" dirty="0">
                <a:solidFill>
                  <a:srgbClr val="000000"/>
                </a:solidFill>
              </a:rPr>
              <a:t>(</a:t>
            </a:r>
            <a:r>
              <a:rPr lang="nl-NL" sz="1400" dirty="0">
                <a:solidFill>
                  <a:srgbClr val="000000"/>
                </a:solidFill>
                <a:hlinkClick r:id="rId4"/>
              </a:rPr>
              <a:t>www.bijenhelpdesk.nl</a:t>
            </a:r>
            <a:r>
              <a:rPr lang="nl-NL" sz="1400" dirty="0">
                <a:solidFill>
                  <a:srgbClr val="000000"/>
                </a:solidFill>
              </a:rPr>
              <a:t>):</a:t>
            </a:r>
          </a:p>
          <a:p>
            <a:pPr marL="0" indent="0">
              <a:spcBef>
                <a:spcPts val="0"/>
              </a:spcBef>
              <a:buNone/>
            </a:pPr>
            <a:endParaRPr lang="nl-NL" sz="1400" dirty="0">
              <a:solidFill>
                <a:srgbClr val="000000"/>
              </a:solidFill>
            </a:endParaRPr>
          </a:p>
          <a:p>
            <a:pPr>
              <a:spcBef>
                <a:spcPts val="0"/>
              </a:spcBef>
            </a:pPr>
            <a:r>
              <a:rPr lang="nl-NL" dirty="0" err="1"/>
              <a:t>Am.krentenboompje</a:t>
            </a:r>
            <a:r>
              <a:rPr lang="nl-NL" dirty="0"/>
              <a:t>	</a:t>
            </a:r>
            <a:r>
              <a:rPr lang="nl-NL" dirty="0" err="1"/>
              <a:t>Amelanchier</a:t>
            </a:r>
            <a:r>
              <a:rPr lang="nl-NL" dirty="0"/>
              <a:t> </a:t>
            </a:r>
            <a:r>
              <a:rPr lang="nl-NL" dirty="0" err="1"/>
              <a:t>lamarckii</a:t>
            </a:r>
            <a:endParaRPr lang="nl-NL" dirty="0"/>
          </a:p>
          <a:p>
            <a:pPr>
              <a:spcBef>
                <a:spcPts val="0"/>
              </a:spcBef>
            </a:pPr>
            <a:r>
              <a:rPr lang="nl-NL" dirty="0"/>
              <a:t>Boerenjasmijn		</a:t>
            </a:r>
            <a:r>
              <a:rPr lang="nl-NL" dirty="0" err="1"/>
              <a:t>Philadelphus</a:t>
            </a:r>
            <a:r>
              <a:rPr lang="nl-NL" dirty="0"/>
              <a:t> </a:t>
            </a:r>
            <a:r>
              <a:rPr lang="nl-NL" dirty="0" err="1"/>
              <a:t>coronarius</a:t>
            </a:r>
            <a:endParaRPr lang="nl-NL" dirty="0"/>
          </a:p>
          <a:p>
            <a:pPr>
              <a:spcBef>
                <a:spcPts val="0"/>
              </a:spcBef>
            </a:pPr>
            <a:r>
              <a:rPr lang="nl-NL" dirty="0"/>
              <a:t>Ganzerik		</a:t>
            </a:r>
            <a:r>
              <a:rPr lang="nl-NL" dirty="0" err="1"/>
              <a:t>Potentilla</a:t>
            </a:r>
            <a:r>
              <a:rPr lang="nl-NL" dirty="0"/>
              <a:t> </a:t>
            </a:r>
            <a:r>
              <a:rPr lang="nl-NL" dirty="0" err="1"/>
              <a:t>fruticosa</a:t>
            </a:r>
            <a:endParaRPr lang="nl-NL" dirty="0"/>
          </a:p>
          <a:p>
            <a:pPr>
              <a:spcBef>
                <a:spcPts val="0"/>
              </a:spcBef>
            </a:pPr>
            <a:r>
              <a:rPr lang="nl-NL" dirty="0"/>
              <a:t>Laurierkers		Prunus </a:t>
            </a:r>
            <a:r>
              <a:rPr lang="nl-NL" dirty="0" err="1"/>
              <a:t>laurocerasus</a:t>
            </a:r>
            <a:endParaRPr lang="nl-NL" dirty="0"/>
          </a:p>
          <a:p>
            <a:pPr>
              <a:spcBef>
                <a:spcPts val="0"/>
              </a:spcBef>
            </a:pPr>
            <a:r>
              <a:rPr lang="nl-NL" dirty="0"/>
              <a:t>Mahonie		</a:t>
            </a:r>
            <a:r>
              <a:rPr lang="nl-NL" dirty="0" err="1"/>
              <a:t>Mahonia</a:t>
            </a:r>
            <a:r>
              <a:rPr lang="nl-NL" dirty="0"/>
              <a:t> </a:t>
            </a:r>
            <a:r>
              <a:rPr lang="nl-NL" dirty="0" err="1"/>
              <a:t>aquifolium</a:t>
            </a:r>
            <a:endParaRPr lang="nl-NL" dirty="0"/>
          </a:p>
          <a:p>
            <a:pPr>
              <a:spcBef>
                <a:spcPts val="0"/>
              </a:spcBef>
            </a:pPr>
            <a:r>
              <a:rPr lang="nl-NL" dirty="0" err="1"/>
              <a:t>Pahysandra</a:t>
            </a:r>
            <a:r>
              <a:rPr lang="nl-NL" dirty="0"/>
              <a:t>		</a:t>
            </a:r>
            <a:r>
              <a:rPr lang="nl-NL" dirty="0" err="1"/>
              <a:t>Pachysandra</a:t>
            </a:r>
            <a:r>
              <a:rPr lang="nl-NL" dirty="0"/>
              <a:t> </a:t>
            </a:r>
            <a:r>
              <a:rPr lang="nl-NL" dirty="0" err="1"/>
              <a:t>terminalis</a:t>
            </a:r>
            <a:endParaRPr lang="nl-NL" dirty="0"/>
          </a:p>
          <a:p>
            <a:pPr>
              <a:spcBef>
                <a:spcPts val="0"/>
              </a:spcBef>
            </a:pPr>
            <a:r>
              <a:rPr lang="nl-NL" dirty="0" err="1"/>
              <a:t>Photinia</a:t>
            </a:r>
            <a:r>
              <a:rPr lang="nl-NL" dirty="0"/>
              <a:t>		</a:t>
            </a:r>
            <a:r>
              <a:rPr lang="nl-NL" dirty="0" err="1"/>
              <a:t>Photinina</a:t>
            </a:r>
            <a:r>
              <a:rPr lang="nl-NL" dirty="0"/>
              <a:t> x </a:t>
            </a:r>
            <a:r>
              <a:rPr lang="nl-NL" dirty="0" err="1"/>
              <a:t>fraseri</a:t>
            </a:r>
            <a:endParaRPr lang="nl-NL" dirty="0"/>
          </a:p>
          <a:p>
            <a:pPr>
              <a:spcBef>
                <a:spcPts val="0"/>
              </a:spcBef>
            </a:pPr>
            <a:r>
              <a:rPr lang="nl-NL" dirty="0"/>
              <a:t>Schijnhazelaar		</a:t>
            </a:r>
            <a:r>
              <a:rPr lang="nl-NL" dirty="0" err="1"/>
              <a:t>Corylopsis</a:t>
            </a:r>
            <a:r>
              <a:rPr lang="nl-NL" dirty="0"/>
              <a:t> soorten</a:t>
            </a:r>
          </a:p>
          <a:p>
            <a:pPr>
              <a:spcBef>
                <a:spcPts val="0"/>
              </a:spcBef>
            </a:pPr>
            <a:r>
              <a:rPr lang="nl-NL" dirty="0" err="1"/>
              <a:t>Spiraea</a:t>
            </a:r>
            <a:r>
              <a:rPr lang="nl-NL" dirty="0"/>
              <a:t>		</a:t>
            </a:r>
            <a:r>
              <a:rPr lang="nl-NL" dirty="0" err="1"/>
              <a:t>Spiraea</a:t>
            </a:r>
            <a:r>
              <a:rPr lang="nl-NL" dirty="0"/>
              <a:t> </a:t>
            </a:r>
            <a:r>
              <a:rPr lang="nl-NL" dirty="0" err="1"/>
              <a:t>japonica</a:t>
            </a:r>
            <a:endParaRPr lang="nl-NL" dirty="0"/>
          </a:p>
          <a:p>
            <a:pPr>
              <a:spcBef>
                <a:spcPts val="0"/>
              </a:spcBef>
            </a:pPr>
            <a:r>
              <a:rPr lang="nl-NL" dirty="0"/>
              <a:t>Vuurdoorn		</a:t>
            </a:r>
            <a:r>
              <a:rPr lang="nl-NL" dirty="0" err="1"/>
              <a:t>Pyracantha</a:t>
            </a:r>
            <a:r>
              <a:rPr lang="nl-NL" dirty="0"/>
              <a:t> </a:t>
            </a:r>
            <a:r>
              <a:rPr lang="nl-NL" dirty="0" err="1"/>
              <a:t>coccinea</a:t>
            </a:r>
            <a:endParaRPr lang="nl-NL" dirty="0"/>
          </a:p>
          <a:p>
            <a:pPr>
              <a:spcBef>
                <a:spcPts val="0"/>
              </a:spcBef>
            </a:pPr>
            <a:r>
              <a:rPr lang="nl-NL" dirty="0" err="1"/>
              <a:t>Weigela</a:t>
            </a:r>
            <a:r>
              <a:rPr lang="nl-NL" dirty="0"/>
              <a:t>		Weigelia </a:t>
            </a:r>
            <a:r>
              <a:rPr lang="nl-NL" dirty="0" err="1"/>
              <a:t>florida</a:t>
            </a:r>
            <a:endParaRPr lang="nl-NL" dirty="0"/>
          </a:p>
          <a:p>
            <a:pPr>
              <a:spcBef>
                <a:spcPts val="0"/>
              </a:spcBef>
            </a:pPr>
            <a:r>
              <a:rPr lang="nl-NL" dirty="0"/>
              <a:t>Liguster		</a:t>
            </a:r>
            <a:r>
              <a:rPr lang="nl-NL" dirty="0" err="1"/>
              <a:t>Ligustrum</a:t>
            </a:r>
            <a:r>
              <a:rPr lang="nl-NL" dirty="0"/>
              <a:t> </a:t>
            </a:r>
            <a:r>
              <a:rPr lang="nl-NL" dirty="0" err="1"/>
              <a:t>vulgare</a:t>
            </a:r>
            <a:endParaRPr lang="nl-NL" dirty="0"/>
          </a:p>
          <a:p>
            <a:pPr>
              <a:spcBef>
                <a:spcPts val="0"/>
              </a:spcBef>
            </a:pPr>
            <a:r>
              <a:rPr lang="nl-NL" dirty="0" err="1"/>
              <a:t>Zuurbes</a:t>
            </a:r>
            <a:r>
              <a:rPr lang="nl-NL" dirty="0"/>
              <a:t>		Berberis soorten</a:t>
            </a:r>
          </a:p>
          <a:p>
            <a:pPr>
              <a:spcBef>
                <a:spcPts val="0"/>
              </a:spcBef>
            </a:pPr>
            <a:endParaRPr lang="nl-NL" dirty="0"/>
          </a:p>
          <a:p>
            <a:pPr marL="0" indent="0">
              <a:spcBef>
                <a:spcPts val="0"/>
              </a:spcBef>
              <a:buNone/>
            </a:pPr>
            <a:r>
              <a:rPr lang="nl-NL" dirty="0"/>
              <a:t>Met een bewuste plantkeuze is het (ook) mogelijk                              aaneengesloten bloei met heesters te realiseren in                                          een tuin/park.</a:t>
            </a:r>
          </a:p>
          <a:p>
            <a:pPr marL="0" indent="0">
              <a:spcBef>
                <a:spcPts val="0"/>
              </a:spcBef>
              <a:buNone/>
            </a:pPr>
            <a:endParaRPr lang="nl-NL" dirty="0"/>
          </a:p>
        </p:txBody>
      </p:sp>
      <p:pic>
        <p:nvPicPr>
          <p:cNvPr id="7"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8709971" y="2690913"/>
            <a:ext cx="3953941" cy="357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22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Klimop is een late bloeier en daarom een zeer belangrijke plant voor honingbijen en vlinders en andere insecten. Ook van  belang voor vogels: bessen en schuilplaats.</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3472" y="3067050"/>
            <a:ext cx="12435118" cy="63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Tree>
    <p:extLst>
      <p:ext uri="{BB962C8B-B14F-4D97-AF65-F5344CB8AC3E}">
        <p14:creationId xmlns:p14="http://schemas.microsoft.com/office/powerpoint/2010/main" val="324511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bakloos\Pictures\Mijn afbeeldingen\2017\Nederland zoemt\IMG_2961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372100" y="3054474"/>
            <a:ext cx="7316490" cy="6311850"/>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Over klimop is veel discussie. Als er om wat voor reden dan ook klimop moet worden verwijderd, dan liefst gefaseerd.</a:t>
            </a:r>
          </a:p>
          <a:p>
            <a:pPr marL="0" indent="0">
              <a:buNone/>
            </a:pPr>
            <a:r>
              <a:rPr lang="nl-NL" dirty="0"/>
              <a:t>.</a:t>
            </a:r>
          </a:p>
        </p:txBody>
      </p:sp>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42900" y="3054474"/>
            <a:ext cx="4838700" cy="63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94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bakloos\Pictures\Mijn afbeeldingen\2017\Nederland zoemt\DSC01137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0" r="34442"/>
          <a:stretch/>
        </p:blipFill>
        <p:spPr bwMode="auto">
          <a:xfrm>
            <a:off x="0" y="0"/>
            <a:ext cx="13485524" cy="9753600"/>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64608"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Houtige beplantingen die zijn samengesteld uit inheemse soorten zijn goed voor de biodiversiteit en voor bijen. De structuurvariatie in combinatie met ‘natuurlijke’ kruidachtige vegetaties bepalen de ecologische kwaliteit. </a:t>
            </a:r>
          </a:p>
          <a:p>
            <a:pPr marL="0" indent="0">
              <a:buNone/>
            </a:pPr>
            <a:r>
              <a:rPr lang="nl-NL" dirty="0">
                <a:solidFill>
                  <a:schemeClr val="bg1"/>
                </a:solidFill>
              </a:rPr>
              <a:t>Het is belangrijk het goede sortiment te kiezen bij het ontwerp. Uitgangspunt hierbij zijn de groepen plantensoorten die zich op een bepaalde plaats, bodem en waterhuishouding van nature al vestigen: </a:t>
            </a:r>
            <a:r>
              <a:rPr lang="nl-NL" u="sng" dirty="0">
                <a:solidFill>
                  <a:schemeClr val="bg1"/>
                </a:solidFill>
              </a:rPr>
              <a:t>de bosgemeenschap.</a:t>
            </a:r>
          </a:p>
          <a:p>
            <a:pPr marL="0" indent="0">
              <a:buNone/>
            </a:pPr>
            <a:endParaRPr lang="nl-NL" dirty="0">
              <a:solidFill>
                <a:schemeClr val="bg1"/>
              </a:solidFill>
            </a:endParaRPr>
          </a:p>
          <a:p>
            <a:pPr marL="0" indent="0">
              <a:buNone/>
            </a:pPr>
            <a:endParaRPr lang="nl-NL" dirty="0">
              <a:solidFill>
                <a:schemeClr val="bg1"/>
              </a:solidFill>
            </a:endParaRPr>
          </a:p>
        </p:txBody>
      </p:sp>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solidFill>
                  <a:schemeClr val="bg1"/>
                </a:solidFill>
              </a:rPr>
              <a:t>Inrichting: </a:t>
            </a:r>
            <a:r>
              <a:rPr lang="nl-NL" b="0" dirty="0">
                <a:solidFill>
                  <a:schemeClr val="bg1"/>
                </a:solidFill>
              </a:rPr>
              <a:t>bos en struweel </a:t>
            </a:r>
            <a:endParaRPr lang="nl-NL" sz="2400" b="0" dirty="0">
              <a:solidFill>
                <a:schemeClr val="bg1"/>
              </a:solidFill>
              <a:latin typeface="+mn-lt"/>
              <a:ea typeface="+mn-ea"/>
              <a:cs typeface="+mn-cs"/>
            </a:endParaRPr>
          </a:p>
        </p:txBody>
      </p:sp>
    </p:spTree>
    <p:extLst>
      <p:ext uri="{BB962C8B-B14F-4D97-AF65-F5344CB8AC3E}">
        <p14:creationId xmlns:p14="http://schemas.microsoft.com/office/powerpoint/2010/main" val="2477174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530" y="0"/>
            <a:ext cx="13096329"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39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p:cNvSpPr txBox="1">
            <a:spLocks/>
          </p:cNvSpPr>
          <p:nvPr/>
        </p:nvSpPr>
        <p:spPr>
          <a:xfrm>
            <a:off x="1164608"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Elke bosgemeenschap heeft een aantal kenmerkende bomen, struiken en kruiden. Binnen zo'n bosgemeenschap komen er ook kenmerkende dieren voor die afhankelijk zijn van de planten die in de bepaalde bosgemeenschap voorkomen.  </a:t>
            </a:r>
          </a:p>
          <a:p>
            <a:pPr marL="0" indent="0">
              <a:buNone/>
            </a:pPr>
            <a:r>
              <a:rPr lang="nl-NL" dirty="0"/>
              <a:t>Bosgemeenschap </a:t>
            </a:r>
            <a:r>
              <a:rPr lang="nl-NL" u="sng" dirty="0"/>
              <a:t>Wilgenvloedbos</a:t>
            </a:r>
            <a:r>
              <a:rPr lang="nl-NL" dirty="0"/>
              <a:t>: in kommen en uiterwaarden rivierengebied</a:t>
            </a:r>
          </a:p>
          <a:p>
            <a:pPr marL="0" indent="0">
              <a:buNone/>
            </a:pPr>
            <a:r>
              <a:rPr lang="nl-NL" b="1" dirty="0" err="1"/>
              <a:t>Boomlaag</a:t>
            </a:r>
            <a:r>
              <a:rPr lang="nl-NL" b="1" dirty="0"/>
              <a:t>:		Struiklaag:		</a:t>
            </a:r>
            <a:r>
              <a:rPr lang="nl-NL" b="1" dirty="0" err="1"/>
              <a:t>Kruidlaag</a:t>
            </a:r>
            <a:r>
              <a:rPr lang="nl-NL" dirty="0"/>
              <a:t>:</a:t>
            </a:r>
          </a:p>
          <a:p>
            <a:pPr marL="0" indent="0">
              <a:buNone/>
            </a:pPr>
            <a:r>
              <a:rPr lang="nl-NL" dirty="0"/>
              <a:t>Schietwilg 		Kraakwilg		Grote brandnetel</a:t>
            </a:r>
          </a:p>
          <a:p>
            <a:pPr marL="0" indent="0">
              <a:buNone/>
            </a:pPr>
            <a:r>
              <a:rPr lang="nl-NL" dirty="0"/>
              <a:t>Zwarte populier		Grauwe wilg		Akkerdistel</a:t>
            </a:r>
          </a:p>
          <a:p>
            <a:pPr marL="0" indent="0">
              <a:buNone/>
            </a:pPr>
            <a:r>
              <a:rPr lang="nl-NL" dirty="0"/>
              <a:t>Zwarte els					Haagwinde</a:t>
            </a:r>
          </a:p>
          <a:p>
            <a:pPr marL="0" indent="0">
              <a:buNone/>
            </a:pPr>
            <a:endParaRPr lang="nl-NL" dirty="0"/>
          </a:p>
          <a:p>
            <a:pPr marL="0" indent="0">
              <a:buNone/>
            </a:pPr>
            <a:r>
              <a:rPr lang="nl-NL" dirty="0"/>
              <a:t>Bosgemeenschap </a:t>
            </a:r>
            <a:r>
              <a:rPr lang="nl-NL" u="sng" dirty="0"/>
              <a:t>Droog berken zomereikenbos</a:t>
            </a:r>
            <a:r>
              <a:rPr lang="nl-NL" dirty="0"/>
              <a:t>: Veluwe, kalkarme duinen</a:t>
            </a:r>
          </a:p>
          <a:p>
            <a:pPr marL="0" indent="0">
              <a:buNone/>
            </a:pPr>
            <a:r>
              <a:rPr lang="nl-NL" b="1" dirty="0" err="1"/>
              <a:t>Boomlaag</a:t>
            </a:r>
            <a:r>
              <a:rPr lang="nl-NL" b="1" dirty="0"/>
              <a:t>:		Struiklaag:		</a:t>
            </a:r>
            <a:r>
              <a:rPr lang="nl-NL" b="1" dirty="0" err="1"/>
              <a:t>Kruidlaag</a:t>
            </a:r>
            <a:r>
              <a:rPr lang="nl-NL" b="1" dirty="0"/>
              <a:t>:</a:t>
            </a:r>
          </a:p>
          <a:p>
            <a:pPr marL="0" indent="0">
              <a:buNone/>
            </a:pPr>
            <a:r>
              <a:rPr lang="nl-NL" dirty="0"/>
              <a:t>Zomereik			Wilde lijsterbes		Bochtige </a:t>
            </a:r>
            <a:r>
              <a:rPr lang="nl-NL" dirty="0" err="1"/>
              <a:t>smele</a:t>
            </a:r>
            <a:endParaRPr lang="nl-NL" dirty="0"/>
          </a:p>
          <a:p>
            <a:pPr marL="0" indent="0">
              <a:buNone/>
            </a:pPr>
            <a:r>
              <a:rPr lang="nl-NL" dirty="0"/>
              <a:t>Ruwe berk		Vuilboom			Struikhei</a:t>
            </a:r>
          </a:p>
          <a:p>
            <a:pPr marL="0" indent="0">
              <a:buNone/>
            </a:pPr>
            <a:r>
              <a:rPr lang="nl-NL" dirty="0"/>
              <a:t>Grove den					Wilde kamperfoelie</a:t>
            </a:r>
          </a:p>
          <a:p>
            <a:pPr marL="0" indent="0">
              <a:buNone/>
            </a:pPr>
            <a:endParaRPr lang="nl-NL" dirty="0"/>
          </a:p>
          <a:p>
            <a:pPr marL="0" indent="0">
              <a:buNone/>
            </a:pPr>
            <a:r>
              <a:rPr lang="nl-NL" dirty="0"/>
              <a:t>	</a:t>
            </a:r>
          </a:p>
        </p:txBody>
      </p:sp>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Tree>
    <p:extLst>
      <p:ext uri="{BB962C8B-B14F-4D97-AF65-F5344CB8AC3E}">
        <p14:creationId xmlns:p14="http://schemas.microsoft.com/office/powerpoint/2010/main" val="3518858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p:cNvSpPr txBox="1">
            <a:spLocks/>
          </p:cNvSpPr>
          <p:nvPr/>
        </p:nvSpPr>
        <p:spPr>
          <a:xfrm>
            <a:off x="1164608"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Na aanleg van een bos/struweel, duurt het wel een aantal jaar voordat de bodem tot rust is gekomen. De kruidachtige beplanting op de bodem kun je eventueel aanvullen door zaaien of aanplanten van gewenste soorten. De kruidachtige soorten die voorkomen in het essen-iepenbos  zijn vrijwel overal toepasbaar. </a:t>
            </a:r>
          </a:p>
          <a:p>
            <a:pPr marL="0" indent="0">
              <a:buNone/>
            </a:pPr>
            <a:r>
              <a:rPr lang="nl-NL" dirty="0"/>
              <a:t>	</a:t>
            </a:r>
          </a:p>
        </p:txBody>
      </p:sp>
      <p:sp>
        <p:nvSpPr>
          <p:cNvPr id="6" name="Titel 1"/>
          <p:cNvSpPr txBox="1">
            <a:spLocks/>
          </p:cNvSpPr>
          <p:nvPr/>
        </p:nvSpPr>
        <p:spPr>
          <a:xfrm>
            <a:off x="1205999" y="957600"/>
            <a:ext cx="11201057"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van hout naar kruid….. </a:t>
            </a:r>
            <a:endParaRPr lang="nl-NL" sz="2400" b="0" dirty="0">
              <a:latin typeface="+mn-lt"/>
              <a:ea typeface="+mn-ea"/>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263" b="8054"/>
          <a:stretch/>
        </p:blipFill>
        <p:spPr bwMode="auto">
          <a:xfrm>
            <a:off x="453728" y="3820885"/>
            <a:ext cx="12213778" cy="555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735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635" b="6412"/>
          <a:stretch/>
        </p:blipFill>
        <p:spPr bwMode="auto">
          <a:xfrm>
            <a:off x="453728" y="2140496"/>
            <a:ext cx="12213778" cy="723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Tree>
    <p:extLst>
      <p:ext uri="{BB962C8B-B14F-4D97-AF65-F5344CB8AC3E}">
        <p14:creationId xmlns:p14="http://schemas.microsoft.com/office/powerpoint/2010/main" val="409604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10" name="Tijdelijke aanduiding voor tekst 2"/>
          <p:cNvSpPr txBox="1">
            <a:spLocks/>
          </p:cNvSpPr>
          <p:nvPr/>
        </p:nvSpPr>
        <p:spPr>
          <a:xfrm>
            <a:off x="1185692" y="2140496"/>
            <a:ext cx="11502898"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Tussen de wilde bijensoorten is er veel verschil in vliegtijd:</a:t>
            </a:r>
          </a:p>
          <a:p>
            <a:r>
              <a:rPr lang="nl-NL" dirty="0"/>
              <a:t>Voorjaarsoorten: 	maart-april</a:t>
            </a:r>
          </a:p>
          <a:p>
            <a:r>
              <a:rPr lang="nl-NL" dirty="0"/>
              <a:t>Zomersoorten: 		mei- augustus</a:t>
            </a:r>
          </a:p>
          <a:p>
            <a:r>
              <a:rPr lang="nl-NL" dirty="0"/>
              <a:t>Nazomersoorten:	 juli-september </a:t>
            </a:r>
          </a:p>
          <a:p>
            <a:pPr marL="0" indent="0">
              <a:buNone/>
            </a:pPr>
            <a:r>
              <a:rPr lang="nl-NL" dirty="0"/>
              <a:t>Om verschillende bijensoorten te bedienen, is het belangrijk om </a:t>
            </a:r>
            <a:r>
              <a:rPr lang="nl-NL" u="sng" dirty="0"/>
              <a:t>voortdurend van half maart tot eind september </a:t>
            </a:r>
            <a:r>
              <a:rPr lang="nl-NL" dirty="0"/>
              <a:t>bloeiende planten in het groen te hebben. </a:t>
            </a:r>
          </a:p>
          <a:p>
            <a:pPr marL="0" indent="0">
              <a:buNone/>
            </a:pPr>
            <a:endParaRPr lang="nl-NL" dirty="0"/>
          </a:p>
          <a:p>
            <a:pPr marL="0" indent="0">
              <a:buNone/>
            </a:pPr>
            <a:endParaRPr lang="nl-NL" dirty="0"/>
          </a:p>
        </p:txBody>
      </p:sp>
      <p:pic>
        <p:nvPicPr>
          <p:cNvPr id="16" name="Afbeelding 4" descr="11A.fulva1.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689" y="5562377"/>
            <a:ext cx="3815322" cy="381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392"/>
          <a:stretch/>
        </p:blipFill>
        <p:spPr bwMode="auto">
          <a:xfrm>
            <a:off x="8086577" y="5561788"/>
            <a:ext cx="4840152" cy="381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133270" y="5564537"/>
            <a:ext cx="3816424" cy="38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813218" y="8765232"/>
            <a:ext cx="2160790" cy="492443"/>
          </a:xfrm>
          <a:prstGeom prst="rect">
            <a:avLst/>
          </a:prstGeom>
          <a:solidFill>
            <a:schemeClr val="bg1"/>
          </a:solidFill>
          <a:ln>
            <a:solidFill>
              <a:schemeClr val="tx1"/>
            </a:solidFill>
          </a:ln>
        </p:spPr>
        <p:txBody>
          <a:bodyPr wrap="square" rtlCol="0">
            <a:spAutoFit/>
          </a:bodyPr>
          <a:lstStyle/>
          <a:p>
            <a:r>
              <a:rPr lang="nl-NL" dirty="0"/>
              <a:t>maart-april</a:t>
            </a:r>
          </a:p>
        </p:txBody>
      </p:sp>
      <p:sp>
        <p:nvSpPr>
          <p:cNvPr id="9" name="Tekstvak 8"/>
          <p:cNvSpPr txBox="1"/>
          <p:nvPr/>
        </p:nvSpPr>
        <p:spPr>
          <a:xfrm>
            <a:off x="5206256" y="8765232"/>
            <a:ext cx="1295751" cy="492443"/>
          </a:xfrm>
          <a:prstGeom prst="rect">
            <a:avLst/>
          </a:prstGeom>
          <a:solidFill>
            <a:schemeClr val="bg1"/>
          </a:solidFill>
          <a:ln>
            <a:solidFill>
              <a:schemeClr val="tx1"/>
            </a:solidFill>
          </a:ln>
        </p:spPr>
        <p:txBody>
          <a:bodyPr wrap="square" rtlCol="0">
            <a:spAutoFit/>
          </a:bodyPr>
          <a:lstStyle/>
          <a:p>
            <a:r>
              <a:rPr lang="nl-NL" dirty="0"/>
              <a:t>juni-juli</a:t>
            </a:r>
          </a:p>
        </p:txBody>
      </p:sp>
      <p:sp>
        <p:nvSpPr>
          <p:cNvPr id="11" name="Tekstvak 10"/>
          <p:cNvSpPr txBox="1"/>
          <p:nvPr/>
        </p:nvSpPr>
        <p:spPr>
          <a:xfrm>
            <a:off x="9581661" y="8765232"/>
            <a:ext cx="1817283" cy="492443"/>
          </a:xfrm>
          <a:prstGeom prst="rect">
            <a:avLst/>
          </a:prstGeom>
          <a:solidFill>
            <a:schemeClr val="bg1"/>
          </a:solidFill>
          <a:ln>
            <a:solidFill>
              <a:schemeClr val="tx1"/>
            </a:solidFill>
          </a:ln>
        </p:spPr>
        <p:txBody>
          <a:bodyPr wrap="square" rtlCol="0">
            <a:spAutoFit/>
          </a:bodyPr>
          <a:lstStyle/>
          <a:p>
            <a:r>
              <a:rPr lang="nl-NL" dirty="0"/>
              <a:t>september</a:t>
            </a:r>
          </a:p>
        </p:txBody>
      </p:sp>
    </p:spTree>
    <p:extLst>
      <p:ext uri="{BB962C8B-B14F-4D97-AF65-F5344CB8AC3E}">
        <p14:creationId xmlns:p14="http://schemas.microsoft.com/office/powerpoint/2010/main" val="2075803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afbeelding 4" descr="EsIepcrocus.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80332" y="2788568"/>
            <a:ext cx="6300017" cy="6590332"/>
          </a:xfrm>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9" name="Tijdelijke aanduiding voor afbeelding 4" descr="abiepHolypark.jpg"/>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25797" r="20320"/>
          <a:stretch/>
        </p:blipFill>
        <p:spPr>
          <a:xfrm>
            <a:off x="6727371" y="2788568"/>
            <a:ext cx="5961219" cy="6590332"/>
          </a:xfrm>
        </p:spPr>
      </p:pic>
      <p:sp>
        <p:nvSpPr>
          <p:cNvPr id="11" name="Tijdelijke aanduiding voor tekst 2"/>
          <p:cNvSpPr txBox="1">
            <a:spLocks/>
          </p:cNvSpPr>
          <p:nvPr/>
        </p:nvSpPr>
        <p:spPr>
          <a:xfrm>
            <a:off x="1164608"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het voorjaar valt er genoeg licht op de bodem voor bollen en knollen….</a:t>
            </a:r>
          </a:p>
          <a:p>
            <a:pPr marL="0" indent="0">
              <a:buNone/>
            </a:pPr>
            <a:r>
              <a:rPr lang="nl-NL" dirty="0"/>
              <a:t>	</a:t>
            </a:r>
          </a:p>
        </p:txBody>
      </p:sp>
    </p:spTree>
    <p:extLst>
      <p:ext uri="{BB962C8B-B14F-4D97-AF65-F5344CB8AC3E}">
        <p14:creationId xmlns:p14="http://schemas.microsoft.com/office/powerpoint/2010/main" val="1573553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kloos\Pictures\Mijn afbeeldingen\2017\Nederland zoemt\DSC01134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5096"/>
          <a:stretch/>
        </p:blipFill>
        <p:spPr bwMode="auto">
          <a:xfrm>
            <a:off x="-1" y="1"/>
            <a:ext cx="13004801" cy="97701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solidFill>
                  <a:schemeClr val="bg1"/>
                </a:solidFill>
              </a:rPr>
              <a:t>Inrichting </a:t>
            </a:r>
            <a:endParaRPr lang="nl-NL" sz="2400" b="0" dirty="0">
              <a:solidFill>
                <a:schemeClr val="bg1"/>
              </a:solidFill>
              <a:latin typeface="+mn-lt"/>
              <a:ea typeface="+mn-ea"/>
              <a:cs typeface="+mn-cs"/>
            </a:endParaRPr>
          </a:p>
        </p:txBody>
      </p:sp>
      <p:sp>
        <p:nvSpPr>
          <p:cNvPr id="11" name="Tijdelijke aanduiding voor tekst 2"/>
          <p:cNvSpPr txBox="1">
            <a:spLocks/>
          </p:cNvSpPr>
          <p:nvPr/>
        </p:nvSpPr>
        <p:spPr>
          <a:xfrm>
            <a:off x="1164608" y="8316081"/>
            <a:ext cx="8218112" cy="122393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Maar ook in de zomer moet er voldoende licht op de bodem vallen om de groei van kruiden mogelijk te maken. </a:t>
            </a:r>
          </a:p>
          <a:p>
            <a:pPr marL="0" indent="0">
              <a:buNone/>
            </a:pPr>
            <a:r>
              <a:rPr lang="nl-NL" dirty="0">
                <a:solidFill>
                  <a:schemeClr val="bg1"/>
                </a:solidFill>
              </a:rPr>
              <a:t>	</a:t>
            </a:r>
          </a:p>
        </p:txBody>
      </p:sp>
    </p:spTree>
    <p:extLst>
      <p:ext uri="{BB962C8B-B14F-4D97-AF65-F5344CB8AC3E}">
        <p14:creationId xmlns:p14="http://schemas.microsoft.com/office/powerpoint/2010/main" val="624032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kloos\Pictures\Mijn afbeeldingen\2017\Nederland zoemt\DSC05206.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4786" y="-44751"/>
            <a:ext cx="13079586" cy="979835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11273065"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solidFill>
                  <a:schemeClr val="bg1"/>
                </a:solidFill>
              </a:rPr>
              <a:t>kruidachtige beplanting</a:t>
            </a:r>
            <a:endParaRPr lang="nl-NL" sz="2400" b="0" dirty="0">
              <a:solidFill>
                <a:schemeClr val="bg1"/>
              </a:solidFill>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6008114"/>
            <a:ext cx="8341044" cy="3370785"/>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Graslandvegetaties:</a:t>
            </a:r>
          </a:p>
          <a:p>
            <a:pPr marL="0" indent="0">
              <a:spcBef>
                <a:spcPts val="0"/>
              </a:spcBef>
              <a:buNone/>
            </a:pPr>
            <a:r>
              <a:rPr lang="nl-NL" dirty="0">
                <a:solidFill>
                  <a:schemeClr val="bg1"/>
                </a:solidFill>
              </a:rPr>
              <a:t>Bloemrijke graslandvegetaties zijn van grote betekenis voor </a:t>
            </a:r>
            <a:r>
              <a:rPr lang="nl-NL" dirty="0" err="1">
                <a:solidFill>
                  <a:schemeClr val="bg1"/>
                </a:solidFill>
              </a:rPr>
              <a:t>bloembezoekende</a:t>
            </a:r>
            <a:r>
              <a:rPr lang="nl-NL" dirty="0">
                <a:solidFill>
                  <a:schemeClr val="bg1"/>
                </a:solidFill>
              </a:rPr>
              <a:t> insecten zoals wilde bijen.  De groene delen van de planten zijn als voedsel ook  belangrijk voor andere ongewervelde dieren (bv rupsen). Voor </a:t>
            </a:r>
            <a:r>
              <a:rPr lang="nl-NL" dirty="0" err="1">
                <a:solidFill>
                  <a:schemeClr val="bg1"/>
                </a:solidFill>
              </a:rPr>
              <a:t>zaadetende</a:t>
            </a:r>
            <a:r>
              <a:rPr lang="nl-NL" dirty="0">
                <a:solidFill>
                  <a:schemeClr val="bg1"/>
                </a:solidFill>
              </a:rPr>
              <a:t> dieren waaronder insecten, vogels en muizen zijn overblijvende graslandvegetaties onmisbaar. </a:t>
            </a:r>
            <a:r>
              <a:rPr lang="nl-NL" dirty="0" err="1">
                <a:solidFill>
                  <a:schemeClr val="bg1"/>
                </a:solidFill>
              </a:rPr>
              <a:t>Ongemaaide</a:t>
            </a:r>
            <a:r>
              <a:rPr lang="nl-NL" dirty="0">
                <a:solidFill>
                  <a:schemeClr val="bg1"/>
                </a:solidFill>
              </a:rPr>
              <a:t> graslanden bieden dekking, schuil- en overwinteringsplaats  aan uiteenlopende diergroepen</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pic>
        <p:nvPicPr>
          <p:cNvPr id="9" name="Afbeelding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70752" y="5184744"/>
            <a:ext cx="301783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26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63485" y="3733894"/>
            <a:ext cx="11709516" cy="551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 Wél of niet zaaien?</a:t>
            </a:r>
          </a:p>
          <a:p>
            <a:pPr marL="0" indent="0">
              <a:spcBef>
                <a:spcPts val="0"/>
              </a:spcBef>
              <a:buNone/>
            </a:pPr>
            <a:r>
              <a:rPr lang="nl-NL" dirty="0"/>
              <a:t>Als je inzaait, moeten de toegepaste soorten passen bij de bodem en de omgeving. Zonder inzaaien kan ook door het juiste beheer zich spontaan een vegetatie ontwikkelen vanuit de aanwezige zaden in de bodem. </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3974944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63485" y="2858266"/>
            <a:ext cx="11709516" cy="652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3404285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63484" y="2851833"/>
            <a:ext cx="11709517" cy="652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1044090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a:stretch/>
        </p:blipFill>
        <p:spPr bwMode="auto">
          <a:xfrm>
            <a:off x="891366" y="2726576"/>
            <a:ext cx="11681635" cy="665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3809764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3" descr="Valeriaan.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931025" y="2858266"/>
            <a:ext cx="11757565" cy="6502975"/>
          </a:xfrm>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2600109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23611" y="2726575"/>
            <a:ext cx="11649389" cy="665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2697713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5288" y="2726576"/>
            <a:ext cx="11681635" cy="665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23157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pic>
        <p:nvPicPr>
          <p:cNvPr id="13" name="Afbeelding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4342161" y="2089972"/>
            <a:ext cx="3745456" cy="386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8308433" y="2089971"/>
            <a:ext cx="4148864" cy="386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291150" y="6150645"/>
            <a:ext cx="3186914" cy="322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3688654" y="6150645"/>
            <a:ext cx="5478041" cy="322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9307286" y="6150645"/>
            <a:ext cx="3145781" cy="321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erelateerde afbeelding">
            <a:hlinkClick r:id="rId8"/>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t="1753"/>
          <a:stretch/>
        </p:blipFill>
        <p:spPr bwMode="auto">
          <a:xfrm>
            <a:off x="291150" y="2089972"/>
            <a:ext cx="3905346" cy="386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8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61" b="3661"/>
          <a:stretch/>
        </p:blipFill>
        <p:spPr bwMode="auto">
          <a:xfrm>
            <a:off x="858021" y="2686049"/>
            <a:ext cx="11714979" cy="646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8261176"/>
            <a:ext cx="11502898" cy="64807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Ingezaaid met zaadmengsel uit omgeving en daarna ecologisch beheerd.</a:t>
            </a:r>
          </a:p>
          <a:p>
            <a:pPr marL="0" indent="0">
              <a:spcBef>
                <a:spcPts val="0"/>
              </a:spcBef>
              <a:buNone/>
            </a:pPr>
            <a:endParaRPr lang="nl-NL" dirty="0">
              <a:solidFill>
                <a:schemeClr val="bg1"/>
              </a:solidFill>
            </a:endParaRPr>
          </a:p>
        </p:txBody>
      </p:sp>
      <p:sp>
        <p:nvSpPr>
          <p:cNvPr id="5"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Graslandvegetaties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3924443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Een idylle is een bloemrijk grasland met (ingezaaide) inheemse meerjarige kruiden voor vlinders en (wilde) bijen. Het is een initiatief van de Vlinderstichting, Postcodeloterij en de Nederlandse bijenhouders. Lokale partijen leggen het aan en onderhouden de idylle. Er zijn inmiddels zo’n 30 idylles in Nederland.</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pic>
        <p:nvPicPr>
          <p:cNvPr id="10" name="Picture 3" descr="C:\Users\bakloos\Pictures\Mijn afbeeldingen\2017\Nederland zoemt\idylle\IMG_3173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74052" y="3733895"/>
            <a:ext cx="11698948" cy="552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453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205999" y="3090040"/>
            <a:ext cx="10814929" cy="527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Bloemrijke akkerranden, bijenlinten: langs akkers en in de openbare ruimten worden allerlei initiatieven genomen om insecten een handje te helpen…… </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111460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
          <p:cNvPicPr>
            <a:picLocks noChangeAspect="1"/>
          </p:cNvPicPr>
          <p:nvPr/>
        </p:nvPicPr>
        <p:blipFill rotWithShape="1">
          <a:blip r:embed="rId3" cstate="email">
            <a:extLst>
              <a:ext uri="{28A0092B-C50C-407E-A947-70E740481C1C}">
                <a14:useLocalDpi xmlns:a14="http://schemas.microsoft.com/office/drawing/2010/main" val="0"/>
              </a:ext>
            </a:extLst>
          </a:blip>
          <a:srcRect b="-642"/>
          <a:stretch/>
        </p:blipFill>
        <p:spPr bwMode="auto">
          <a:xfrm>
            <a:off x="518832" y="3544652"/>
            <a:ext cx="6061518" cy="369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077705"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Bloemrijke akkerranden, bijenlinten: deze linten geven een visueel aantrekkelijk beeld. Hommels en honingbijen kunnen hierop foerageren (zijn minder plaatsgebonden). Wilde bijen en vlinders profiteren hier niet/nauwelijks van.</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pic>
        <p:nvPicPr>
          <p:cNvPr id="7170" name="Picture 2" descr="Afbeeldingsresultaat voor bijenlin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28060" y="3544652"/>
            <a:ext cx="5535337" cy="367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0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4" descr="RKattensta.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2899" y="3505806"/>
            <a:ext cx="6237451" cy="38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Een natuurlijke akkerrand met meerjarige kruiden is voor de biodiversiteit interessanter. Door beheer is meer floristische diversiteit mogelijk dan op de foto’s.</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pic>
        <p:nvPicPr>
          <p:cNvPr id="11" name="Afbeelding 4" descr="aOldenburg 239.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90432" y="3497220"/>
            <a:ext cx="6017454" cy="389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899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opdracht </a:t>
            </a:r>
            <a:endParaRPr lang="nl-NL" sz="2400" b="0" dirty="0">
              <a:latin typeface="+mn-lt"/>
              <a:ea typeface="+mn-ea"/>
              <a:cs typeface="+mn-cs"/>
            </a:endParaRPr>
          </a:p>
        </p:txBody>
      </p:sp>
      <p:sp>
        <p:nvSpPr>
          <p:cNvPr id="8" name="Tijdelijke aanduiding voor tekst 2"/>
          <p:cNvSpPr txBox="1">
            <a:spLocks/>
          </p:cNvSpPr>
          <p:nvPr/>
        </p:nvSpPr>
        <p:spPr>
          <a:xfrm>
            <a:off x="1185692" y="2140496"/>
            <a:ext cx="11149356" cy="108012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spcBef>
                <a:spcPts val="0"/>
              </a:spcBef>
            </a:pPr>
            <a:endParaRPr lang="nl-NL" dirty="0"/>
          </a:p>
          <a:p>
            <a:pPr marL="0" indent="0">
              <a:buNone/>
            </a:pPr>
            <a:endParaRPr lang="nl-NL" dirty="0"/>
          </a:p>
          <a:p>
            <a:pPr marL="0" indent="0">
              <a:buNone/>
            </a:pPr>
            <a:endParaRPr lang="nl-NL" dirty="0"/>
          </a:p>
          <a:p>
            <a:pPr marL="0" indent="0">
              <a:buNone/>
            </a:pPr>
            <a:endParaRPr lang="nl-NL" dirty="0"/>
          </a:p>
        </p:txBody>
      </p:sp>
      <p:pic>
        <p:nvPicPr>
          <p:cNvPr id="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81640" y="1146224"/>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034384" y="2140496"/>
            <a:ext cx="11300664"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b="1" dirty="0"/>
              <a:t>Reageer hierop:</a:t>
            </a:r>
          </a:p>
          <a:p>
            <a:pPr marL="0" indent="0">
              <a:buNone/>
            </a:pPr>
            <a:endParaRPr lang="nl-NL" dirty="0"/>
          </a:p>
          <a:p>
            <a:r>
              <a:rPr lang="nl-NL" sz="3200" b="1" dirty="0">
                <a:solidFill>
                  <a:schemeClr val="accent4">
                    <a:lumMod val="75000"/>
                  </a:schemeClr>
                </a:solidFill>
              </a:rPr>
              <a:t>Elke gemeente heeft de maatschappelijke plicht het natuurvriendelijke voorbeeld te geven aan de burger.</a:t>
            </a:r>
          </a:p>
          <a:p>
            <a:endParaRPr lang="nl-NL" sz="3200" b="1" dirty="0"/>
          </a:p>
          <a:p>
            <a:r>
              <a:rPr lang="nl-NL" sz="3200" b="1" dirty="0">
                <a:solidFill>
                  <a:srgbClr val="FF0000"/>
                </a:solidFill>
              </a:rPr>
              <a:t>De natuur van Nederland is afhankelijk van de kennis en kunde van de hovenier/groenvoorziener.</a:t>
            </a:r>
          </a:p>
          <a:p>
            <a:endParaRPr lang="nl-NL" sz="3200" b="1" dirty="0"/>
          </a:p>
          <a:p>
            <a:r>
              <a:rPr lang="nl-NL" sz="3200" b="1" dirty="0" err="1">
                <a:solidFill>
                  <a:srgbClr val="7030A0"/>
                </a:solidFill>
              </a:rPr>
              <a:t>Tegeltax</a:t>
            </a:r>
            <a:r>
              <a:rPr lang="nl-NL" sz="3200" b="1" dirty="0">
                <a:solidFill>
                  <a:srgbClr val="7030A0"/>
                </a:solidFill>
              </a:rPr>
              <a:t> is nodig om de verstening van particuliere tuinen tegen te gaan.</a:t>
            </a:r>
          </a:p>
          <a:p>
            <a:endParaRPr lang="nl-NL" sz="3600" b="1" dirty="0"/>
          </a:p>
          <a:p>
            <a:endParaRPr lang="nl-NL" sz="3600" b="1" dirty="0"/>
          </a:p>
          <a:p>
            <a:endParaRPr lang="nl-NL" sz="3600" b="1" dirty="0"/>
          </a:p>
        </p:txBody>
      </p:sp>
    </p:spTree>
    <p:extLst>
      <p:ext uri="{BB962C8B-B14F-4D97-AF65-F5344CB8AC3E}">
        <p14:creationId xmlns:p14="http://schemas.microsoft.com/office/powerpoint/2010/main" val="12219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bakloos\Pictures\Mijn afbeeldingen\2017\Nederland zoemt\mf17008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817" r="1759"/>
          <a:stretch/>
        </p:blipFill>
        <p:spPr bwMode="auto">
          <a:xfrm>
            <a:off x="5926336" y="3364631"/>
            <a:ext cx="6762254" cy="45365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bakloos\Pictures\Mijn afbeeldingen\2017\Nederland zoemt\mf16978b.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45" t="-4" r="47670" b="4"/>
          <a:stretch/>
        </p:blipFill>
        <p:spPr bwMode="auto">
          <a:xfrm>
            <a:off x="905209" y="3364630"/>
            <a:ext cx="4689290" cy="601427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tekst 2"/>
          <p:cNvSpPr txBox="1">
            <a:spLocks/>
          </p:cNvSpPr>
          <p:nvPr/>
        </p:nvSpPr>
        <p:spPr>
          <a:xfrm>
            <a:off x="1185692" y="2140496"/>
            <a:ext cx="1172542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Een tuin </a:t>
            </a:r>
            <a:r>
              <a:rPr lang="nl-NL" u="sng" dirty="0"/>
              <a:t>met overblijvende inheemse kruidachtige planten </a:t>
            </a:r>
            <a:r>
              <a:rPr lang="nl-NL" dirty="0"/>
              <a:t>is niet alleen kleurrijk, maar bevordert ook de biodiversiteit. Deze vegetaties worden ingezaaid. Kennis van de lokale omstandigheden is nodig voor het samenstellen van het juiste mengsel.</a:t>
            </a:r>
          </a:p>
          <a:p>
            <a:pPr marL="0" indent="0">
              <a:buNone/>
            </a:pPr>
            <a:endParaRPr lang="nl-NL" dirty="0"/>
          </a:p>
        </p:txBody>
      </p:sp>
      <p:sp>
        <p:nvSpPr>
          <p:cNvPr id="7" name="Tekstvak 6"/>
          <p:cNvSpPr txBox="1"/>
          <p:nvPr/>
        </p:nvSpPr>
        <p:spPr>
          <a:xfrm>
            <a:off x="5926336" y="8928050"/>
            <a:ext cx="3528392" cy="430887"/>
          </a:xfrm>
          <a:prstGeom prst="rect">
            <a:avLst/>
          </a:prstGeom>
          <a:noFill/>
        </p:spPr>
        <p:txBody>
          <a:bodyPr wrap="square" rtlCol="0">
            <a:spAutoFit/>
          </a:bodyPr>
          <a:lstStyle/>
          <a:p>
            <a:r>
              <a:rPr lang="nl-NL" sz="1100" b="1" i="1" dirty="0"/>
              <a:t>Foto’s: </a:t>
            </a:r>
          </a:p>
          <a:p>
            <a:r>
              <a:rPr lang="nl-NL" sz="1100" b="1" i="1" dirty="0"/>
              <a:t>van Ginkelgroep in samenwerking met  HEEM</a:t>
            </a:r>
          </a:p>
        </p:txBody>
      </p:sp>
    </p:spTree>
    <p:extLst>
      <p:ext uri="{BB962C8B-B14F-4D97-AF65-F5344CB8AC3E}">
        <p14:creationId xmlns:p14="http://schemas.microsoft.com/office/powerpoint/2010/main" val="2179545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kloos\Pictures\Mijn afbeeldingen\2017\Nederland zoemt\mf18455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15781" y="3380973"/>
            <a:ext cx="6863355" cy="45258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akloos\Pictures\Mijn afbeeldingen\2017\Nederland zoemt\mf18289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1263" r="36302"/>
          <a:stretch/>
        </p:blipFill>
        <p:spPr bwMode="auto">
          <a:xfrm>
            <a:off x="874052" y="3380972"/>
            <a:ext cx="4716976" cy="599792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tekst 2"/>
          <p:cNvSpPr txBox="1">
            <a:spLocks/>
          </p:cNvSpPr>
          <p:nvPr/>
        </p:nvSpPr>
        <p:spPr>
          <a:xfrm>
            <a:off x="1185692" y="2140496"/>
            <a:ext cx="1100534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Door de inheemse planten te combineren met andere planten (bv bollen) is er meer seizoenbeleving én langere bloeitijd. Bijkomstigheid is dat het natuurlijke beheer van de vegetatie door de burger beter wordt geaccepteerd.</a:t>
            </a:r>
          </a:p>
          <a:p>
            <a:pPr marL="0" indent="0">
              <a:buNone/>
            </a:pPr>
            <a:endParaRPr lang="nl-NL" dirty="0"/>
          </a:p>
        </p:txBody>
      </p:sp>
      <p:sp>
        <p:nvSpPr>
          <p:cNvPr id="2" name="Tekstvak 1"/>
          <p:cNvSpPr txBox="1"/>
          <p:nvPr/>
        </p:nvSpPr>
        <p:spPr>
          <a:xfrm>
            <a:off x="5926336" y="8928050"/>
            <a:ext cx="3528392" cy="430887"/>
          </a:xfrm>
          <a:prstGeom prst="rect">
            <a:avLst/>
          </a:prstGeom>
          <a:noFill/>
        </p:spPr>
        <p:txBody>
          <a:bodyPr wrap="square" rtlCol="0">
            <a:spAutoFit/>
          </a:bodyPr>
          <a:lstStyle/>
          <a:p>
            <a:r>
              <a:rPr lang="nl-NL" sz="1100" b="1" i="1" dirty="0"/>
              <a:t>Foto’s:</a:t>
            </a:r>
          </a:p>
          <a:p>
            <a:r>
              <a:rPr lang="nl-NL" sz="1100" b="1" i="1" dirty="0"/>
              <a:t>van Ginkelgroep in samenwerking met  HEEM</a:t>
            </a:r>
          </a:p>
        </p:txBody>
      </p:sp>
    </p:spTree>
    <p:extLst>
      <p:ext uri="{BB962C8B-B14F-4D97-AF65-F5344CB8AC3E}">
        <p14:creationId xmlns:p14="http://schemas.microsoft.com/office/powerpoint/2010/main" val="3230966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5279" y="3349065"/>
            <a:ext cx="6762254" cy="507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www.binder.nl/wp2016/project/rotterdam-hofbogen/groot/binder-hofbogen-rotterdam-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4052" y="3380972"/>
            <a:ext cx="4720447" cy="587469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tekst 2"/>
          <p:cNvSpPr txBox="1">
            <a:spLocks/>
          </p:cNvSpPr>
          <p:nvPr/>
        </p:nvSpPr>
        <p:spPr>
          <a:xfrm>
            <a:off x="1185692" y="2140496"/>
            <a:ext cx="1064530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Natuurlijke vegetaties met inheemse beplanting lenen zich ook goed voor toepassing op het dak.</a:t>
            </a:r>
          </a:p>
          <a:p>
            <a:pPr marL="0" indent="0">
              <a:buNone/>
            </a:pPr>
            <a:endParaRPr lang="nl-NL" dirty="0"/>
          </a:p>
        </p:txBody>
      </p:sp>
      <p:sp>
        <p:nvSpPr>
          <p:cNvPr id="7" name="Tekstvak 6"/>
          <p:cNvSpPr txBox="1"/>
          <p:nvPr/>
        </p:nvSpPr>
        <p:spPr>
          <a:xfrm>
            <a:off x="5926336" y="8928050"/>
            <a:ext cx="3744416" cy="430887"/>
          </a:xfrm>
          <a:prstGeom prst="rect">
            <a:avLst/>
          </a:prstGeom>
          <a:noFill/>
        </p:spPr>
        <p:txBody>
          <a:bodyPr wrap="square" rtlCol="0">
            <a:spAutoFit/>
          </a:bodyPr>
          <a:lstStyle/>
          <a:p>
            <a:r>
              <a:rPr lang="nl-NL" sz="1100" b="1" i="1" dirty="0"/>
              <a:t>Foto’s: </a:t>
            </a:r>
          </a:p>
          <a:p>
            <a:r>
              <a:rPr lang="nl-NL" sz="1100" b="1" i="1" dirty="0"/>
              <a:t>Binder Groenprojecten in samenwerking met  HEEM</a:t>
            </a:r>
          </a:p>
        </p:txBody>
      </p:sp>
    </p:spTree>
    <p:extLst>
      <p:ext uri="{BB962C8B-B14F-4D97-AF65-F5344CB8AC3E}">
        <p14:creationId xmlns:p14="http://schemas.microsoft.com/office/powerpoint/2010/main" val="1088023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kloos\Pictures\Mijn afbeeldingen\2017\Nederland zoemt\DSC01097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366"/>
          <a:stretch/>
        </p:blipFill>
        <p:spPr bwMode="auto">
          <a:xfrm>
            <a:off x="865172" y="2952750"/>
            <a:ext cx="11823418" cy="6283869"/>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tekst 2"/>
          <p:cNvSpPr txBox="1">
            <a:spLocks/>
          </p:cNvSpPr>
          <p:nvPr/>
        </p:nvSpPr>
        <p:spPr>
          <a:xfrm>
            <a:off x="1185692" y="2140496"/>
            <a:ext cx="1064530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Met inheemse beplanting kun je ook een aantrekkelijke border samenstellen.</a:t>
            </a:r>
          </a:p>
          <a:p>
            <a:pPr marL="0" indent="0">
              <a:buNone/>
            </a:pPr>
            <a:endParaRPr lang="nl-NL" dirty="0"/>
          </a:p>
        </p:txBody>
      </p:sp>
    </p:spTree>
    <p:extLst>
      <p:ext uri="{BB962C8B-B14F-4D97-AF65-F5344CB8AC3E}">
        <p14:creationId xmlns:p14="http://schemas.microsoft.com/office/powerpoint/2010/main" val="282162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Users\bakloos\Documents\prive\vogelvereniging\fotos\gewijzigd formaat\DSC00563 (1024x68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214434" y="6150645"/>
            <a:ext cx="2168431" cy="322825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bakloos\Documents\prive\vogelvereniging\fotos\gewijzigd formaat\DSC00240 (1024x683).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9535481" y="2089971"/>
            <a:ext cx="3258789" cy="386415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bakloos\Documents\prive\vogelvereniging\fotos\Boomgaard 5 compr.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568512" y="2074568"/>
            <a:ext cx="3151152" cy="386415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bakloos\Documents\prive\vogelvereniging\fotos\knotwilg met hondsroos en vlier Misjel Decleer.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62440" y="2054680"/>
            <a:ext cx="2584363" cy="38840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bakloos\Pictures\Mijn afbeeldingen\2017\Nederland zoemt\IMG_0529a.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261590" y="2054680"/>
            <a:ext cx="3216474" cy="3884043"/>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Afbeeldingsresultaat voor breedbladig klokje arie koste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65896" y="6138813"/>
            <a:ext cx="3236469" cy="3228255"/>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Afbeeldingsresultaat voor lavendel arie koste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25914" y="6150645"/>
            <a:ext cx="1922167" cy="32282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bakloos\Pictures\Mijn afbeeldingen\2017\Nederland zoemt\DSC09533a.JPG"/>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10530348" y="6138812"/>
            <a:ext cx="2263922" cy="3228255"/>
          </a:xfrm>
          <a:prstGeom prst="rect">
            <a:avLst/>
          </a:prstGeom>
          <a:noFill/>
          <a:extLst>
            <a:ext uri="{909E8E84-426E-40DD-AFC4-6F175D3DCCD1}">
              <a14:hiddenFill xmlns:a14="http://schemas.microsoft.com/office/drawing/2010/main">
                <a:solidFill>
                  <a:srgbClr val="FFFFFF"/>
                </a:solidFill>
              </a14:hiddenFill>
            </a:ext>
          </a:extLst>
        </p:spPr>
      </p:pic>
      <p:sp>
        <p:nvSpPr>
          <p:cNvPr id="40"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pic>
        <p:nvPicPr>
          <p:cNvPr id="41" name="Afbeelding 40" descr="http://www.bijenhelpdesk.nl/pld/PLD.Fotos/L/Lamium/LamiumMac/GevlektDocPl.jpg"/>
          <p:cNvPicPr/>
          <p:nvPr/>
        </p:nvPicPr>
        <p:blipFill rotWithShape="1">
          <a:blip r:embed="rId11" cstate="print">
            <a:extLst>
              <a:ext uri="{28A0092B-C50C-407E-A947-70E740481C1C}">
                <a14:useLocalDpi xmlns:a14="http://schemas.microsoft.com/office/drawing/2010/main" val="0"/>
              </a:ext>
            </a:extLst>
          </a:blip>
          <a:srcRect/>
          <a:stretch/>
        </p:blipFill>
        <p:spPr bwMode="auto">
          <a:xfrm>
            <a:off x="261590" y="6150644"/>
            <a:ext cx="2398812" cy="3228255"/>
          </a:xfrm>
          <a:prstGeom prst="rect">
            <a:avLst/>
          </a:prstGeom>
          <a:noFill/>
          <a:ln>
            <a:noFill/>
          </a:ln>
          <a:extLst>
            <a:ext uri="{53640926-AAD7-44D8-BBD7-CCE9431645EC}">
              <a14:shadowObscured xmlns:a14="http://schemas.microsoft.com/office/drawing/2010/main"/>
            </a:ext>
          </a:extLst>
        </p:spPr>
      </p:pic>
      <p:pic>
        <p:nvPicPr>
          <p:cNvPr id="12" name="Afbeelding 11" descr="C:\Users\bakloos\Pictures\Mijn afbeeldingen\2017\Nederland zoemt\DSC01092.JPG"/>
          <p:cNvPicPr/>
          <p:nvPr/>
        </p:nvPicPr>
        <p:blipFill rotWithShape="1">
          <a:blip r:embed="rId12" cstate="email">
            <a:extLst>
              <a:ext uri="{28A0092B-C50C-407E-A947-70E740481C1C}">
                <a14:useLocalDpi xmlns:a14="http://schemas.microsoft.com/office/drawing/2010/main" val="0"/>
              </a:ext>
            </a:extLst>
          </a:blip>
          <a:srcRect r="-1424"/>
          <a:stretch/>
        </p:blipFill>
        <p:spPr bwMode="auto">
          <a:xfrm>
            <a:off x="8556172" y="235099"/>
            <a:ext cx="4238098" cy="16893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9198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kloos\Pictures\Mijn afbeeldingen\2017\Nederland zoemt\DSC01107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65966" y="2952750"/>
            <a:ext cx="11822624" cy="628387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tekst 2"/>
          <p:cNvSpPr txBox="1">
            <a:spLocks/>
          </p:cNvSpPr>
          <p:nvPr/>
        </p:nvSpPr>
        <p:spPr>
          <a:xfrm>
            <a:off x="1185692" y="2140496"/>
            <a:ext cx="1064530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Inheemse beplanting is ook toe te passen in bloembakken.</a:t>
            </a:r>
          </a:p>
          <a:p>
            <a:pPr marL="0" indent="0">
              <a:buNone/>
            </a:pPr>
            <a:endParaRPr lang="nl-NL" dirty="0"/>
          </a:p>
        </p:txBody>
      </p:sp>
    </p:spTree>
    <p:extLst>
      <p:ext uri="{BB962C8B-B14F-4D97-AF65-F5344CB8AC3E}">
        <p14:creationId xmlns:p14="http://schemas.microsoft.com/office/powerpoint/2010/main" val="1922727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kloos\Pictures\Mijn afbeeldingen\2017\Nederland zoemt\SAM_5884.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8820" y="-48046"/>
            <a:ext cx="13043620" cy="998542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8333184"/>
            <a:ext cx="8125020" cy="79048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Inzaaien van bermen en dijken: uit onderzoek blijkt dat hoe meer verschillende plantensoorten worden toegepast, hoe beter de berm/dijk bestand is tegen erosie .</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
        <p:nvSpPr>
          <p:cNvPr id="7" name="Tekstvak 6"/>
          <p:cNvSpPr txBox="1"/>
          <p:nvPr/>
        </p:nvSpPr>
        <p:spPr>
          <a:xfrm>
            <a:off x="9670751" y="8071574"/>
            <a:ext cx="3032217" cy="261610"/>
          </a:xfrm>
          <a:prstGeom prst="rect">
            <a:avLst/>
          </a:prstGeom>
          <a:noFill/>
        </p:spPr>
        <p:txBody>
          <a:bodyPr wrap="square" rtlCol="0">
            <a:spAutoFit/>
          </a:bodyPr>
          <a:lstStyle/>
          <a:p>
            <a:r>
              <a:rPr lang="nl-NL" sz="1100" b="1" i="1" dirty="0">
                <a:solidFill>
                  <a:schemeClr val="bg1"/>
                </a:solidFill>
              </a:rPr>
              <a:t>Foto: Stef van </a:t>
            </a:r>
            <a:r>
              <a:rPr lang="nl-NL" sz="1100" b="1" i="1" dirty="0" err="1">
                <a:solidFill>
                  <a:schemeClr val="bg1"/>
                </a:solidFill>
              </a:rPr>
              <a:t>Walsum</a:t>
            </a:r>
            <a:endParaRPr lang="nl-NL" sz="1100" b="1" i="1" dirty="0">
              <a:solidFill>
                <a:schemeClr val="bg1"/>
              </a:solidFill>
            </a:endParaRPr>
          </a:p>
        </p:txBody>
      </p:sp>
    </p:spTree>
    <p:extLst>
      <p:ext uri="{BB962C8B-B14F-4D97-AF65-F5344CB8AC3E}">
        <p14:creationId xmlns:p14="http://schemas.microsoft.com/office/powerpoint/2010/main" val="4157777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b="1" dirty="0"/>
              <a:t>Richtlijnen inzaaien:</a:t>
            </a:r>
          </a:p>
          <a:p>
            <a:pPr>
              <a:spcBef>
                <a:spcPts val="0"/>
              </a:spcBef>
            </a:pPr>
            <a:r>
              <a:rPr lang="nl-NL" sz="2600" dirty="0"/>
              <a:t>Zaai met uit de omgeving gewonnen (=streekeigen=autochtoon) zaad van verschillende planten per soort, afkomstig van verschillende plekken.</a:t>
            </a:r>
          </a:p>
          <a:p>
            <a:pPr>
              <a:spcBef>
                <a:spcPts val="0"/>
              </a:spcBef>
            </a:pPr>
            <a:r>
              <a:rPr lang="nl-NL" sz="2600" dirty="0"/>
              <a:t>Of leg maaisel uit de omgeving met rijp zaad neer.</a:t>
            </a:r>
          </a:p>
          <a:p>
            <a:pPr>
              <a:spcBef>
                <a:spcPts val="0"/>
              </a:spcBef>
            </a:pPr>
            <a:r>
              <a:rPr lang="nl-NL" sz="2600" dirty="0"/>
              <a:t>Koop inheems zaad bij biologische zaadtelers.</a:t>
            </a:r>
          </a:p>
          <a:p>
            <a:pPr>
              <a:spcBef>
                <a:spcPts val="0"/>
              </a:spcBef>
            </a:pPr>
            <a:r>
              <a:rPr lang="nl-NL" sz="2600" dirty="0"/>
              <a:t>Zaai niet te dicht in.</a:t>
            </a:r>
          </a:p>
          <a:p>
            <a:pPr>
              <a:spcBef>
                <a:spcPts val="0"/>
              </a:spcBef>
            </a:pPr>
            <a:r>
              <a:rPr lang="nl-NL" sz="2600" dirty="0"/>
              <a:t>Zaai oppervlakkig. </a:t>
            </a:r>
          </a:p>
          <a:p>
            <a:pPr>
              <a:spcBef>
                <a:spcPts val="0"/>
              </a:spcBef>
            </a:pPr>
            <a:r>
              <a:rPr lang="nl-NL" sz="2600" dirty="0"/>
              <a:t>Zaai met de hand.</a:t>
            </a:r>
          </a:p>
          <a:p>
            <a:pPr>
              <a:spcBef>
                <a:spcPts val="0"/>
              </a:spcBef>
            </a:pPr>
            <a:r>
              <a:rPr lang="nl-NL" sz="2600" dirty="0"/>
              <a:t>Graszaden zitten doorgaans genoeg in de grond of de omgeving. Door uitsluitend bloemzaden te zaaien, krijgen de bloemen voorsprong om zich te vestigen om zo met grassen te kunnen concurreren. </a:t>
            </a:r>
          </a:p>
          <a:p>
            <a:pPr>
              <a:spcBef>
                <a:spcPts val="0"/>
              </a:spcBef>
            </a:pPr>
            <a:r>
              <a:rPr lang="nl-NL" sz="2600" dirty="0"/>
              <a:t>Roer de toplaag van het zaaibed zo weinig mogelijk om te voorkomen dat nieuwe onkruidzaden weer aan het oppervlak komen (verruiging). </a:t>
            </a:r>
          </a:p>
          <a:p>
            <a:pPr>
              <a:spcBef>
                <a:spcPts val="0"/>
              </a:spcBef>
            </a:pPr>
            <a:r>
              <a:rPr lang="nl-NL" sz="2600" dirty="0"/>
              <a:t>Als er veel onkruidzaden in de bodem zitten, kunnen deze worden teruggedrongen met de “vals zaaibed methode” (uitgaande van een kale grond).  </a:t>
            </a:r>
          </a:p>
          <a:p>
            <a:pPr>
              <a:spcBef>
                <a:spcPts val="0"/>
              </a:spcBef>
            </a:pPr>
            <a:r>
              <a:rPr lang="nl-NL" sz="2600" dirty="0"/>
              <a:t>Werk altijd met licht materieel, werk van nat naar                                         droog, verstoor de bodem zo min mogelijk.</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Tree>
    <p:extLst>
      <p:ext uri="{BB962C8B-B14F-4D97-AF65-F5344CB8AC3E}">
        <p14:creationId xmlns:p14="http://schemas.microsoft.com/office/powerpoint/2010/main" val="1157543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kloos\Pictures\Mijn afbeeldingen\2017\Nederland zoemt\idylle\DSC_0386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3728" y="3479181"/>
            <a:ext cx="12234862" cy="589972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Inzaaien in bestaande begroeiing: Roer de toplaag van het zaaibed zo weinig mogelijk om te voorkomen dat nieuwe onkruidzaden weer aan het oppervlak komen. Dit kan o.a. gebeuren met een </a:t>
            </a:r>
            <a:r>
              <a:rPr lang="nl-NL" dirty="0" err="1"/>
              <a:t>rotorkopeg</a:t>
            </a:r>
            <a:r>
              <a:rPr lang="nl-NL" dirty="0"/>
              <a:t> (werkdiepte 3-4 cm).</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
        <p:nvSpPr>
          <p:cNvPr id="10" name="Tekstvak 9"/>
          <p:cNvSpPr txBox="1"/>
          <p:nvPr/>
        </p:nvSpPr>
        <p:spPr>
          <a:xfrm>
            <a:off x="10102800" y="8928050"/>
            <a:ext cx="2448273" cy="261610"/>
          </a:xfrm>
          <a:prstGeom prst="rect">
            <a:avLst/>
          </a:prstGeom>
          <a:noFill/>
        </p:spPr>
        <p:txBody>
          <a:bodyPr wrap="square" rtlCol="0">
            <a:spAutoFit/>
          </a:bodyPr>
          <a:lstStyle/>
          <a:p>
            <a:r>
              <a:rPr lang="nl-NL" sz="1100" b="1" i="1" dirty="0">
                <a:solidFill>
                  <a:schemeClr val="bg1"/>
                </a:solidFill>
              </a:rPr>
              <a:t>Foto: Patrick Heuvelman</a:t>
            </a:r>
          </a:p>
        </p:txBody>
      </p:sp>
    </p:spTree>
    <p:extLst>
      <p:ext uri="{BB962C8B-B14F-4D97-AF65-F5344CB8AC3E}">
        <p14:creationId xmlns:p14="http://schemas.microsoft.com/office/powerpoint/2010/main" val="3262541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kloos\Pictures\Mijn afbeeldingen\2017\Nederland zoemt\idylle\DSC_0430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3728" y="3390901"/>
            <a:ext cx="12234861" cy="598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2140496"/>
            <a:ext cx="11502898" cy="28083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Een bloemenmengsel bestaat uit zaden met verschillende vormen en groottes. Daardoor zijn zaaimachines niet goed af te stellen. Zaai daarom </a:t>
            </a:r>
            <a:r>
              <a:rPr lang="nl-NL" dirty="0" err="1"/>
              <a:t>breedwerpig</a:t>
            </a:r>
            <a:r>
              <a:rPr lang="nl-NL" dirty="0"/>
              <a:t> uit   de hand. Door vermenging met zand krijg je een goede verdeling over het terrein.</a:t>
            </a:r>
          </a:p>
          <a:p>
            <a:pPr marL="0" indent="0">
              <a:spcBef>
                <a:spcPts val="0"/>
              </a:spcBef>
              <a:buNone/>
            </a:pPr>
            <a:endParaRPr lang="nl-NL" dirty="0"/>
          </a:p>
          <a:p>
            <a:pPr marL="0" indent="0">
              <a:spcBef>
                <a:spcPts val="0"/>
              </a:spcBef>
              <a:buNone/>
            </a:pPr>
            <a:endParaRPr lang="nl-NL" dirty="0"/>
          </a:p>
          <a:p>
            <a:pPr marL="0" indent="0">
              <a:spcBef>
                <a:spcPts val="0"/>
              </a:spcBef>
              <a:buNone/>
            </a:pPr>
            <a:endParaRPr lang="nl-NL" dirty="0"/>
          </a:p>
        </p:txBody>
      </p:sp>
      <p:sp>
        <p:nvSpPr>
          <p:cNvPr id="9" name="Tekstvak 8"/>
          <p:cNvSpPr txBox="1"/>
          <p:nvPr/>
        </p:nvSpPr>
        <p:spPr>
          <a:xfrm>
            <a:off x="10102800" y="8928050"/>
            <a:ext cx="2448273" cy="261610"/>
          </a:xfrm>
          <a:prstGeom prst="rect">
            <a:avLst/>
          </a:prstGeom>
          <a:noFill/>
        </p:spPr>
        <p:txBody>
          <a:bodyPr wrap="square" rtlCol="0">
            <a:spAutoFit/>
          </a:bodyPr>
          <a:lstStyle/>
          <a:p>
            <a:r>
              <a:rPr lang="nl-NL" sz="1100" b="1" i="1" dirty="0">
                <a:solidFill>
                  <a:schemeClr val="bg1"/>
                </a:solidFill>
              </a:rPr>
              <a:t>Foto: Patrick Heuvelman</a:t>
            </a:r>
          </a:p>
        </p:txBody>
      </p:sp>
    </p:spTree>
    <p:extLst>
      <p:ext uri="{BB962C8B-B14F-4D97-AF65-F5344CB8AC3E}">
        <p14:creationId xmlns:p14="http://schemas.microsoft.com/office/powerpoint/2010/main" val="82670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vaste planten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709822" y="2017683"/>
            <a:ext cx="8528882" cy="730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085588" y="5740896"/>
            <a:ext cx="442762" cy="244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kstvak 12"/>
          <p:cNvSpPr txBox="1"/>
          <p:nvPr/>
        </p:nvSpPr>
        <p:spPr>
          <a:xfrm>
            <a:off x="10528350" y="5812904"/>
            <a:ext cx="2160240" cy="2246769"/>
          </a:xfrm>
          <a:prstGeom prst="rect">
            <a:avLst/>
          </a:prstGeom>
          <a:noFill/>
        </p:spPr>
        <p:txBody>
          <a:bodyPr wrap="square" rtlCol="0">
            <a:spAutoFit/>
          </a:bodyPr>
          <a:lstStyle/>
          <a:p>
            <a:r>
              <a:rPr lang="nl-NL" sz="600" dirty="0"/>
              <a:t>Voedselrijk</a:t>
            </a:r>
          </a:p>
          <a:p>
            <a:endParaRPr lang="nl-NL" sz="600" dirty="0"/>
          </a:p>
          <a:p>
            <a:r>
              <a:rPr lang="nl-NL" sz="600" dirty="0"/>
              <a:t>Matig voedselrijk</a:t>
            </a:r>
          </a:p>
          <a:p>
            <a:endParaRPr lang="nl-NL" sz="600" dirty="0"/>
          </a:p>
          <a:p>
            <a:r>
              <a:rPr lang="nl-NL" sz="600" dirty="0"/>
              <a:t>Arm/schaal</a:t>
            </a:r>
          </a:p>
          <a:p>
            <a:endParaRPr lang="nl-NL" sz="600" dirty="0"/>
          </a:p>
          <a:p>
            <a:r>
              <a:rPr lang="nl-NL" sz="600" dirty="0"/>
              <a:t>Voornaamste drachtplant voor honingbijen</a:t>
            </a:r>
          </a:p>
          <a:p>
            <a:r>
              <a:rPr lang="nl-NL" sz="600" dirty="0"/>
              <a:t>Schaal 1-5 (weinig tot goed bevlogen)</a:t>
            </a:r>
          </a:p>
          <a:p>
            <a:endParaRPr lang="nl-NL" sz="600" dirty="0"/>
          </a:p>
          <a:p>
            <a:r>
              <a:rPr lang="nl-NL" sz="800" b="1" dirty="0">
                <a:solidFill>
                  <a:srgbClr val="FF0000"/>
                </a:solidFill>
              </a:rPr>
              <a:t>Voornaamste bijenplant voor wilde bijen</a:t>
            </a:r>
          </a:p>
          <a:p>
            <a:endParaRPr lang="nl-NL" sz="600" dirty="0"/>
          </a:p>
          <a:p>
            <a:endParaRPr lang="nl-NL" sz="600" dirty="0"/>
          </a:p>
          <a:p>
            <a:r>
              <a:rPr lang="nl-NL" sz="600" dirty="0"/>
              <a:t>Nat/zeer vochtig</a:t>
            </a:r>
          </a:p>
          <a:p>
            <a:endParaRPr lang="nl-NL" sz="600" dirty="0"/>
          </a:p>
          <a:p>
            <a:r>
              <a:rPr lang="nl-NL" sz="600" dirty="0"/>
              <a:t>Vochtig/vochthoudend</a:t>
            </a:r>
          </a:p>
          <a:p>
            <a:endParaRPr lang="nl-NL" sz="600" dirty="0"/>
          </a:p>
          <a:p>
            <a:r>
              <a:rPr lang="nl-NL" sz="600" dirty="0"/>
              <a:t>Droog/vochthoudend</a:t>
            </a:r>
          </a:p>
          <a:p>
            <a:endParaRPr lang="nl-NL" sz="600" dirty="0"/>
          </a:p>
          <a:p>
            <a:r>
              <a:rPr lang="nl-NL" sz="600" dirty="0"/>
              <a:t>Zon – licht beschaduwd</a:t>
            </a:r>
          </a:p>
          <a:p>
            <a:endParaRPr lang="nl-NL" sz="600" dirty="0"/>
          </a:p>
          <a:p>
            <a:r>
              <a:rPr lang="nl-NL" sz="600" dirty="0"/>
              <a:t>Halfschaduw – licht beschaduwd</a:t>
            </a:r>
          </a:p>
          <a:p>
            <a:endParaRPr lang="nl-NL" sz="600" dirty="0"/>
          </a:p>
          <a:p>
            <a:r>
              <a:rPr lang="nl-NL" sz="600" dirty="0"/>
              <a:t>Grotendeels schaduw</a:t>
            </a:r>
          </a:p>
        </p:txBody>
      </p:sp>
      <p:cxnSp>
        <p:nvCxnSpPr>
          <p:cNvPr id="14" name="Rechte verbindingslijn met pijl 13"/>
          <p:cNvCxnSpPr/>
          <p:nvPr/>
        </p:nvCxnSpPr>
        <p:spPr>
          <a:xfrm flipH="1">
            <a:off x="6691424" y="2356520"/>
            <a:ext cx="276330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ijdelijke aanduiding voor tekst 2"/>
          <p:cNvSpPr txBox="1">
            <a:spLocks/>
          </p:cNvSpPr>
          <p:nvPr/>
        </p:nvSpPr>
        <p:spPr>
          <a:xfrm>
            <a:off x="9670752" y="2140496"/>
            <a:ext cx="301783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t>Vaste planten voor wilde bijen:</a:t>
            </a:r>
          </a:p>
          <a:p>
            <a:pPr marL="0" indent="0">
              <a:spcBef>
                <a:spcPts val="0"/>
              </a:spcBef>
              <a:buNone/>
            </a:pPr>
            <a:endParaRPr lang="nl-NL" dirty="0"/>
          </a:p>
        </p:txBody>
      </p:sp>
    </p:spTree>
    <p:extLst>
      <p:ext uri="{BB962C8B-B14F-4D97-AF65-F5344CB8AC3E}">
        <p14:creationId xmlns:p14="http://schemas.microsoft.com/office/powerpoint/2010/main" val="1884365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bakloos\Pictures\Mijn afbeeldingen\2017\Nederland zoemt\DSC01785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8034" y="1924472"/>
            <a:ext cx="12230556" cy="74372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7865132"/>
            <a:ext cx="11502898" cy="122413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De meeste bomen en heesters zijn eind juni uitgebloeid.                                                     Late voorjaars- en zomerbijen vliegen dan nog                                                        voornamelijk op kruidachtige planten. </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Tree>
    <p:extLst>
      <p:ext uri="{BB962C8B-B14F-4D97-AF65-F5344CB8AC3E}">
        <p14:creationId xmlns:p14="http://schemas.microsoft.com/office/powerpoint/2010/main" val="3891768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akloos\Pictures\Mijn afbeeldingen\2017\Nederland zoemt\DSC06662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7997" y="1924472"/>
            <a:ext cx="12230593" cy="745442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9" name="Tijdelijke aanduiding voor tekst 2"/>
          <p:cNvSpPr txBox="1">
            <a:spLocks/>
          </p:cNvSpPr>
          <p:nvPr/>
        </p:nvSpPr>
        <p:spPr>
          <a:xfrm>
            <a:off x="1185692" y="7865132"/>
            <a:ext cx="11502898" cy="122413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De meeste bomen en heesters zijn eind juni uitgebloeid.                                                     Late voorjaars- en zomerbijen vliegen dan nog                                                        voornamelijk op kruidachtige planten. </a:t>
            </a:r>
          </a:p>
        </p:txBody>
      </p:sp>
    </p:spTree>
    <p:extLst>
      <p:ext uri="{BB962C8B-B14F-4D97-AF65-F5344CB8AC3E}">
        <p14:creationId xmlns:p14="http://schemas.microsoft.com/office/powerpoint/2010/main" val="3335645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akloos\Pictures\Mijn afbeeldingen\2017\Nederland zoemt\DSC01056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7997" y="1924472"/>
            <a:ext cx="12230594" cy="74372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9" name="Tijdelijke aanduiding voor tekst 2"/>
          <p:cNvSpPr txBox="1">
            <a:spLocks/>
          </p:cNvSpPr>
          <p:nvPr/>
        </p:nvSpPr>
        <p:spPr>
          <a:xfrm>
            <a:off x="1185692" y="7865132"/>
            <a:ext cx="11502898" cy="122413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De meeste bomen en heesters zijn eind juni uitgebloeid.                                                     Late voorjaars- en zomerbijen vliegen dan nog                                                        voornamelijk op kruidachtige planten. </a:t>
            </a:r>
          </a:p>
        </p:txBody>
      </p:sp>
    </p:spTree>
    <p:extLst>
      <p:ext uri="{BB962C8B-B14F-4D97-AF65-F5344CB8AC3E}">
        <p14:creationId xmlns:p14="http://schemas.microsoft.com/office/powerpoint/2010/main" val="2083059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akloos\Pictures\Mijn afbeeldingen\2017\Nederland zoemt\IMG_3029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29215" y="1924472"/>
            <a:ext cx="12259375" cy="74372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sp>
        <p:nvSpPr>
          <p:cNvPr id="9" name="Tijdelijke aanduiding voor tekst 2"/>
          <p:cNvSpPr txBox="1">
            <a:spLocks/>
          </p:cNvSpPr>
          <p:nvPr/>
        </p:nvSpPr>
        <p:spPr>
          <a:xfrm>
            <a:off x="1185692" y="7865132"/>
            <a:ext cx="11502898" cy="122413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De meeste bomen en heesters zijn eind juni uitgebloeid.                                                     Late voorjaars- en zomerbijen vliegen dan nog                                                        voornamelijk op kruidachtige planten. </a:t>
            </a:r>
          </a:p>
        </p:txBody>
      </p:sp>
    </p:spTree>
    <p:extLst>
      <p:ext uri="{BB962C8B-B14F-4D97-AF65-F5344CB8AC3E}">
        <p14:creationId xmlns:p14="http://schemas.microsoft.com/office/powerpoint/2010/main" val="1377323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campanula arie kost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22280" y="6132383"/>
            <a:ext cx="5210063" cy="323468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1590" y="2089971"/>
            <a:ext cx="3864546" cy="386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a:t>
            </a:r>
            <a:endParaRPr lang="nl-NL" sz="2400" b="0" dirty="0">
              <a:latin typeface="+mn-lt"/>
              <a:ea typeface="+mn-ea"/>
              <a:cs typeface="+mn-cs"/>
            </a:endParaRPr>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31919" y="2089971"/>
            <a:ext cx="318041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3187" y="6093347"/>
            <a:ext cx="4968552" cy="330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Afbeeldingsresultaat voor prachtklokje arie koste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4300270" y="2089971"/>
            <a:ext cx="5325848" cy="388513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t="7906"/>
          <a:stretch/>
        </p:blipFill>
        <p:spPr bwMode="auto">
          <a:xfrm>
            <a:off x="10711542" y="6132383"/>
            <a:ext cx="2200787" cy="326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081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64" b="4264"/>
          <a:stretch/>
        </p:blipFill>
        <p:spPr bwMode="auto">
          <a:xfrm>
            <a:off x="453728" y="1924472"/>
            <a:ext cx="12224089" cy="745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err="1"/>
              <a:t>GreentoColour</a:t>
            </a:r>
            <a:r>
              <a:rPr lang="nl-NL" dirty="0"/>
              <a:t> </a:t>
            </a:r>
            <a:endParaRPr lang="nl-NL" sz="2400" b="0" dirty="0">
              <a:latin typeface="+mn-lt"/>
              <a:ea typeface="+mn-ea"/>
              <a:cs typeface="+mn-cs"/>
            </a:endParaRPr>
          </a:p>
        </p:txBody>
      </p:sp>
      <p:sp>
        <p:nvSpPr>
          <p:cNvPr id="7" name="Tekstvak 6"/>
          <p:cNvSpPr txBox="1"/>
          <p:nvPr/>
        </p:nvSpPr>
        <p:spPr>
          <a:xfrm>
            <a:off x="10102800" y="8928050"/>
            <a:ext cx="2448273" cy="261610"/>
          </a:xfrm>
          <a:prstGeom prst="rect">
            <a:avLst/>
          </a:prstGeom>
          <a:noFill/>
        </p:spPr>
        <p:txBody>
          <a:bodyPr wrap="square" rtlCol="0">
            <a:spAutoFit/>
          </a:bodyPr>
          <a:lstStyle/>
          <a:p>
            <a:r>
              <a:rPr lang="nl-NL" sz="1100" b="1" i="1" dirty="0">
                <a:solidFill>
                  <a:schemeClr val="bg1"/>
                </a:solidFill>
              </a:rPr>
              <a:t>Foto: Griffioen </a:t>
            </a:r>
            <a:r>
              <a:rPr lang="nl-NL" sz="1100" b="1" i="1" dirty="0" err="1">
                <a:solidFill>
                  <a:schemeClr val="bg1"/>
                </a:solidFill>
              </a:rPr>
              <a:t>GreentoColour</a:t>
            </a:r>
            <a:endParaRPr lang="nl-NL" sz="1100" b="1" i="1" dirty="0">
              <a:solidFill>
                <a:schemeClr val="bg1"/>
              </a:solidFill>
            </a:endParaRPr>
          </a:p>
        </p:txBody>
      </p:sp>
      <p:sp>
        <p:nvSpPr>
          <p:cNvPr id="10" name="Tijdelijke aanduiding voor tekst 2"/>
          <p:cNvSpPr txBox="1">
            <a:spLocks/>
          </p:cNvSpPr>
          <p:nvPr/>
        </p:nvSpPr>
        <p:spPr>
          <a:xfrm>
            <a:off x="1185692" y="8236513"/>
            <a:ext cx="11502898" cy="691537"/>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Vaste planten zijn in de zomer een belangrijke voedselbron voor wilde bijen.</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Tree>
    <p:extLst>
      <p:ext uri="{BB962C8B-B14F-4D97-AF65-F5344CB8AC3E}">
        <p14:creationId xmlns:p14="http://schemas.microsoft.com/office/powerpoint/2010/main" val="96735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6" b="4781"/>
          <a:stretch/>
        </p:blipFill>
        <p:spPr bwMode="auto">
          <a:xfrm>
            <a:off x="453728" y="1924472"/>
            <a:ext cx="12234862" cy="744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8236513"/>
            <a:ext cx="11502898" cy="691537"/>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De border zag er in 2013 nog zo uit…………...</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
        <p:nvSpPr>
          <p:cNvPr id="11" name="Tekstvak 10"/>
          <p:cNvSpPr txBox="1"/>
          <p:nvPr/>
        </p:nvSpPr>
        <p:spPr>
          <a:xfrm>
            <a:off x="10102800" y="8928050"/>
            <a:ext cx="2448273" cy="261610"/>
          </a:xfrm>
          <a:prstGeom prst="rect">
            <a:avLst/>
          </a:prstGeom>
          <a:noFill/>
        </p:spPr>
        <p:txBody>
          <a:bodyPr wrap="square" rtlCol="0">
            <a:spAutoFit/>
          </a:bodyPr>
          <a:lstStyle/>
          <a:p>
            <a:r>
              <a:rPr lang="nl-NL" sz="1100" b="1" i="1" dirty="0">
                <a:solidFill>
                  <a:schemeClr val="bg1"/>
                </a:solidFill>
              </a:rPr>
              <a:t>Foto: Griffioen </a:t>
            </a:r>
            <a:r>
              <a:rPr lang="nl-NL" sz="1100" b="1" i="1" dirty="0" err="1">
                <a:solidFill>
                  <a:schemeClr val="bg1"/>
                </a:solidFill>
              </a:rPr>
              <a:t>GreentoColour</a:t>
            </a:r>
            <a:endParaRPr lang="nl-NL" sz="1100" b="1" i="1" dirty="0">
              <a:solidFill>
                <a:schemeClr val="bg1"/>
              </a:solidFill>
            </a:endParaRPr>
          </a:p>
        </p:txBody>
      </p:sp>
    </p:spTree>
    <p:extLst>
      <p:ext uri="{BB962C8B-B14F-4D97-AF65-F5344CB8AC3E}">
        <p14:creationId xmlns:p14="http://schemas.microsoft.com/office/powerpoint/2010/main" val="1889902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20" b="4420"/>
          <a:stretch/>
        </p:blipFill>
        <p:spPr bwMode="auto">
          <a:xfrm>
            <a:off x="453728" y="1924472"/>
            <a:ext cx="12238086" cy="743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8236513"/>
            <a:ext cx="11502898" cy="691537"/>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De planten worden in groot formaat pot (P11) en in grote dichtheid geplant (8/m2) om startproblemen zoals uitdroging te voorkomen.</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
        <p:nvSpPr>
          <p:cNvPr id="11" name="Tekstvak 10"/>
          <p:cNvSpPr txBox="1"/>
          <p:nvPr/>
        </p:nvSpPr>
        <p:spPr>
          <a:xfrm>
            <a:off x="10102800" y="8928050"/>
            <a:ext cx="2448273" cy="261610"/>
          </a:xfrm>
          <a:prstGeom prst="rect">
            <a:avLst/>
          </a:prstGeom>
          <a:noFill/>
        </p:spPr>
        <p:txBody>
          <a:bodyPr wrap="square" rtlCol="0">
            <a:spAutoFit/>
          </a:bodyPr>
          <a:lstStyle/>
          <a:p>
            <a:r>
              <a:rPr lang="nl-NL" sz="1100" b="1" i="1" dirty="0">
                <a:solidFill>
                  <a:schemeClr val="bg1"/>
                </a:solidFill>
              </a:rPr>
              <a:t>Foto: Griffioen </a:t>
            </a:r>
            <a:r>
              <a:rPr lang="nl-NL" sz="1100" b="1" i="1" dirty="0" err="1">
                <a:solidFill>
                  <a:schemeClr val="bg1"/>
                </a:solidFill>
              </a:rPr>
              <a:t>GreentoColour</a:t>
            </a:r>
            <a:endParaRPr lang="nl-NL" sz="1100" b="1" i="1" dirty="0">
              <a:solidFill>
                <a:schemeClr val="bg1"/>
              </a:solidFill>
            </a:endParaRPr>
          </a:p>
        </p:txBody>
      </p:sp>
    </p:spTree>
    <p:extLst>
      <p:ext uri="{BB962C8B-B14F-4D97-AF65-F5344CB8AC3E}">
        <p14:creationId xmlns:p14="http://schemas.microsoft.com/office/powerpoint/2010/main" val="3252263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60" b="5927"/>
          <a:stretch/>
        </p:blipFill>
        <p:spPr bwMode="auto">
          <a:xfrm>
            <a:off x="458034" y="1924472"/>
            <a:ext cx="12230556" cy="743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8" name="Tijdelijke aanduiding voor tekst 2"/>
          <p:cNvSpPr txBox="1">
            <a:spLocks/>
          </p:cNvSpPr>
          <p:nvPr/>
        </p:nvSpPr>
        <p:spPr>
          <a:xfrm>
            <a:off x="1185692" y="8236513"/>
            <a:ext cx="11502898" cy="691537"/>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a:solidFill>
                  <a:schemeClr val="bg1"/>
                </a:solidFill>
              </a:rPr>
              <a:t>Maaien, </a:t>
            </a:r>
            <a:r>
              <a:rPr lang="nl-NL" dirty="0" err="1">
                <a:solidFill>
                  <a:schemeClr val="bg1"/>
                </a:solidFill>
              </a:rPr>
              <a:t>mulchen</a:t>
            </a:r>
            <a:r>
              <a:rPr lang="nl-NL" dirty="0">
                <a:solidFill>
                  <a:schemeClr val="bg1"/>
                </a:solidFill>
              </a:rPr>
              <a:t>, mesten in maart.</a:t>
            </a: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a:p>
            <a:pPr marL="0" indent="0">
              <a:spcBef>
                <a:spcPts val="0"/>
              </a:spcBef>
              <a:buNone/>
            </a:pPr>
            <a:endParaRPr lang="nl-NL" dirty="0">
              <a:solidFill>
                <a:schemeClr val="bg1"/>
              </a:solidFill>
            </a:endParaRPr>
          </a:p>
        </p:txBody>
      </p:sp>
      <p:sp>
        <p:nvSpPr>
          <p:cNvPr id="11" name="Tekstvak 10"/>
          <p:cNvSpPr txBox="1"/>
          <p:nvPr/>
        </p:nvSpPr>
        <p:spPr>
          <a:xfrm>
            <a:off x="10102800" y="8928050"/>
            <a:ext cx="2448273" cy="261610"/>
          </a:xfrm>
          <a:prstGeom prst="rect">
            <a:avLst/>
          </a:prstGeom>
          <a:noFill/>
        </p:spPr>
        <p:txBody>
          <a:bodyPr wrap="square" rtlCol="0">
            <a:spAutoFit/>
          </a:bodyPr>
          <a:lstStyle/>
          <a:p>
            <a:r>
              <a:rPr lang="nl-NL" sz="1100" b="1" i="1" dirty="0">
                <a:solidFill>
                  <a:schemeClr val="bg1"/>
                </a:solidFill>
              </a:rPr>
              <a:t>Foto: Griffioen </a:t>
            </a:r>
            <a:r>
              <a:rPr lang="nl-NL" sz="1100" b="1" i="1" dirty="0" err="1">
                <a:solidFill>
                  <a:schemeClr val="bg1"/>
                </a:solidFill>
              </a:rPr>
              <a:t>GreentoColour</a:t>
            </a:r>
            <a:endParaRPr lang="nl-NL" sz="1100" b="1" i="1" dirty="0">
              <a:solidFill>
                <a:schemeClr val="bg1"/>
              </a:solidFill>
            </a:endParaRPr>
          </a:p>
        </p:txBody>
      </p:sp>
    </p:spTree>
    <p:extLst>
      <p:ext uri="{BB962C8B-B14F-4D97-AF65-F5344CB8AC3E}">
        <p14:creationId xmlns:p14="http://schemas.microsoft.com/office/powerpoint/2010/main" val="1377018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358"/>
            <a:ext cx="12231390" cy="917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solidFill>
                  <a:srgbClr val="CC0099"/>
                </a:solidFill>
              </a:rPr>
              <a:t>Inrichting</a:t>
            </a:r>
            <a:r>
              <a:rPr lang="nl-NL" b="0" dirty="0">
                <a:solidFill>
                  <a:srgbClr val="CC0099"/>
                </a:solidFill>
              </a:rPr>
              <a:t>: ruigte</a:t>
            </a:r>
            <a:r>
              <a:rPr lang="nl-NL" dirty="0">
                <a:solidFill>
                  <a:srgbClr val="CC0099"/>
                </a:solidFill>
              </a:rPr>
              <a:t> </a:t>
            </a:r>
            <a:endParaRPr lang="nl-NL" sz="2400" b="0" dirty="0">
              <a:solidFill>
                <a:srgbClr val="CC0099"/>
              </a:solidFill>
              <a:latin typeface="+mn-lt"/>
              <a:ea typeface="+mn-ea"/>
              <a:cs typeface="+mn-cs"/>
            </a:endParaRPr>
          </a:p>
        </p:txBody>
      </p:sp>
    </p:spTree>
    <p:extLst>
      <p:ext uri="{BB962C8B-B14F-4D97-AF65-F5344CB8AC3E}">
        <p14:creationId xmlns:p14="http://schemas.microsoft.com/office/powerpoint/2010/main" val="1641475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jdelijke aanduiding voor tekst 2"/>
          <p:cNvSpPr txBox="1">
            <a:spLocks/>
          </p:cNvSpPr>
          <p:nvPr/>
        </p:nvSpPr>
        <p:spPr>
          <a:xfrm>
            <a:off x="1185692" y="2140496"/>
            <a:ext cx="11502898" cy="165618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Ruigtekruiden zijn van grote betekenis voor de insecten. Ze bloeien van het zomerseizoen tot ver in het najaar, als de meeste andere kruiden zijn uitgebloeid. </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3074" name="Picture 2" descr="C:\Users\bakloos\Pictures\Mijn afbeeldingen\2017\Nederland zoemt\DSC01098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743700" y="3580656"/>
            <a:ext cx="5944890" cy="57982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akloos\Pictures\Mijn afbeeldingen\2017\Nederland zoemt\DSC01132a.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57200" y="3580656"/>
            <a:ext cx="6123150" cy="579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96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bakloos\Pictures\Mijn afbeeldingen\2017\Nederland zoemt\DSC00259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71834" y="3580657"/>
            <a:ext cx="5911713" cy="5798244"/>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1495068" cy="93610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Zomen zijn stroken ruigtekruiden aan bosranden. Veel planten in deze zomen zijn waardplanten voor de meest voorkomende vlindersoorten. Zomen zijn voor de fauna (o.a. kleine zoogdieren, vogels) erg belangrijk als schuil- en foerageerplaats.</a:t>
            </a:r>
          </a:p>
          <a:p>
            <a:pPr marL="0" indent="0">
              <a:buNone/>
            </a:pPr>
            <a:r>
              <a:rPr lang="nl-NL" dirty="0"/>
              <a:t>  </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80350" y="3580657"/>
            <a:ext cx="6100410" cy="579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78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43700" y="3567202"/>
            <a:ext cx="5937060" cy="58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jdelijke aanduiding voor tekst 2"/>
          <p:cNvSpPr txBox="1">
            <a:spLocks/>
          </p:cNvSpPr>
          <p:nvPr/>
        </p:nvSpPr>
        <p:spPr>
          <a:xfrm>
            <a:off x="1185692" y="2140496"/>
            <a:ext cx="11495068" cy="302433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Laat, waar dit mogelijk is (op </a:t>
            </a:r>
            <a:r>
              <a:rPr lang="nl-NL" dirty="0" err="1"/>
              <a:t>overhoeken</a:t>
            </a:r>
            <a:r>
              <a:rPr lang="nl-NL" dirty="0"/>
              <a:t>, aan de randen langs houtige beplanting, rommelhoeken, spoorweg/bedrijven/recreatie terreinen, langs waterkanten) de ruigtekruiden (over)staan. </a:t>
            </a:r>
          </a:p>
          <a:p>
            <a:pPr marL="0" indent="0">
              <a:buNone/>
            </a:pPr>
            <a:r>
              <a:rPr lang="nl-NL" dirty="0"/>
              <a:t>.</a:t>
            </a:r>
          </a:p>
          <a:p>
            <a:pPr marL="0" indent="0">
              <a:buNone/>
            </a:pPr>
            <a:r>
              <a:rPr lang="nl-NL" dirty="0"/>
              <a:t>  </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pic>
        <p:nvPicPr>
          <p:cNvPr id="6146"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65696" y="3567203"/>
            <a:ext cx="6407632" cy="581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676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bakloos\Pictures\Mijn afbeeldingen\2017\Nederland zoemt\DSC00185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00310" y="3567201"/>
            <a:ext cx="12260483" cy="5811699"/>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1819108" cy="93610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de overblijvende holle stengels van de ruigtekruiden vinden insecten een overwinteringsplaats. Daarnaast vinden veel vogels in ruigten voldoende voedsel (insecten, spinnen en ook zaden).</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Tree>
    <p:extLst>
      <p:ext uri="{BB962C8B-B14F-4D97-AF65-F5344CB8AC3E}">
        <p14:creationId xmlns:p14="http://schemas.microsoft.com/office/powerpoint/2010/main" val="771038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sp>
        <p:nvSpPr>
          <p:cNvPr id="10" name="Tijdelijke aanduiding voor tekst 2"/>
          <p:cNvSpPr txBox="1">
            <a:spLocks/>
          </p:cNvSpPr>
          <p:nvPr/>
        </p:nvSpPr>
        <p:spPr>
          <a:xfrm>
            <a:off x="1185692" y="2140496"/>
            <a:ext cx="1150289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Zorg voor voortplantingsgelegenheid op korte afstand (50-100 m) van de foerageerplek op een zonnige plaats op/in:</a:t>
            </a:r>
          </a:p>
          <a:p>
            <a:r>
              <a:rPr lang="nl-NL" dirty="0"/>
              <a:t>kale bodem op bij voorkeur steile plekken: dijkjes/greppels/heuvels/kuilen/richels </a:t>
            </a:r>
          </a:p>
          <a:p>
            <a:r>
              <a:rPr lang="nl-NL" dirty="0"/>
              <a:t>open, zandige plekken: zandhoopjes, zandpaden, insectenheuvel</a:t>
            </a:r>
          </a:p>
          <a:p>
            <a:r>
              <a:rPr lang="nl-NL" dirty="0"/>
              <a:t>bestrating met voegen, gevuld met zand</a:t>
            </a:r>
          </a:p>
          <a:p>
            <a:r>
              <a:rPr lang="nl-NL" dirty="0"/>
              <a:t>stapelmuur met plekken met leem</a:t>
            </a:r>
          </a:p>
          <a:p>
            <a:r>
              <a:rPr lang="nl-NL" dirty="0"/>
              <a:t>onbewerkte (=niet verduurzaamde) weidepalen</a:t>
            </a:r>
          </a:p>
          <a:p>
            <a:r>
              <a:rPr lang="nl-NL" dirty="0"/>
              <a:t>overjarig struweel (holle stengels en merg houdende stengels)</a:t>
            </a:r>
          </a:p>
          <a:p>
            <a:r>
              <a:rPr lang="nl-NL" dirty="0"/>
              <a:t>dood/vermolmd hout: boomstronken, afgezaagde stobben, snoeihout/dood hout, takkenrillen </a:t>
            </a:r>
          </a:p>
          <a:p>
            <a:r>
              <a:rPr lang="nl-NL" dirty="0"/>
              <a:t>waar dood hout niet mogelijk is, plaats daar insectenhotels/wanden</a:t>
            </a:r>
          </a:p>
          <a:p>
            <a:pPr marL="0" indent="0" algn="ctr">
              <a:buNone/>
            </a:pPr>
            <a:r>
              <a:rPr lang="nl-NL" dirty="0"/>
              <a:t> </a:t>
            </a:r>
            <a:r>
              <a:rPr lang="nl-NL" b="1" u="sng" dirty="0">
                <a:solidFill>
                  <a:srgbClr val="FF0000"/>
                </a:solidFill>
              </a:rPr>
              <a:t>Nestgelegenheid mag het hele jaar niet worden verstoord</a:t>
            </a:r>
            <a:r>
              <a:rPr lang="nl-NL" b="1" dirty="0">
                <a:solidFill>
                  <a:srgbClr val="FF0000"/>
                </a:solidFill>
              </a:rPr>
              <a:t>! </a:t>
            </a:r>
          </a:p>
          <a:p>
            <a:pPr marL="0" indent="0">
              <a:buNone/>
            </a:pPr>
            <a:r>
              <a:rPr lang="nl-NL" dirty="0"/>
              <a:t>Als aan deze voorwaarde niet wordt voldaan, is de kans op                                              bijen minimaal, zelfs in de meest bloemrijke situatie. </a:t>
            </a:r>
          </a:p>
          <a:p>
            <a:pPr marL="0" indent="0">
              <a:buNone/>
            </a:pPr>
            <a:r>
              <a:rPr lang="nl-NL" dirty="0"/>
              <a:t> </a:t>
            </a:r>
          </a:p>
        </p:txBody>
      </p:sp>
      <p:sp>
        <p:nvSpPr>
          <p:cNvPr id="15"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nestelgelegenheid </a:t>
            </a:r>
            <a:endParaRPr lang="nl-NL" sz="2400" b="0" dirty="0">
              <a:latin typeface="+mn-lt"/>
              <a:ea typeface="+mn-ea"/>
              <a:cs typeface="+mn-cs"/>
            </a:endParaRPr>
          </a:p>
        </p:txBody>
      </p:sp>
    </p:spTree>
    <p:extLst>
      <p:ext uri="{BB962C8B-B14F-4D97-AF65-F5344CB8AC3E}">
        <p14:creationId xmlns:p14="http://schemas.microsoft.com/office/powerpoint/2010/main" val="13076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beeldingsresultaat voor acer campestre arie kost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2142" y="2089971"/>
            <a:ext cx="5831236" cy="3864546"/>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plantkeuze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pic>
        <p:nvPicPr>
          <p:cNvPr id="5123"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299200" y="2075767"/>
            <a:ext cx="3016249" cy="386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Afbeeldingsresultaat voor lonicera arie kost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7756" y="6065721"/>
            <a:ext cx="4973984" cy="331317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Afbeeldingsresultaat voor prunus arie koste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5317940" y="6065721"/>
            <a:ext cx="3997509" cy="33131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bakloos\Pictures\Mijn afbeeldingen\2017\Nederland zoemt\IMG_2188a.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9500555" y="2089971"/>
            <a:ext cx="3358195" cy="3850342"/>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9500555" y="6065721"/>
            <a:ext cx="3358195" cy="331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6098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206000" y="3652664"/>
            <a:ext cx="3550753" cy="878496"/>
          </a:xfrm>
        </p:spPr>
        <p:txBody>
          <a:bodyPr/>
          <a:lstStyle/>
          <a:p>
            <a:r>
              <a:rPr lang="nl-NL" dirty="0" err="1"/>
              <a:t>Tussendia</a:t>
            </a:r>
            <a:endParaRPr lang="nl-NL" dirty="0"/>
          </a:p>
        </p:txBody>
      </p:sp>
      <p:pic>
        <p:nvPicPr>
          <p:cNvPr id="8" name="N&amp;M_Betere_energie_CMYK_on_color.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pic>
        <p:nvPicPr>
          <p:cNvPr id="5" name="Tijdelijke aanduiding voor afbeelding 4"/>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tretch>
            <a:fillRect/>
          </a:stretch>
        </p:blipFill>
        <p:spPr>
          <a:xfrm>
            <a:off x="0" y="-19166"/>
            <a:ext cx="13223540" cy="9772765"/>
          </a:xfrm>
        </p:spPr>
      </p:pic>
      <p:pic>
        <p:nvPicPr>
          <p:cNvPr id="9" name="Afbeelding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0488" y="1666080"/>
            <a:ext cx="6521867" cy="6480720"/>
          </a:xfrm>
          <a:prstGeom prst="rect">
            <a:avLst/>
          </a:prstGeom>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42760" y="8514337"/>
            <a:ext cx="3013719" cy="90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787341" y="4398607"/>
            <a:ext cx="4176464" cy="1015663"/>
          </a:xfrm>
          <a:prstGeom prst="rect">
            <a:avLst/>
          </a:prstGeom>
          <a:noFill/>
        </p:spPr>
        <p:txBody>
          <a:bodyPr wrap="square" rtlCol="0">
            <a:spAutoFit/>
          </a:bodyPr>
          <a:lstStyle/>
          <a:p>
            <a:r>
              <a:rPr lang="nl-NL" sz="6000" dirty="0">
                <a:latin typeface="DINCondensedC" pitchFamily="2" charset="0"/>
              </a:rPr>
              <a:t>Bedankt!</a:t>
            </a:r>
          </a:p>
        </p:txBody>
      </p:sp>
    </p:spTree>
    <p:extLst>
      <p:ext uri="{BB962C8B-B14F-4D97-AF65-F5344CB8AC3E}">
        <p14:creationId xmlns:p14="http://schemas.microsoft.com/office/powerpoint/2010/main" val="207179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Afbeeldingsresultaat voor dahlia arie kost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11354" y="3751454"/>
            <a:ext cx="4309884" cy="43098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relateerde afbeeldi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92048" y="3749764"/>
            <a:ext cx="4311574" cy="4311574"/>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2"/>
          <p:cNvSpPr txBox="1">
            <a:spLocks/>
          </p:cNvSpPr>
          <p:nvPr/>
        </p:nvSpPr>
        <p:spPr>
          <a:xfrm>
            <a:off x="1185692" y="2140496"/>
            <a:ext cx="1064530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Maar er zijn ook goede cultivars en exoten. Geef wel de voorkeur aan enkelvoudige bloemen. Gevulde bloemen hebben minder of geen nectarklieren en meeldraden. </a:t>
            </a:r>
          </a:p>
          <a:p>
            <a:pPr marL="0" indent="0">
              <a:buNone/>
            </a:pPr>
            <a:endParaRPr lang="nl-NL" dirty="0"/>
          </a:p>
        </p:txBody>
      </p:sp>
    </p:spTree>
    <p:extLst>
      <p:ext uri="{BB962C8B-B14F-4D97-AF65-F5344CB8AC3E}">
        <p14:creationId xmlns:p14="http://schemas.microsoft.com/office/powerpoint/2010/main" val="66910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58584" y="203444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1034384" y="2140496"/>
            <a:ext cx="10645300" cy="374441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Op welke (inheemse) planten zitten deze insecten?</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Inrichting: </a:t>
            </a:r>
            <a:r>
              <a:rPr lang="nl-NL" b="0" dirty="0"/>
              <a:t>opdracht </a:t>
            </a:r>
            <a:endParaRPr lang="nl-NL" sz="2400" b="0" dirty="0">
              <a:latin typeface="+mn-lt"/>
              <a:ea typeface="+mn-ea"/>
              <a:cs typeface="+mn-cs"/>
            </a:endParaRPr>
          </a:p>
        </p:txBody>
      </p:sp>
      <p:sp>
        <p:nvSpPr>
          <p:cNvPr id="8" name="Tijdelijke aanduiding voor tekst 2"/>
          <p:cNvSpPr txBox="1">
            <a:spLocks/>
          </p:cNvSpPr>
          <p:nvPr/>
        </p:nvSpPr>
        <p:spPr>
          <a:xfrm>
            <a:off x="1185692" y="2140496"/>
            <a:ext cx="11149356" cy="108012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spcBef>
                <a:spcPts val="0"/>
              </a:spcBef>
            </a:pPr>
            <a:endParaRPr lang="nl-NL" dirty="0"/>
          </a:p>
          <a:p>
            <a:pPr marL="0" indent="0">
              <a:buNone/>
            </a:pPr>
            <a:endParaRPr lang="nl-NL" dirty="0"/>
          </a:p>
          <a:p>
            <a:pPr marL="0" indent="0">
              <a:buNone/>
            </a:pPr>
            <a:endParaRPr lang="nl-NL" dirty="0"/>
          </a:p>
          <a:p>
            <a:pPr marL="0" indent="0">
              <a:buNone/>
            </a:pPr>
            <a:endParaRPr lang="nl-NL" dirty="0"/>
          </a:p>
        </p:txBody>
      </p:sp>
      <p:pic>
        <p:nvPicPr>
          <p:cNvPr id="1026" name="Picture 2" descr="C:\Users\bakloos\Pictures\Mijn afbeeldingen\2017\Nederland zoemt\DSC01092a.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01123" y="2675570"/>
            <a:ext cx="5787467" cy="32575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akloos\Pictures\Mijn afbeeldingen\2017\Nederland zoemt\DSC01099a.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01123" y="6144519"/>
            <a:ext cx="5781801" cy="3254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akloos\Pictures\Mijn afbeeldingen\2017\Nederland zoemt\IMG_2189a.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6144" b="13065"/>
          <a:stretch/>
        </p:blipFill>
        <p:spPr bwMode="auto">
          <a:xfrm>
            <a:off x="525736" y="2682838"/>
            <a:ext cx="6234634" cy="671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196608"/>
      </p:ext>
    </p:extLst>
  </p:cSld>
  <p:clrMapOvr>
    <a:masterClrMapping/>
  </p:clrMapOvr>
</p:sld>
</file>

<file path=ppt/theme/theme1.xml><?xml version="1.0" encoding="utf-8"?>
<a:theme xmlns:a="http://schemas.openxmlformats.org/drawingml/2006/main" name="NM Corporate">
  <a:themeElements>
    <a:clrScheme name="nm-ENERGIE">
      <a:dk1>
        <a:srgbClr val="000000"/>
      </a:dk1>
      <a:lt1>
        <a:srgbClr val="FFFFFF"/>
      </a:lt1>
      <a:dk2>
        <a:srgbClr val="53585F"/>
      </a:dk2>
      <a:lt2>
        <a:srgbClr val="DCDEE0"/>
      </a:lt2>
      <a:accent1>
        <a:srgbClr val="93C6E0"/>
      </a:accent1>
      <a:accent2>
        <a:srgbClr val="8DC63F"/>
      </a:accent2>
      <a:accent3>
        <a:srgbClr val="93C6E0"/>
      </a:accent3>
      <a:accent4>
        <a:srgbClr val="8DC63F"/>
      </a:accent4>
      <a:accent5>
        <a:srgbClr val="93C6E0"/>
      </a:accent5>
      <a:accent6>
        <a:srgbClr val="8DC63F"/>
      </a:accent6>
      <a:hlink>
        <a:srgbClr val="000000"/>
      </a:hlink>
      <a:folHlink>
        <a:srgbClr val="000000"/>
      </a:folHlink>
    </a:clrScheme>
    <a:fontScheme name="Natuur&amp;Milieu">
      <a:majorFont>
        <a:latin typeface="N&amp;M Utrecht"/>
        <a:ea typeface="N&amp;M Utrecht"/>
        <a:cs typeface="N&amp;M Utrecht"/>
      </a:majorFont>
      <a:minorFont>
        <a:latin typeface="Soho Std"/>
        <a:ea typeface="N&amp;M Utrecht"/>
        <a:cs typeface="N&amp;M Utrecht"/>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NM-CORPORATE-2016-150dpi" id="{7DD6EF30-BCAE-41E2-8A3A-CA0132CA97E6}" vid="{ECE96A99-22CF-4335-AA99-84CA9B0BADE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Natuur &amp; Milieu</Template>
  <TotalTime>3267</TotalTime>
  <Words>5224</Words>
  <Application>Microsoft Office PowerPoint</Application>
  <PresentationFormat>Aangepast</PresentationFormat>
  <Paragraphs>563</Paragraphs>
  <Slides>70</Slides>
  <Notes>69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70</vt:i4>
      </vt:variant>
    </vt:vector>
  </HeadingPairs>
  <TitlesOfParts>
    <vt:vector size="77" baseType="lpstr">
      <vt:lpstr>Arial</vt:lpstr>
      <vt:lpstr>Calibri</vt:lpstr>
      <vt:lpstr>Courier New</vt:lpstr>
      <vt:lpstr>DINCondensedC</vt:lpstr>
      <vt:lpstr>N&amp;M Utrecht</vt:lpstr>
      <vt:lpstr>Soho Std</vt:lpstr>
      <vt:lpstr>NM Corporate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Inrichting voor wilde bijen</dc:title>
  <dc:creator>Wellantcollege</dc:creator>
  <cp:lastModifiedBy>Latifa Vonk</cp:lastModifiedBy>
  <cp:revision>393</cp:revision>
  <dcterms:created xsi:type="dcterms:W3CDTF">2017-08-03T06:49:53Z</dcterms:created>
  <dcterms:modified xsi:type="dcterms:W3CDTF">2023-10-20T12:57:54Z</dcterms:modified>
</cp:coreProperties>
</file>