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433" r:id="rId2"/>
    <p:sldId id="282" r:id="rId3"/>
    <p:sldId id="294" r:id="rId4"/>
    <p:sldId id="297" r:id="rId5"/>
    <p:sldId id="298" r:id="rId6"/>
    <p:sldId id="299" r:id="rId7"/>
    <p:sldId id="320" r:id="rId8"/>
    <p:sldId id="300" r:id="rId9"/>
    <p:sldId id="301" r:id="rId10"/>
    <p:sldId id="303" r:id="rId11"/>
    <p:sldId id="304" r:id="rId12"/>
    <p:sldId id="302" r:id="rId13"/>
    <p:sldId id="321" r:id="rId14"/>
    <p:sldId id="305" r:id="rId15"/>
    <p:sldId id="306" r:id="rId16"/>
    <p:sldId id="307" r:id="rId17"/>
    <p:sldId id="410" r:id="rId18"/>
  </p:sldIdLst>
  <p:sldSz cx="13004800" cy="9753600"/>
  <p:notesSz cx="6858000" cy="9144000"/>
  <p:defaultTextStyle>
    <a:defPPr>
      <a:defRPr lang="nl-NL"/>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orient="horz" pos="605">
          <p15:clr>
            <a:srgbClr val="A4A3A4"/>
          </p15:clr>
        </p15:guide>
        <p15:guide id="3" orient="horz" pos="4750">
          <p15:clr>
            <a:srgbClr val="A4A3A4"/>
          </p15:clr>
        </p15:guide>
        <p15:guide id="4" pos="4096">
          <p15:clr>
            <a:srgbClr val="A4A3A4"/>
          </p15:clr>
        </p15:guide>
        <p15:guide id="5" pos="761">
          <p15:clr>
            <a:srgbClr val="A4A3A4"/>
          </p15:clr>
        </p15:guide>
        <p15:guide id="6" pos="6999">
          <p15:clr>
            <a:srgbClr val="A4A3A4"/>
          </p15:clr>
        </p15:guide>
        <p15:guide id="7" pos="772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CCCCFF"/>
    <a:srgbClr val="CC0099"/>
    <a:srgbClr val="FBC000"/>
    <a:srgbClr val="EEF0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80722" autoAdjust="0"/>
  </p:normalViewPr>
  <p:slideViewPr>
    <p:cSldViewPr>
      <p:cViewPr>
        <p:scale>
          <a:sx n="56" d="100"/>
          <a:sy n="56" d="100"/>
        </p:scale>
        <p:origin x="2288" y="144"/>
      </p:cViewPr>
      <p:guideLst>
        <p:guide orient="horz" pos="3072"/>
        <p:guide orient="horz" pos="605"/>
        <p:guide orient="horz" pos="4750"/>
        <p:guide pos="4096"/>
        <p:guide pos="761"/>
        <p:guide pos="6999"/>
        <p:guide pos="7725"/>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2456"/>
    </p:cViewPr>
  </p:sorterViewPr>
  <p:notesViewPr>
    <p:cSldViewPr showGuide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7C35F8-C34B-4D29-B782-DCEBE5159A3C}" type="datetimeFigureOut">
              <a:rPr lang="nl-NL" smtClean="0"/>
              <a:t>22-01-18</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B9FBA0-0CE1-41DE-8055-BBA4F52DEA2A}" type="slidenum">
              <a:rPr lang="nl-NL" smtClean="0"/>
              <a:t>‹nr.›</a:t>
            </a:fld>
            <a:endParaRPr lang="nl-NL"/>
          </a:p>
        </p:txBody>
      </p:sp>
    </p:spTree>
    <p:extLst>
      <p:ext uri="{BB962C8B-B14F-4D97-AF65-F5344CB8AC3E}">
        <p14:creationId xmlns:p14="http://schemas.microsoft.com/office/powerpoint/2010/main" val="3794292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D47BA-F03F-4438-93F9-119E2DEA37D8}" type="datetimeFigureOut">
              <a:rPr lang="nl-NL" smtClean="0"/>
              <a:t>22-01-18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78B8E-8E9F-461E-AF4E-D3F955EECC90}" type="slidenum">
              <a:rPr lang="nl-NL" smtClean="0"/>
              <a:t>‹nr.›</a:t>
            </a:fld>
            <a:endParaRPr lang="nl-NL"/>
          </a:p>
        </p:txBody>
      </p:sp>
    </p:spTree>
    <p:extLst>
      <p:ext uri="{BB962C8B-B14F-4D97-AF65-F5344CB8AC3E}">
        <p14:creationId xmlns:p14="http://schemas.microsoft.com/office/powerpoint/2010/main" val="222258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2</a:t>
            </a:fld>
            <a:endParaRPr lang="nl-NL" dirty="0"/>
          </a:p>
        </p:txBody>
      </p:sp>
    </p:spTree>
    <p:extLst>
      <p:ext uri="{BB962C8B-B14F-4D97-AF65-F5344CB8AC3E}">
        <p14:creationId xmlns:p14="http://schemas.microsoft.com/office/powerpoint/2010/main" val="3632766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tuin</a:t>
            </a:r>
            <a:r>
              <a:rPr lang="nl-NL" baseline="0" dirty="0"/>
              <a:t> zonder bloemen is er voor een wilde bij niets te zoeken (Miele </a:t>
            </a:r>
            <a:r>
              <a:rPr lang="nl-NL" baseline="0" dirty="0" err="1"/>
              <a:t>Experience</a:t>
            </a:r>
            <a:r>
              <a:rPr lang="nl-NL" baseline="0" dirty="0"/>
              <a:t> Centre Vianen).</a:t>
            </a:r>
            <a:endParaRPr lang="nl-NL" dirty="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12</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versteende</a:t>
            </a:r>
            <a:r>
              <a:rPr lang="nl-NL" baseline="0" dirty="0"/>
              <a:t> tuin zonder bloemen heeft een bij niets te foerageren. De </a:t>
            </a:r>
            <a:r>
              <a:rPr lang="nl-NL" baseline="0" dirty="0" err="1"/>
              <a:t>Hydrangea</a:t>
            </a:r>
            <a:r>
              <a:rPr lang="nl-NL" baseline="0" dirty="0"/>
              <a:t> </a:t>
            </a:r>
            <a:r>
              <a:rPr lang="nl-NL" baseline="0" dirty="0" err="1"/>
              <a:t>arborescens</a:t>
            </a:r>
            <a:r>
              <a:rPr lang="nl-NL" baseline="0" dirty="0"/>
              <a:t> ‘Annabelle’ die hier overigens na een bui plat ligt, heeft steriele bloemen en is dus voor insecten niet interessant (geen stuifmeel).</a:t>
            </a:r>
            <a:endParaRPr lang="nl-NL" dirty="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13</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14</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Hierin vonden bijen kieren, spleten, zachte mortel, rottend hout, holle plantenstengels, dood hout enz. Nieuwe bouwmethoden en het efficiënt inrichten van het erf</a:t>
            </a:r>
            <a:r>
              <a:rPr lang="nl-NL" baseline="0" dirty="0"/>
              <a:t> én </a:t>
            </a:r>
            <a:r>
              <a:rPr lang="nl-NL" dirty="0"/>
              <a:t>de verstening van de tuinen hebben nestmogelijkheden op het in de bebouwde</a:t>
            </a:r>
            <a:r>
              <a:rPr lang="nl-NL" baseline="0" dirty="0"/>
              <a:t> omgeving</a:t>
            </a:r>
            <a:r>
              <a:rPr lang="nl-NL" dirty="0"/>
              <a:t> beperkt. </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15</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Ongeveer 10% van de wilde bijensoorten maakt hiervan gebruik (ongeveer 35 soorten).</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16</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kunt een leuk bijenhotel in je tuin knutselen. Succes is mogelijk a</a:t>
            </a:r>
            <a:r>
              <a:rPr lang="nl-NL" baseline="0" dirty="0"/>
              <a:t>ls de bij binnen 50-100 m hiervan kan foerageren. Zij kijken daarbij niet naar erfgrenzen.</a:t>
            </a:r>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17</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Hoeveel en welke wilde bijen je in het groen kunt verwachten, is o.a. afhankelijk van het deel van het land waarin de tuin ligt. Sommige soorten komen in heel Nederland voor, andere slechts in bepaalde delen. De bij vriendelijkheid vd omgeving speelt een rol: in het stadscentrum tref je minder bijensoorten aan dan aan de stadsranden. De leeftijd, de oppervlakte en de variatie van het omringende groen speelt een belangrijke rol bij het voorkomen van bijen. Op het platteland maakt het veel uit of het groen wordt omringd door intensief beheerd landbouw/veeteelt gebied of door een natuurgebied.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3</a:t>
            </a:fld>
            <a:endParaRPr lang="nl-NL"/>
          </a:p>
        </p:txBody>
      </p:sp>
    </p:spTree>
    <p:extLst>
      <p:ext uri="{BB962C8B-B14F-4D97-AF65-F5344CB8AC3E}">
        <p14:creationId xmlns:p14="http://schemas.microsoft.com/office/powerpoint/2010/main" val="2584994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Hierbij trekken de wilde bijen, net als andere dieren, zich niets aan van erfgrenzen. Als voorbeeld kijken we hier naar het terrein van het </a:t>
            </a:r>
            <a:r>
              <a:rPr lang="nl-NL" dirty="0" err="1"/>
              <a:t>Wellantcollege</a:t>
            </a:r>
            <a:r>
              <a:rPr lang="nl-NL" dirty="0"/>
              <a:t> in Houten. De foto’s op de volgende dia’s zijn genomen vanaf de plekken die zijn aangegeven met een ster.</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4</a:t>
            </a:fld>
            <a:endParaRPr lang="nl-NL"/>
          </a:p>
        </p:txBody>
      </p:sp>
    </p:spTree>
    <p:extLst>
      <p:ext uri="{BB962C8B-B14F-4D97-AF65-F5344CB8AC3E}">
        <p14:creationId xmlns:p14="http://schemas.microsoft.com/office/powerpoint/2010/main" val="1869992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Voorwaarde is dat foerageergebied en voortplantingsgelegenheid niet ver uit elkaar liggen want wilde bijen hebben, in tegenstelling tot honingbijen een veel kleinere actieradius: kleine bijensoorten zo’n 50-100 m, grotere soorten (waaronder de hommels) tot 1500 m. Vandaar dat voor de wilde bij het gevarieerde kleinschalige landschap zo van belang is:</a:t>
            </a:r>
            <a:r>
              <a:rPr lang="nl-NL" baseline="0" dirty="0"/>
              <a:t> voedsel en voortplantingsgelegenheid op korte afstand van elkaar. Daarvoor is een stedelijke omgeving met tuinen en openbaar groen ideaal.</a:t>
            </a:r>
            <a:endParaRPr lang="nl-NL" dirty="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6</a:t>
            </a:fld>
            <a:endParaRPr lang="nl-NL"/>
          </a:p>
        </p:txBody>
      </p:sp>
    </p:spTree>
    <p:extLst>
      <p:ext uri="{BB962C8B-B14F-4D97-AF65-F5344CB8AC3E}">
        <p14:creationId xmlns:p14="http://schemas.microsoft.com/office/powerpoint/2010/main" val="4168088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7</a:t>
            </a:fld>
            <a:endParaRPr lang="nl-NL"/>
          </a:p>
        </p:txBody>
      </p:sp>
    </p:spTree>
    <p:extLst>
      <p:ext uri="{BB962C8B-B14F-4D97-AF65-F5344CB8AC3E}">
        <p14:creationId xmlns:p14="http://schemas.microsoft.com/office/powerpoint/2010/main" val="416808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onderzoek blijkt dat wilde bijen na verloop van tijd zelfs zeer geïsoleerde tuinen kunnen vinden en gebruiken (hier Mariaplaats in centrum Utrecht). De inrichting</a:t>
            </a:r>
            <a:r>
              <a:rPr lang="nl-NL" baseline="0" dirty="0"/>
              <a:t> </a:t>
            </a:r>
            <a:r>
              <a:rPr lang="nl-NL" dirty="0"/>
              <a:t>van het stedelijke gebied, de ouderdom van de tuinen en de gebouwen eromheen zijn van invloed. Geduld en consistent beheer zijn hierbij sleutelfactoren. Maar als dezelfde tuin in Maastricht</a:t>
            </a:r>
            <a:r>
              <a:rPr lang="nl-NL" baseline="0" dirty="0"/>
              <a:t> zou liggen zou deze meer bijensoorten aantrekken.</a:t>
            </a:r>
            <a:endParaRPr lang="nl-NL" dirty="0"/>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8</a:t>
            </a:fld>
            <a:endParaRPr lang="nl-NL"/>
          </a:p>
        </p:txBody>
      </p:sp>
    </p:spTree>
    <p:extLst>
      <p:ext uri="{BB962C8B-B14F-4D97-AF65-F5344CB8AC3E}">
        <p14:creationId xmlns:p14="http://schemas.microsoft.com/office/powerpoint/2010/main" val="1610163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nieuw gebouwde wijk (hier de Müllerkade in centrum Rotterdam) zal geduld en consistent beheer nodig zijn .</a:t>
            </a:r>
          </a:p>
          <a:p>
            <a:endParaRPr lang="nl-NL" dirty="0"/>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9</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Nectar dient als brandstof voor alle stadia, stuifmeel als eiwitbron voor de larven. De verzamelde nectar en stuifmeel worden steeds weer naar het nest gebracht, vandaar dat hun actieradius beperkt is. Wilde bijen zijn primair op zoek naar stuifmeel en in mindere mate naar nectar. Zij leggen geen wintervoorraad hiervan aan, zoals de honingbij wél doet. </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10</a:t>
            </a:fld>
            <a:endParaRPr lang="nl-NL"/>
          </a:p>
        </p:txBody>
      </p:sp>
    </p:spTree>
    <p:extLst>
      <p:ext uri="{BB962C8B-B14F-4D97-AF65-F5344CB8AC3E}">
        <p14:creationId xmlns:p14="http://schemas.microsoft.com/office/powerpoint/2010/main" val="409080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stuifmeel van vlinderbloemigen is erg in trek, met name bij hommels. Hierin zit namelijk meer eiwit dan in stuifmeel van andere plantensoorten. Vlinderbloemige planten leven  in symbiose met bacteriën die zich in speciale wortelknolletjes bevinden. Deze zijn in staat om stikstof uit de lucht te binden en vast te leggen, o.a. in het stuifmeel </a:t>
            </a:r>
          </a:p>
        </p:txBody>
      </p:sp>
      <p:sp>
        <p:nvSpPr>
          <p:cNvPr id="4" name="Tijdelijke aanduiding voor dianummer 3"/>
          <p:cNvSpPr>
            <a:spLocks noGrp="1"/>
          </p:cNvSpPr>
          <p:nvPr>
            <p:ph type="sldNum" sz="quarter" idx="10"/>
          </p:nvPr>
        </p:nvSpPr>
        <p:spPr/>
        <p:txBody>
          <a:bodyPr/>
          <a:lstStyle/>
          <a:p>
            <a:fld id="{4CF78B8E-8E9F-461E-AF4E-D3F955EECC90}" type="slidenum">
              <a:rPr lang="nl-NL" smtClean="0"/>
              <a:t>11</a:t>
            </a:fld>
            <a:endParaRPr lang="nl-NL"/>
          </a:p>
        </p:txBody>
      </p:sp>
    </p:spTree>
    <p:extLst>
      <p:ext uri="{BB962C8B-B14F-4D97-AF65-F5344CB8AC3E}">
        <p14:creationId xmlns:p14="http://schemas.microsoft.com/office/powerpoint/2010/main" val="4090801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tekstbullets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1205999" y="2865600"/>
            <a:ext cx="9904913" cy="467995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8744" y="6749008"/>
            <a:ext cx="2486159" cy="2472042"/>
          </a:xfrm>
          <a:prstGeom prst="rect">
            <a:avLst/>
          </a:prstGeom>
        </p:spPr>
      </p:pic>
    </p:spTree>
    <p:extLst>
      <p:ext uri="{BB962C8B-B14F-4D97-AF65-F5344CB8AC3E}">
        <p14:creationId xmlns:p14="http://schemas.microsoft.com/office/powerpoint/2010/main" val="427548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baseline="0"/>
            </a:lvl1pPr>
          </a:lstStyle>
          <a:p>
            <a:r>
              <a:rPr lang="nl-NL" dirty="0"/>
              <a:t>Klik op pictogram als u foto wilt invoegen. </a:t>
            </a:r>
            <a:br>
              <a:rPr lang="nl-NL" dirty="0"/>
            </a:br>
            <a:r>
              <a:rPr lang="nl-NL" dirty="0"/>
              <a:t>Plaats de foto daarna naar de achtergrond (het logo en de titel verschijnt weer).</a:t>
            </a:r>
          </a:p>
        </p:txBody>
      </p:sp>
      <p:sp>
        <p:nvSpPr>
          <p:cNvPr id="2" name="Titel 1"/>
          <p:cNvSpPr>
            <a:spLocks noGrp="1"/>
          </p:cNvSpPr>
          <p:nvPr>
            <p:ph type="ctrTitle" hasCustomPrompt="1"/>
          </p:nvPr>
        </p:nvSpPr>
        <p:spPr>
          <a:xfrm>
            <a:off x="1206000" y="2284512"/>
            <a:ext cx="7792400" cy="1209901"/>
          </a:xfrm>
          <a:solidFill>
            <a:schemeClr val="bg1"/>
          </a:solidFill>
        </p:spPr>
        <p:txBody>
          <a:bodyPr wrap="none" lIns="216000" tIns="360000" rIns="108000" bIns="0" anchor="t" anchorCtr="0">
            <a:spAutoFit/>
          </a:bodyPr>
          <a:lstStyle>
            <a:lvl1pPr algn="l">
              <a:lnSpc>
                <a:spcPts val="6600"/>
              </a:lnSpc>
              <a:defRPr sz="8000" b="1"/>
            </a:lvl1pPr>
          </a:lstStyle>
          <a:p>
            <a:r>
              <a:rPr lang="nl-NL" dirty="0"/>
              <a:t>Klik voor titel</a:t>
            </a:r>
          </a:p>
        </p:txBody>
      </p:sp>
      <p:sp>
        <p:nvSpPr>
          <p:cNvPr id="3" name="Ondertitel 2"/>
          <p:cNvSpPr>
            <a:spLocks noGrp="1"/>
          </p:cNvSpPr>
          <p:nvPr>
            <p:ph type="subTitle" idx="1" hasCustomPrompt="1"/>
          </p:nvPr>
        </p:nvSpPr>
        <p:spPr>
          <a:xfrm>
            <a:off x="1206000" y="3652664"/>
            <a:ext cx="6042905" cy="842145"/>
          </a:xfrm>
          <a:solidFill>
            <a:schemeClr val="bg1"/>
          </a:solidFill>
        </p:spPr>
        <p:txBody>
          <a:bodyPr wrap="none" lIns="144000" tIns="72000" rIns="108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a:t>Klik voor subtitel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377488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ssen- en Eind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a:lvl1pPr>
          </a:lstStyle>
          <a:p>
            <a:r>
              <a:rPr lang="nl-NL" dirty="0"/>
              <a:t>Klik op pictogram als u foto wilt invoegen. </a:t>
            </a:r>
            <a:br>
              <a:rPr lang="nl-NL" dirty="0"/>
            </a:br>
            <a:r>
              <a:rPr lang="nl-NL" dirty="0"/>
              <a:t>Plaats de foto daarna naar de achtergrond (het logo en de titel verschijnt weer).</a:t>
            </a:r>
          </a:p>
        </p:txBody>
      </p:sp>
      <p:sp>
        <p:nvSpPr>
          <p:cNvPr id="3" name="Ondertitel 2"/>
          <p:cNvSpPr>
            <a:spLocks noGrp="1"/>
          </p:cNvSpPr>
          <p:nvPr>
            <p:ph type="subTitle" idx="1" hasCustomPrompt="1"/>
          </p:nvPr>
        </p:nvSpPr>
        <p:spPr>
          <a:xfrm>
            <a:off x="1206000" y="3652664"/>
            <a:ext cx="4813919" cy="842145"/>
          </a:xfrm>
          <a:solidFill>
            <a:schemeClr val="bg1"/>
          </a:solidFill>
        </p:spPr>
        <p:txBody>
          <a:bodyPr wrap="none" lIns="144000" tIns="72000" rIns="72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96741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6502400" cy="4876800"/>
          </a:xfrm>
          <a:solidFill>
            <a:schemeClr val="bg2"/>
          </a:solidFill>
        </p:spPr>
        <p:txBody>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a:lvl1pPr>
          </a:lstStyle>
          <a:p>
            <a:r>
              <a:rPr lang="nl-NL" dirty="0"/>
              <a:t>Klik op pictogram als u foto wilt invoegen. </a:t>
            </a:r>
            <a:br>
              <a:rPr lang="nl-NL" dirty="0"/>
            </a:br>
            <a:endParaRPr lang="nl-NL" dirty="0"/>
          </a:p>
          <a:p>
            <a:endParaRPr lang="nl-NL" dirty="0"/>
          </a:p>
        </p:txBody>
      </p:sp>
      <p:sp>
        <p:nvSpPr>
          <p:cNvPr id="3" name="Ondertitel 2"/>
          <p:cNvSpPr>
            <a:spLocks noGrp="1"/>
          </p:cNvSpPr>
          <p:nvPr>
            <p:ph type="subTitle" idx="1" hasCustomPrompt="1"/>
          </p:nvPr>
        </p:nvSpPr>
        <p:spPr>
          <a:xfrm>
            <a:off x="1206000" y="3652664"/>
            <a:ext cx="4850271" cy="842145"/>
          </a:xfrm>
          <a:solidFill>
            <a:schemeClr val="bg1"/>
          </a:solidFill>
        </p:spPr>
        <p:txBody>
          <a:bodyPr wrap="none" lIns="144000" tIns="72000" rIns="108000" bIns="0">
            <a:spAutoFit/>
          </a:bodyPr>
          <a:lstStyle>
            <a:lvl1pPr marL="0" indent="0" algn="l">
              <a:spcBef>
                <a:spcPts val="0"/>
              </a:spcBef>
              <a:buNone/>
              <a:defRPr sz="5000" b="1">
                <a:solidFill>
                  <a:schemeClr val="tx1"/>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7" name="Tijdelijke aanduiding voor afbeelding 10"/>
          <p:cNvSpPr>
            <a:spLocks noGrp="1"/>
          </p:cNvSpPr>
          <p:nvPr>
            <p:ph type="pic" sz="quarter" idx="15" hasCustomPrompt="1"/>
          </p:nvPr>
        </p:nvSpPr>
        <p:spPr>
          <a:xfrm>
            <a:off x="6502400" y="7540625"/>
            <a:ext cx="6502400" cy="2212975"/>
          </a:xfrm>
          <a:solidFill>
            <a:schemeClr val="bg2"/>
          </a:solidFill>
        </p:spPr>
        <p:txBody>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a:lvl1pPr>
          </a:lstStyle>
          <a:p>
            <a:r>
              <a:rPr lang="nl-NL" dirty="0"/>
              <a:t>Klik op pictogram als u foto wilt invoegen. </a:t>
            </a:r>
            <a:br>
              <a:rPr lang="nl-NL" dirty="0"/>
            </a:br>
            <a:r>
              <a:rPr lang="nl-NL" dirty="0"/>
              <a:t>Plaats de foto daarna naar de achtergrond (het logo verschijnt weer).</a:t>
            </a:r>
          </a:p>
        </p:txBody>
      </p:sp>
      <p:sp>
        <p:nvSpPr>
          <p:cNvPr id="8" name="Tijdelijke aanduiding voor afbeelding 10"/>
          <p:cNvSpPr>
            <a:spLocks noGrp="1"/>
          </p:cNvSpPr>
          <p:nvPr>
            <p:ph type="pic" sz="quarter" idx="16" hasCustomPrompt="1"/>
          </p:nvPr>
        </p:nvSpPr>
        <p:spPr>
          <a:xfrm>
            <a:off x="0" y="4876800"/>
            <a:ext cx="6502400" cy="2088233"/>
          </a:xfrm>
          <a:solidFill>
            <a:schemeClr val="bg2"/>
          </a:solidFill>
        </p:spPr>
        <p:txBody>
          <a:bodyPr/>
          <a:lstStyle>
            <a:lvl1pPr marL="0" indent="0">
              <a:buNone/>
              <a:defRPr/>
            </a:lvl1pPr>
          </a:lstStyle>
          <a:p>
            <a:r>
              <a:rPr lang="nl-NL" dirty="0"/>
              <a:t>Klik op pictogram als u foto wilt invoegen.</a:t>
            </a:r>
          </a:p>
        </p:txBody>
      </p:sp>
      <p:sp>
        <p:nvSpPr>
          <p:cNvPr id="9" name="Tijdelijke aanduiding voor afbeelding 10"/>
          <p:cNvSpPr>
            <a:spLocks noGrp="1"/>
          </p:cNvSpPr>
          <p:nvPr>
            <p:ph type="pic" sz="quarter" idx="17" hasCustomPrompt="1"/>
          </p:nvPr>
        </p:nvSpPr>
        <p:spPr>
          <a:xfrm>
            <a:off x="0" y="6965032"/>
            <a:ext cx="6502400" cy="2788567"/>
          </a:xfrm>
          <a:solidFill>
            <a:schemeClr val="bg2"/>
          </a:solidFill>
        </p:spPr>
        <p:txBody>
          <a:bodyPr/>
          <a:lstStyle>
            <a:lvl1pPr marL="0" indent="0">
              <a:buNone/>
              <a:defRPr/>
            </a:lvl1pPr>
          </a:lstStyle>
          <a:p>
            <a:r>
              <a:rPr lang="nl-NL" dirty="0"/>
              <a:t>Klik op pictogram als u foto wilt invoegen.</a:t>
            </a:r>
          </a:p>
        </p:txBody>
      </p:sp>
      <p:sp>
        <p:nvSpPr>
          <p:cNvPr id="10" name="Tijdelijke aanduiding voor afbeelding 10"/>
          <p:cNvSpPr>
            <a:spLocks noGrp="1"/>
          </p:cNvSpPr>
          <p:nvPr>
            <p:ph type="pic" sz="quarter" idx="18" hasCustomPrompt="1"/>
          </p:nvPr>
        </p:nvSpPr>
        <p:spPr>
          <a:xfrm>
            <a:off x="6502400" y="-18256"/>
            <a:ext cx="6502400" cy="2806824"/>
          </a:xfrm>
          <a:solidFill>
            <a:schemeClr val="bg2"/>
          </a:solidFill>
        </p:spPr>
        <p:txBody>
          <a:bodyPr/>
          <a:lstStyle>
            <a:lvl1pPr marL="0" indent="0">
              <a:buNone/>
              <a:defRPr/>
            </a:lvl1pPr>
          </a:lstStyle>
          <a:p>
            <a:r>
              <a:rPr lang="nl-NL" dirty="0"/>
              <a:t>Klik op pictogram als u foto wilt invoegen.</a:t>
            </a:r>
          </a:p>
        </p:txBody>
      </p:sp>
      <p:sp>
        <p:nvSpPr>
          <p:cNvPr id="12" name="Tijdelijke aanduiding voor afbeelding 10"/>
          <p:cNvSpPr>
            <a:spLocks noGrp="1"/>
          </p:cNvSpPr>
          <p:nvPr>
            <p:ph type="pic" sz="quarter" idx="19" hasCustomPrompt="1"/>
          </p:nvPr>
        </p:nvSpPr>
        <p:spPr>
          <a:xfrm>
            <a:off x="6502400" y="2788568"/>
            <a:ext cx="6502400" cy="4752057"/>
          </a:xfrm>
          <a:solidFill>
            <a:schemeClr val="bg2"/>
          </a:solidFill>
        </p:spPr>
        <p:txBody>
          <a:bodyPr/>
          <a:lstStyle>
            <a:lvl1pPr marL="0" indent="0">
              <a:buNone/>
              <a:defRPr/>
            </a:lvl1pPr>
          </a:lstStyle>
          <a:p>
            <a:r>
              <a:rPr lang="nl-NL" dirty="0"/>
              <a:t>Klik op pictogram als u foto wilt invoegen.</a:t>
            </a:r>
          </a:p>
        </p:txBody>
      </p:sp>
    </p:spTree>
    <p:extLst>
      <p:ext uri="{BB962C8B-B14F-4D97-AF65-F5344CB8AC3E}">
        <p14:creationId xmlns:p14="http://schemas.microsoft.com/office/powerpoint/2010/main" val="3281733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tekst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dirty="0"/>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1205999" y="2865600"/>
            <a:ext cx="9904913" cy="4679950"/>
          </a:xfrm>
        </p:spPr>
        <p:txBody>
          <a:bodyPr/>
          <a:lstStyle>
            <a:lvl1pPr marL="0" indent="0">
              <a:buNone/>
              <a:defRPr/>
            </a:lvl1pPr>
          </a:lstStyle>
          <a:p>
            <a:pPr lvl="0"/>
            <a:r>
              <a:rPr lang="nl-NL" dirty="0"/>
              <a:t>Klik om de modelstijlen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8744" y="6749008"/>
            <a:ext cx="2486159" cy="2472042"/>
          </a:xfrm>
          <a:prstGeom prst="rect">
            <a:avLst/>
          </a:prstGeom>
        </p:spPr>
      </p:pic>
    </p:spTree>
    <p:extLst>
      <p:ext uri="{BB962C8B-B14F-4D97-AF65-F5344CB8AC3E}">
        <p14:creationId xmlns:p14="http://schemas.microsoft.com/office/powerpoint/2010/main" val="75728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kstvak en 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7"/>
          <p:cNvSpPr>
            <a:spLocks noGrp="1"/>
          </p:cNvSpPr>
          <p:nvPr>
            <p:ph type="pic" sz="quarter" idx="15" hasCustomPrompt="1"/>
          </p:nvPr>
        </p:nvSpPr>
        <p:spPr>
          <a:xfrm>
            <a:off x="1219200" y="1082039"/>
            <a:ext cx="5283200" cy="6458585"/>
          </a:xfrm>
          <a:solidFill>
            <a:schemeClr val="bg2"/>
          </a:solidFill>
        </p:spPr>
        <p:txBody>
          <a:bodyPr/>
          <a:lstStyle>
            <a:lvl1pPr marL="0" indent="0">
              <a:buNone/>
              <a:defRPr/>
            </a:lvl1pPr>
          </a:lstStyle>
          <a:p>
            <a:r>
              <a:rPr lang="nl-NL" dirty="0"/>
              <a:t>Klik op pictogram als u foto wilt invoegen.</a:t>
            </a:r>
          </a:p>
        </p:txBody>
      </p:sp>
      <p:sp>
        <p:nvSpPr>
          <p:cNvPr id="12" name="Titel 1"/>
          <p:cNvSpPr>
            <a:spLocks noGrp="1"/>
          </p:cNvSpPr>
          <p:nvPr>
            <p:ph type="title" hasCustomPrompt="1"/>
          </p:nvPr>
        </p:nvSpPr>
        <p:spPr>
          <a:xfrm>
            <a:off x="7041600" y="960439"/>
            <a:ext cx="5963200" cy="1530000"/>
          </a:xfrm>
        </p:spPr>
        <p:txBody>
          <a:bodyPr lIns="0" rIns="720000"/>
          <a:lstStyle>
            <a:lvl1pPr>
              <a:defRPr sz="4500">
                <a:solidFill>
                  <a:schemeClr val="accent2"/>
                </a:solidFill>
              </a:defRPr>
            </a:lvl1pPr>
          </a:lstStyle>
          <a:p>
            <a:r>
              <a:rPr lang="nl-NL" dirty="0"/>
              <a:t>Typ titel</a:t>
            </a:r>
          </a:p>
        </p:txBody>
      </p:sp>
      <p:sp>
        <p:nvSpPr>
          <p:cNvPr id="13" name="Tijdelijke aanduiding voor tekst 7"/>
          <p:cNvSpPr>
            <a:spLocks noGrp="1"/>
          </p:cNvSpPr>
          <p:nvPr>
            <p:ph type="body" sz="quarter" idx="13"/>
          </p:nvPr>
        </p:nvSpPr>
        <p:spPr>
          <a:xfrm>
            <a:off x="7041600" y="2716560"/>
            <a:ext cx="5963200" cy="4832003"/>
          </a:xfrm>
        </p:spPr>
        <p:txBody>
          <a:bodyPr lIns="0" rIns="720000">
            <a:normAutofit/>
          </a:bodyPr>
          <a:lstStyle>
            <a:lvl1pPr>
              <a:spcBef>
                <a:spcPts val="1600"/>
              </a:spcBef>
              <a:defRPr sz="2400"/>
            </a:lvl1pPr>
            <a:lvl2pPr>
              <a:spcBef>
                <a:spcPts val="1600"/>
              </a:spcBef>
              <a:defRPr sz="2400"/>
            </a:lvl2pPr>
            <a:lvl3pPr>
              <a:spcBef>
                <a:spcPts val="1600"/>
              </a:spcBef>
              <a:defRPr sz="2400"/>
            </a:lvl3pPr>
            <a:lvl4pPr>
              <a:spcBef>
                <a:spcPts val="1600"/>
              </a:spcBef>
              <a:defRPr sz="2400"/>
            </a:lvl4pPr>
            <a:lvl5pPr>
              <a:spcBef>
                <a:spcPts val="1600"/>
              </a:spcBef>
              <a:defRPr sz="2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9"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8800" y="8146800"/>
            <a:ext cx="2131696" cy="954000"/>
          </a:xfrm>
          <a:prstGeom prst="rect">
            <a:avLst/>
          </a:prstGeom>
          <a:ln w="12700">
            <a:miter lim="400000"/>
          </a:ln>
        </p:spPr>
      </p:pic>
    </p:spTree>
    <p:extLst>
      <p:ext uri="{BB962C8B-B14F-4D97-AF65-F5344CB8AC3E}">
        <p14:creationId xmlns:p14="http://schemas.microsoft.com/office/powerpoint/2010/main" val="1700038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drie afbeeldingen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chemeClr val="accent2"/>
                </a:solidFill>
              </a:defRPr>
            </a:lvl1pPr>
          </a:lstStyle>
          <a:p>
            <a:r>
              <a:rPr lang="nl-NL" dirty="0"/>
              <a:t>Typ titel, max twee regels</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6"/>
          <p:cNvSpPr>
            <a:spLocks noGrp="1"/>
          </p:cNvSpPr>
          <p:nvPr>
            <p:ph type="pic" sz="quarter" idx="15" hasCustomPrompt="1"/>
          </p:nvPr>
        </p:nvSpPr>
        <p:spPr>
          <a:xfrm>
            <a:off x="7866000" y="2865600"/>
            <a:ext cx="3240000" cy="4679950"/>
          </a:xfrm>
          <a:solidFill>
            <a:schemeClr val="bg2"/>
          </a:solidFill>
        </p:spPr>
        <p:txBody>
          <a:bodyPr>
            <a:normAutofit/>
          </a:bodyPr>
          <a:lstStyle>
            <a:lvl1pPr marL="0" indent="0">
              <a:buFont typeface="Arial" panose="020B0604020202020204" pitchFamily="34" charset="0"/>
              <a:buNone/>
              <a:defRPr sz="2000"/>
            </a:lvl1pPr>
          </a:lstStyle>
          <a:p>
            <a:r>
              <a:rPr lang="nl-NL" dirty="0"/>
              <a:t>Klik op pictogram als u foto wilt invoegen.</a:t>
            </a:r>
          </a:p>
        </p:txBody>
      </p:sp>
      <p:sp>
        <p:nvSpPr>
          <p:cNvPr id="12" name="Tijdelijke aanduiding voor afbeelding 6"/>
          <p:cNvSpPr>
            <a:spLocks noGrp="1"/>
          </p:cNvSpPr>
          <p:nvPr>
            <p:ph type="pic" sz="quarter" idx="16" hasCustomPrompt="1"/>
          </p:nvPr>
        </p:nvSpPr>
        <p:spPr>
          <a:xfrm>
            <a:off x="4536000" y="2865600"/>
            <a:ext cx="3240000" cy="4679950"/>
          </a:xfrm>
          <a:solidFill>
            <a:schemeClr val="bg2"/>
          </a:solidFill>
        </p:spPr>
        <p:txBody>
          <a:bodyPr>
            <a:normAutofit/>
          </a:bodyPr>
          <a:lstStyle>
            <a:lvl1pPr marL="0" indent="0">
              <a:buFont typeface="Arial" panose="020B0604020202020204" pitchFamily="34" charset="0"/>
              <a:buNone/>
              <a:defRPr sz="2000"/>
            </a:lvl1pPr>
          </a:lstStyle>
          <a:p>
            <a:r>
              <a:rPr lang="nl-NL" dirty="0"/>
              <a:t>Klik op pictogram als u foto wilt invoegen.</a:t>
            </a:r>
          </a:p>
        </p:txBody>
      </p:sp>
      <p:sp>
        <p:nvSpPr>
          <p:cNvPr id="13" name="Tijdelijke aanduiding voor afbeelding 6"/>
          <p:cNvSpPr>
            <a:spLocks noGrp="1"/>
          </p:cNvSpPr>
          <p:nvPr>
            <p:ph type="pic" sz="quarter" idx="14" hasCustomPrompt="1"/>
          </p:nvPr>
        </p:nvSpPr>
        <p:spPr>
          <a:xfrm>
            <a:off x="1206000" y="2865600"/>
            <a:ext cx="3240000" cy="4679950"/>
          </a:xfrm>
          <a:solidFill>
            <a:schemeClr val="bg2"/>
          </a:solidFill>
        </p:spPr>
        <p:txBody>
          <a:bodyPr>
            <a:normAutofit/>
          </a:bodyPr>
          <a:lstStyle>
            <a:lvl1pPr marL="0" indent="0">
              <a:buNone/>
              <a:defRPr sz="2000"/>
            </a:lvl1pPr>
          </a:lstStyle>
          <a:p>
            <a:r>
              <a:rPr lang="nl-NL" dirty="0"/>
              <a:t>Klik op pictogram als u foto wilt invoegen.</a:t>
            </a:r>
          </a:p>
        </p:txBody>
      </p:sp>
      <p:pic>
        <p:nvPicPr>
          <p:cNvPr id="10"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8800" y="8146800"/>
            <a:ext cx="2131696" cy="954000"/>
          </a:xfrm>
          <a:prstGeom prst="rect">
            <a:avLst/>
          </a:prstGeom>
          <a:ln w="12700">
            <a:miter lim="400000"/>
          </a:ln>
        </p:spPr>
      </p:pic>
    </p:spTree>
    <p:extLst>
      <p:ext uri="{BB962C8B-B14F-4D97-AF65-F5344CB8AC3E}">
        <p14:creationId xmlns:p14="http://schemas.microsoft.com/office/powerpoint/2010/main" val="208045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drie afbeeldingen (b)">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10912" y="960437"/>
            <a:ext cx="4792345" cy="6613413"/>
          </a:xfrm>
        </p:spPr>
        <p:txBody>
          <a:bodyPr/>
          <a:lstStyle>
            <a:lvl1pPr>
              <a:defRPr baseline="0">
                <a:solidFill>
                  <a:schemeClr val="accent2"/>
                </a:solidFill>
              </a:defRPr>
            </a:lvl1pPr>
          </a:lstStyle>
          <a:p>
            <a:r>
              <a:rPr lang="nl-NL" dirty="0"/>
              <a:t>Typ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10" name="N&amp;M_Goed_eten_CMYK.pdf"/>
          <p:cNvPicPr/>
          <p:nvPr userDrawn="1"/>
        </p:nvPicPr>
        <p:blipFill>
          <a:blip r:embed="rId2" cstate="screen">
            <a:extLst>
              <a:ext uri="{28A0092B-C50C-407E-A947-70E740481C1C}">
                <a14:useLocalDpi xmlns:a14="http://schemas.microsoft.com/office/drawing/2010/main" val="0"/>
              </a:ext>
            </a:extLst>
          </a:blip>
          <a:stretch>
            <a:fillRect/>
          </a:stretch>
        </p:blipFill>
        <p:spPr>
          <a:xfrm>
            <a:off x="9056855" y="8239357"/>
            <a:ext cx="3211941" cy="832611"/>
          </a:xfrm>
          <a:prstGeom prst="rect">
            <a:avLst/>
          </a:prstGeom>
          <a:ln w="12700">
            <a:miter lim="400000"/>
          </a:ln>
        </p:spPr>
      </p:pic>
      <p:sp>
        <p:nvSpPr>
          <p:cNvPr id="11" name="Tijdelijke aanduiding voor afbeelding 6"/>
          <p:cNvSpPr>
            <a:spLocks noGrp="1"/>
          </p:cNvSpPr>
          <p:nvPr>
            <p:ph type="pic" sz="quarter" idx="15" hasCustomPrompt="1"/>
          </p:nvPr>
        </p:nvSpPr>
        <p:spPr>
          <a:xfrm>
            <a:off x="6502400" y="0"/>
            <a:ext cx="6497487"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a:t>Klik op pictogram als u foto wilt invoegen. </a:t>
            </a:r>
            <a:br>
              <a:rPr lang="nl-NL" dirty="0"/>
            </a:br>
            <a:endParaRPr lang="nl-NL" dirty="0"/>
          </a:p>
        </p:txBody>
      </p:sp>
      <p:sp>
        <p:nvSpPr>
          <p:cNvPr id="15" name="Tijdelijke aanduiding voor afbeelding 6"/>
          <p:cNvSpPr>
            <a:spLocks noGrp="1"/>
          </p:cNvSpPr>
          <p:nvPr>
            <p:ph type="pic" sz="quarter" idx="17" hasCustomPrompt="1"/>
          </p:nvPr>
        </p:nvSpPr>
        <p:spPr>
          <a:xfrm>
            <a:off x="6506800" y="3251400"/>
            <a:ext cx="6498000"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a:t>Klik op pictogram als u foto wilt invoegen. </a:t>
            </a:r>
            <a:br>
              <a:rPr lang="nl-NL" dirty="0"/>
            </a:br>
            <a:endParaRPr lang="nl-NL" dirty="0"/>
          </a:p>
        </p:txBody>
      </p:sp>
      <p:sp>
        <p:nvSpPr>
          <p:cNvPr id="16" name="Tijdelijke aanduiding voor afbeelding 6"/>
          <p:cNvSpPr>
            <a:spLocks noGrp="1"/>
          </p:cNvSpPr>
          <p:nvPr>
            <p:ph type="pic" sz="quarter" idx="18" hasCustomPrompt="1"/>
          </p:nvPr>
        </p:nvSpPr>
        <p:spPr>
          <a:xfrm>
            <a:off x="6502400" y="6502800"/>
            <a:ext cx="6498000" cy="3250800"/>
          </a:xfrm>
          <a:solidFill>
            <a:schemeClr val="bg2"/>
          </a:solidFill>
        </p:spPr>
        <p:txBody>
          <a:bodyPr>
            <a:normAutofit/>
          </a:bodyPr>
          <a:lstStyle>
            <a:lvl1pPr marL="0" marR="0" indent="0" algn="l" defTabSz="1300460" rtl="0" eaLnBrk="1" fontAlgn="auto" latinLnBrk="0" hangingPunct="1">
              <a:lnSpc>
                <a:spcPct val="100000"/>
              </a:lnSpc>
              <a:spcBef>
                <a:spcPts val="3200"/>
              </a:spcBef>
              <a:spcAft>
                <a:spcPts val="0"/>
              </a:spcAft>
              <a:buClrTx/>
              <a:buSzTx/>
              <a:buFont typeface="Arial" panose="020B0604020202020204" pitchFamily="34" charset="0"/>
              <a:buNone/>
              <a:tabLst/>
              <a:defRPr sz="2000"/>
            </a:lvl1pPr>
          </a:lstStyle>
          <a:p>
            <a:r>
              <a:rPr lang="nl-NL" dirty="0"/>
              <a:t>Klik op pictogram als u foto wilt invoegen. </a:t>
            </a:r>
            <a:br>
              <a:rPr lang="nl-NL" dirty="0"/>
            </a:br>
            <a:r>
              <a:rPr lang="nl-NL" dirty="0"/>
              <a:t>Plaats de foto daarna naar de achtergrond (het logo verschijnt weer).</a:t>
            </a:r>
          </a:p>
          <a:p>
            <a:endParaRPr lang="nl-NL" dirty="0"/>
          </a:p>
        </p:txBody>
      </p:sp>
    </p:spTree>
    <p:extLst>
      <p:ext uri="{BB962C8B-B14F-4D97-AF65-F5344CB8AC3E}">
        <p14:creationId xmlns:p14="http://schemas.microsoft.com/office/powerpoint/2010/main" val="324752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13004800" cy="9753600"/>
          </a:xfrm>
          <a:solidFill>
            <a:schemeClr val="bg2"/>
          </a:solidFill>
        </p:spPr>
        <p:txBody>
          <a:bodyPr/>
          <a:lstStyle>
            <a:lvl1pPr marL="0" indent="0">
              <a:buNone/>
              <a:defRPr/>
            </a:lvl1pPr>
          </a:lstStyle>
          <a:p>
            <a:r>
              <a:rPr lang="nl-NL" dirty="0"/>
              <a:t>Klik op pictogram als u foto wilt invoegen. </a:t>
            </a:r>
            <a:br>
              <a:rPr lang="nl-NL" dirty="0"/>
            </a:br>
            <a:r>
              <a:rPr lang="nl-NL" dirty="0"/>
              <a:t>Plaats de foto daarna naar de achtergrond (het logo en het </a:t>
            </a:r>
            <a:r>
              <a:rPr lang="nl-NL" dirty="0" err="1"/>
              <a:t>tekstvak</a:t>
            </a:r>
            <a:r>
              <a:rPr lang="nl-NL" dirty="0"/>
              <a:t> verschijnt weer).</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6502400" y="2205038"/>
            <a:ext cx="6502400" cy="5343526"/>
          </a:xfrm>
          <a:solidFill>
            <a:schemeClr val="bg1"/>
          </a:solidFill>
        </p:spPr>
        <p:txBody>
          <a:bodyPr wrap="square" lIns="144000" tIns="144000" rIns="720000" bIns="216000">
            <a:noAutofit/>
          </a:bodyPr>
          <a:lstStyle>
            <a:lvl1pPr>
              <a:spcBef>
                <a:spcPts val="1600"/>
              </a:spcBef>
              <a:defRPr sz="2400"/>
            </a:lvl1pPr>
            <a:lvl2pPr>
              <a:spcBef>
                <a:spcPts val="1600"/>
              </a:spcBef>
              <a:defRPr sz="2400"/>
            </a:lvl2pPr>
            <a:lvl3pPr>
              <a:spcBef>
                <a:spcPts val="1600"/>
              </a:spcBef>
              <a:defRPr sz="2400"/>
            </a:lvl3pPr>
            <a:lvl4pPr>
              <a:spcBef>
                <a:spcPts val="1600"/>
              </a:spcBef>
              <a:defRPr sz="2400"/>
            </a:lvl4pPr>
            <a:lvl5pPr>
              <a:spcBef>
                <a:spcPts val="1600"/>
              </a:spcBef>
              <a:defRPr sz="2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Ondertitel 2"/>
          <p:cNvSpPr>
            <a:spLocks noGrp="1"/>
          </p:cNvSpPr>
          <p:nvPr>
            <p:ph type="subTitle" idx="1" hasCustomPrompt="1"/>
          </p:nvPr>
        </p:nvSpPr>
        <p:spPr>
          <a:xfrm>
            <a:off x="6501600" y="1276400"/>
            <a:ext cx="6512416" cy="936103"/>
          </a:xfrm>
          <a:solidFill>
            <a:schemeClr val="bg1"/>
          </a:solidFill>
        </p:spPr>
        <p:txBody>
          <a:bodyPr wrap="square" lIns="144000" tIns="72000" rIns="72000" bIns="0">
            <a:noAutofit/>
          </a:bodyPr>
          <a:lstStyle>
            <a:lvl1pPr marL="0" indent="0" algn="l">
              <a:spcBef>
                <a:spcPts val="0"/>
              </a:spcBef>
              <a:buNone/>
              <a:defRPr sz="4500" b="1">
                <a:solidFill>
                  <a:schemeClr val="accent2"/>
                </a:solidFill>
                <a:latin typeface="+mj-lt"/>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nl-NL" dirty="0"/>
              <a:t>Klik voor titel</a:t>
            </a:r>
          </a:p>
        </p:txBody>
      </p:sp>
    </p:spTree>
    <p:extLst>
      <p:ext uri="{BB962C8B-B14F-4D97-AF65-F5344CB8AC3E}">
        <p14:creationId xmlns:p14="http://schemas.microsoft.com/office/powerpoint/2010/main" val="3352654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205999" y="957887"/>
            <a:ext cx="9904913" cy="6582737"/>
          </a:xfrm>
        </p:spPr>
        <p:txBody>
          <a:bodyPr/>
          <a:lstStyle>
            <a:lvl1pPr>
              <a:defRPr sz="8000">
                <a:solidFill>
                  <a:schemeClr val="bg1"/>
                </a:solidFill>
              </a:defRPr>
            </a:lvl1pPr>
          </a:lstStyle>
          <a:p>
            <a:r>
              <a:rPr lang="nl-NL" dirty="0"/>
              <a:t>Typ quote</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8"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8800" y="8146800"/>
            <a:ext cx="2131696" cy="953999"/>
          </a:xfrm>
          <a:prstGeom prst="rect">
            <a:avLst/>
          </a:prstGeom>
          <a:ln w="12700">
            <a:miter lim="400000"/>
          </a:ln>
        </p:spPr>
      </p:pic>
    </p:spTree>
    <p:extLst>
      <p:ext uri="{BB962C8B-B14F-4D97-AF65-F5344CB8AC3E}">
        <p14:creationId xmlns:p14="http://schemas.microsoft.com/office/powerpoint/2010/main" val="10170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geen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2"/>
                </a:solidFill>
              </a:defRPr>
            </a:lvl1pPr>
          </a:lstStyle>
          <a:p>
            <a:r>
              <a:rPr lang="nl-NL" dirty="0"/>
              <a:t>Typ titel, max twee regels</a:t>
            </a:r>
          </a:p>
        </p:txBody>
      </p:sp>
      <p:sp>
        <p:nvSpPr>
          <p:cNvPr id="3" name="Tijdelijke aanduiding voor datum 2"/>
          <p:cNvSpPr>
            <a:spLocks noGrp="1"/>
          </p:cNvSpPr>
          <p:nvPr>
            <p:ph type="dt" sz="half" idx="10"/>
          </p:nvPr>
        </p:nvSpPr>
        <p:spPr/>
        <p:txBody>
          <a:bodyPr/>
          <a:lstStyle/>
          <a:p>
            <a:fld id="{C12AB6F0-C6AC-4EE8-9210-50B032DC7CF2}" type="datetimeFigureOut">
              <a:rPr lang="nl-NL" smtClean="0"/>
              <a:t>22-01-18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276153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2AB6F0-C6AC-4EE8-9210-50B032DC7CF2}" type="datetimeFigureOut">
              <a:rPr lang="nl-NL" smtClean="0"/>
              <a:t>22-01-18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80092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alpha val="61000"/>
          </a:srgb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05999" y="957600"/>
            <a:ext cx="9904913" cy="1530000"/>
          </a:xfrm>
          <a:prstGeom prst="rect">
            <a:avLst/>
          </a:prstGeom>
        </p:spPr>
        <p:txBody>
          <a:bodyPr vert="horz" lIns="0" tIns="0" rIns="0" bIns="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1205999" y="2865888"/>
            <a:ext cx="9904913" cy="468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fld id="{C12AB6F0-C6AC-4EE8-9210-50B032DC7CF2}" type="datetimeFigureOut">
              <a:rPr lang="nl-NL" smtClean="0"/>
              <a:t>22-01-18</a:t>
            </a:fld>
            <a:endParaRPr lang="nl-NL"/>
          </a:p>
        </p:txBody>
      </p:sp>
      <p:sp>
        <p:nvSpPr>
          <p:cNvPr id="5" name="Tijdelijke aanduiding voor voettekst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fld id="{90567EF9-19BF-433B-A844-5E81353E840D}" type="slidenum">
              <a:rPr lang="nl-NL" smtClean="0"/>
              <a:t>‹nr.›</a:t>
            </a:fld>
            <a:endParaRPr lang="nl-NL"/>
          </a:p>
        </p:txBody>
      </p:sp>
    </p:spTree>
    <p:extLst>
      <p:ext uri="{BB962C8B-B14F-4D97-AF65-F5344CB8AC3E}">
        <p14:creationId xmlns:p14="http://schemas.microsoft.com/office/powerpoint/2010/main" val="2015685713"/>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72" r:id="rId3"/>
    <p:sldLayoutId id="2147483665" r:id="rId4"/>
    <p:sldLayoutId id="2147483669" r:id="rId5"/>
    <p:sldLayoutId id="2147483668" r:id="rId6"/>
    <p:sldLayoutId id="2147483671" r:id="rId7"/>
    <p:sldLayoutId id="2147483654" r:id="rId8"/>
    <p:sldLayoutId id="2147483655" r:id="rId9"/>
    <p:sldLayoutId id="2147483649" r:id="rId10"/>
    <p:sldLayoutId id="2147483667" r:id="rId11"/>
    <p:sldLayoutId id="2147483670" r:id="rId12"/>
  </p:sldLayoutIdLst>
  <p:txStyles>
    <p:titleStyle>
      <a:lvl1pPr algn="l" defTabSz="1300460" rtl="0" eaLnBrk="1" latinLnBrk="0" hangingPunct="1">
        <a:spcBef>
          <a:spcPct val="0"/>
        </a:spcBef>
        <a:buNone/>
        <a:defRPr lang="nl-NL" sz="5500" b="1" kern="1200" dirty="0" smtClean="0">
          <a:solidFill>
            <a:schemeClr val="tx1"/>
          </a:solidFill>
          <a:latin typeface="+mj-lt"/>
          <a:ea typeface="+mj-ea"/>
          <a:cs typeface="+mj-cs"/>
        </a:defRPr>
      </a:lvl1pPr>
    </p:titleStyle>
    <p:body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nl-NL"/>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9.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p:txBody>
          <a:bodyPr/>
          <a:lstStyle/>
          <a:p>
            <a:r>
              <a:rPr lang="nl-NL" dirty="0"/>
              <a:t>Dit is een tekst die wordt ingevoerd met het lettertype </a:t>
            </a:r>
            <a:r>
              <a:rPr lang="nl-NL" dirty="0" err="1"/>
              <a:t>Soho</a:t>
            </a:r>
            <a:r>
              <a:rPr lang="nl-NL" dirty="0"/>
              <a:t>. </a:t>
            </a:r>
          </a:p>
          <a:p>
            <a:r>
              <a:rPr lang="nl-NL" dirty="0"/>
              <a:t>U kunt de achtergrondfoto vervangen.</a:t>
            </a:r>
          </a:p>
          <a:p>
            <a:r>
              <a:rPr lang="nl-NL" dirty="0"/>
              <a:t>Klik op de foto en druk op Delete.</a:t>
            </a:r>
          </a:p>
          <a:p>
            <a:r>
              <a:rPr lang="nl-NL" dirty="0"/>
              <a:t>Voeg de nieuwe foto in.</a:t>
            </a:r>
          </a:p>
          <a:p>
            <a:r>
              <a:rPr lang="nl-NL" dirty="0"/>
              <a:t>Klik met de rechtermuisknop op de foto en kies de optie Naar Achtergrond. </a:t>
            </a:r>
          </a:p>
        </p:txBody>
      </p:sp>
      <p:pic>
        <p:nvPicPr>
          <p:cNvPr id="11" name="N&amp;M_Betere_energie_CMYK_on_col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8800" y="8146800"/>
            <a:ext cx="2131696" cy="953999"/>
          </a:xfrm>
          <a:prstGeom prst="rect">
            <a:avLst/>
          </a:prstGeom>
          <a:ln w="12700">
            <a:miter lim="400000"/>
          </a:ln>
        </p:spPr>
      </p:pic>
      <p:sp>
        <p:nvSpPr>
          <p:cNvPr id="2" name="Ondertitel 1"/>
          <p:cNvSpPr>
            <a:spLocks noGrp="1"/>
          </p:cNvSpPr>
          <p:nvPr>
            <p:ph type="subTitle" idx="1"/>
          </p:nvPr>
        </p:nvSpPr>
        <p:spPr/>
        <p:txBody>
          <a:bodyPr/>
          <a:lstStyle/>
          <a:p>
            <a:endParaRPr lang="nl-NL"/>
          </a:p>
        </p:txBody>
      </p:sp>
      <p:pic>
        <p:nvPicPr>
          <p:cNvPr id="8" name="Tijdelijke aanduiding voor afbeelding 3"/>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9518"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36" y="4574182"/>
            <a:ext cx="4774208" cy="4774208"/>
          </a:xfrm>
          <a:prstGeom prst="rect">
            <a:avLst/>
          </a:prstGeom>
        </p:spPr>
      </p:pic>
      <p:sp>
        <p:nvSpPr>
          <p:cNvPr id="10" name="Tekstvak 9"/>
          <p:cNvSpPr txBox="1"/>
          <p:nvPr/>
        </p:nvSpPr>
        <p:spPr>
          <a:xfrm>
            <a:off x="525736" y="1084611"/>
            <a:ext cx="9673064" cy="1938992"/>
          </a:xfrm>
          <a:prstGeom prst="rect">
            <a:avLst/>
          </a:prstGeom>
          <a:noFill/>
        </p:spPr>
        <p:txBody>
          <a:bodyPr wrap="square" rtlCol="0">
            <a:spAutoFit/>
          </a:bodyPr>
          <a:lstStyle/>
          <a:p>
            <a:r>
              <a:rPr lang="nl-NL" sz="6000" b="1" dirty="0">
                <a:latin typeface="DINCondensedC" pitchFamily="2" charset="0"/>
              </a:rPr>
              <a:t>3. Inrichting voor </a:t>
            </a:r>
          </a:p>
          <a:p>
            <a:r>
              <a:rPr lang="nl-NL" sz="6000" b="1" dirty="0">
                <a:latin typeface="DINCondensedC" pitchFamily="2" charset="0"/>
              </a:rPr>
              <a:t>    wilde bijen</a:t>
            </a:r>
          </a:p>
        </p:txBody>
      </p:sp>
    </p:spTree>
    <p:extLst>
      <p:ext uri="{BB962C8B-B14F-4D97-AF65-F5344CB8AC3E}">
        <p14:creationId xmlns:p14="http://schemas.microsoft.com/office/powerpoint/2010/main" val="1534434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Voedsel</a:t>
            </a:r>
          </a:p>
        </p:txBody>
      </p:sp>
      <p:sp>
        <p:nvSpPr>
          <p:cNvPr id="7" name="Tijdelijke aanduiding voor tekst 2"/>
          <p:cNvSpPr txBox="1">
            <a:spLocks/>
          </p:cNvSpPr>
          <p:nvPr/>
        </p:nvSpPr>
        <p:spPr>
          <a:xfrm>
            <a:off x="1185692" y="2140496"/>
            <a:ext cx="12013452"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Wilde bijen hebben als voedsel nodig:</a:t>
            </a:r>
          </a:p>
          <a:p>
            <a:r>
              <a:rPr lang="nl-NL" dirty="0"/>
              <a:t>Nectar: brandstof  </a:t>
            </a:r>
          </a:p>
          <a:p>
            <a:r>
              <a:rPr lang="nl-NL" dirty="0"/>
              <a:t>Stuifmeel: bouwstof larven</a:t>
            </a:r>
          </a:p>
          <a:p>
            <a:pPr marL="0" indent="0">
              <a:buNone/>
            </a:pPr>
            <a:r>
              <a:rPr lang="nl-NL" dirty="0"/>
              <a:t>Dit verzamelen ze op bloemplanten. Zij hebben geen alternatieve voedselbronnen. Nectar wordt door de bloem opnieuw aangevuld, stuifmeel: op = op.</a:t>
            </a:r>
          </a:p>
        </p:txBody>
      </p:sp>
      <p:pic>
        <p:nvPicPr>
          <p:cNvPr id="2051" name="Picture 3" descr="C:\Users\bakloos\Pictures\Mijn afbeeldingen\2017\Nederland zoemt\fotos Arie\03Behangersbi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391" y="4669433"/>
            <a:ext cx="5980721" cy="478517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1388048" y="4683171"/>
            <a:ext cx="4771432" cy="477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963" y="2572544"/>
            <a:ext cx="648072" cy="648072"/>
          </a:xfrm>
          <a:prstGeom prst="rect">
            <a:avLst/>
          </a:prstGeom>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963" y="3182144"/>
            <a:ext cx="648072" cy="648072"/>
          </a:xfrm>
          <a:prstGeom prst="rect">
            <a:avLst/>
          </a:prstGeom>
        </p:spPr>
      </p:pic>
    </p:spTree>
    <p:extLst>
      <p:ext uri="{BB962C8B-B14F-4D97-AF65-F5344CB8AC3E}">
        <p14:creationId xmlns:p14="http://schemas.microsoft.com/office/powerpoint/2010/main" val="2742900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bakloos\Pictures\Mijn afbeeldingen\2017\Nederland zoemt\fotos Arie\Bloem1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419" y="4480469"/>
            <a:ext cx="6157848" cy="49268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bakloos\Pictures\Mijn afbeeldingen\2017\Nederland zoemt\DSC06605_resiz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753593" y="5884912"/>
            <a:ext cx="5934997" cy="3522445"/>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Voedsel</a:t>
            </a:r>
          </a:p>
        </p:txBody>
      </p:sp>
      <p:sp>
        <p:nvSpPr>
          <p:cNvPr id="12" name="Tijdelijke aanduiding voor tekst 2"/>
          <p:cNvSpPr txBox="1">
            <a:spLocks/>
          </p:cNvSpPr>
          <p:nvPr/>
        </p:nvSpPr>
        <p:spPr>
          <a:xfrm>
            <a:off x="1185692" y="2140496"/>
            <a:ext cx="573950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Sommige bloemen produceren alleen nectar (Passiebloem), andere alleen stuifmeel (Klaproos). Het stuifmeel van vlinderbloemige planten is erg in trek    bij hommels.</a:t>
            </a:r>
          </a:p>
        </p:txBody>
      </p:sp>
      <p:pic>
        <p:nvPicPr>
          <p:cNvPr id="3077" name="Picture 5" descr="C:\Users\bakloos\Pictures\Mijn afbeeldingen\2017\Nederland zoemt\IMG_215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766504" y="330782"/>
            <a:ext cx="5922086" cy="530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520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kloos\Pictures\Mijn afbeeldingen\2017\Nederland zoemt\DSC021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099" y="-26358"/>
            <a:ext cx="13038900" cy="977995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solidFill>
                  <a:schemeClr val="bg1"/>
                </a:solidFill>
              </a:rPr>
              <a:t>Voedsel</a:t>
            </a:r>
          </a:p>
        </p:txBody>
      </p:sp>
      <p:sp>
        <p:nvSpPr>
          <p:cNvPr id="7" name="Tijdelijke aanduiding voor tekst 2"/>
          <p:cNvSpPr txBox="1">
            <a:spLocks/>
          </p:cNvSpPr>
          <p:nvPr/>
        </p:nvSpPr>
        <p:spPr>
          <a:xfrm>
            <a:off x="1185692" y="7793124"/>
            <a:ext cx="11365380" cy="136815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solidFill>
                  <a:schemeClr val="bg1"/>
                </a:solidFill>
              </a:rPr>
              <a:t>In een tuin zonder bloemen is er voor een wilde bij niets te vinden.</a:t>
            </a:r>
          </a:p>
        </p:txBody>
      </p:sp>
    </p:spTree>
    <p:extLst>
      <p:ext uri="{BB962C8B-B14F-4D97-AF65-F5344CB8AC3E}">
        <p14:creationId xmlns:p14="http://schemas.microsoft.com/office/powerpoint/2010/main" val="338496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3004801" cy="975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solidFill>
                  <a:schemeClr val="bg1"/>
                </a:solidFill>
              </a:rPr>
              <a:t>Voedsel</a:t>
            </a:r>
          </a:p>
        </p:txBody>
      </p:sp>
      <p:sp>
        <p:nvSpPr>
          <p:cNvPr id="7" name="Tijdelijke aanduiding voor tekst 2"/>
          <p:cNvSpPr txBox="1">
            <a:spLocks/>
          </p:cNvSpPr>
          <p:nvPr/>
        </p:nvSpPr>
        <p:spPr>
          <a:xfrm>
            <a:off x="1185692" y="7793124"/>
            <a:ext cx="9133132" cy="540060"/>
          </a:xfrm>
          <a:prstGeom prst="rect">
            <a:avLst/>
          </a:prstGeom>
          <a:solidFill>
            <a:schemeClr val="bg1"/>
          </a:solidFill>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In een tuin zonder bloemen is er voor een wilde bij niets te vinden.</a:t>
            </a:r>
          </a:p>
        </p:txBody>
      </p:sp>
    </p:spTree>
    <p:extLst>
      <p:ext uri="{BB962C8B-B14F-4D97-AF65-F5344CB8AC3E}">
        <p14:creationId xmlns:p14="http://schemas.microsoft.com/office/powerpoint/2010/main" val="2927861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bakloos\Pictures\Mijn afbeeldingen\2017\Nederland zoemt\fotos Arie\00Bijennest_preview[1].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03741" y="4138047"/>
            <a:ext cx="6721920" cy="52408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bakloos\Pictures\Mijn afbeeldingen\2017\Nederland zoemt\fotos Arie\Vlieland22_preview[1].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112001" y="4138047"/>
            <a:ext cx="5576589" cy="5240853"/>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Nestgelegenheid</a:t>
            </a:r>
          </a:p>
        </p:txBody>
      </p:sp>
      <p:sp>
        <p:nvSpPr>
          <p:cNvPr id="7" name="Tijdelijke aanduiding voor tekst 2"/>
          <p:cNvSpPr txBox="1">
            <a:spLocks/>
          </p:cNvSpPr>
          <p:nvPr/>
        </p:nvSpPr>
        <p:spPr>
          <a:xfrm>
            <a:off x="1185692" y="2140496"/>
            <a:ext cx="5704893"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De meeste wilde bijensoorten nestelen ondergronds (70%).  </a:t>
            </a:r>
          </a:p>
          <a:p>
            <a:pPr marL="0" indent="0">
              <a:buNone/>
            </a:pPr>
            <a:r>
              <a:rPr lang="nl-NL" dirty="0"/>
              <a:t>Bovengronds nestelende soorten zoeken vaak bestaande gangen.</a:t>
            </a:r>
          </a:p>
        </p:txBody>
      </p:sp>
      <p:pic>
        <p:nvPicPr>
          <p:cNvPr id="4100" name="Picture 4" descr="C:\Users\bakloos\Pictures\Mijn afbeeldingen\2017\Nederland zoemt\fotos Arie\0hTuinen%20085_preview[1].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112001" y="514350"/>
            <a:ext cx="5576590" cy="347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910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Nestgelegenheid</a:t>
            </a:r>
          </a:p>
        </p:txBody>
      </p:sp>
      <p:sp>
        <p:nvSpPr>
          <p:cNvPr id="7" name="Tijdelijke aanduiding voor tekst 2"/>
          <p:cNvSpPr txBox="1">
            <a:spLocks/>
          </p:cNvSpPr>
          <p:nvPr/>
        </p:nvSpPr>
        <p:spPr>
          <a:xfrm>
            <a:off x="1185692" y="2140496"/>
            <a:ext cx="10789316"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a:t>
            </a:r>
          </a:p>
        </p:txBody>
      </p:sp>
      <p:pic>
        <p:nvPicPr>
          <p:cNvPr id="1026" name="Picture 2" descr="C:\Users\bakloos\Pictures\Mijn afbeeldingen\2015\kiekjes\Steenuilland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3854400"/>
            <a:ext cx="13004800" cy="5524500"/>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tekst 2"/>
          <p:cNvSpPr txBox="1">
            <a:spLocks/>
          </p:cNvSpPr>
          <p:nvPr/>
        </p:nvSpPr>
        <p:spPr>
          <a:xfrm>
            <a:off x="1185692" y="2140496"/>
            <a:ext cx="10933332" cy="1713904"/>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Bovengrondse bestaande gangen kwamen vroeger vaker voor in de bebouwde omgeving: in oude houten en stenen schuren, rietdaken, houten hekken, verweerde gebouwen en muren, oude afrasteringspalen van onbewerkt hout, </a:t>
            </a:r>
            <a:r>
              <a:rPr lang="nl-NL" dirty="0" err="1"/>
              <a:t>ongemaaide</a:t>
            </a:r>
            <a:r>
              <a:rPr lang="nl-NL" dirty="0"/>
              <a:t> </a:t>
            </a:r>
            <a:r>
              <a:rPr lang="nl-NL" dirty="0" err="1"/>
              <a:t>overhoeken</a:t>
            </a:r>
            <a:r>
              <a:rPr lang="nl-NL" dirty="0"/>
              <a:t>, struweel.</a:t>
            </a:r>
          </a:p>
        </p:txBody>
      </p:sp>
    </p:spTree>
    <p:extLst>
      <p:ext uri="{BB962C8B-B14F-4D97-AF65-F5344CB8AC3E}">
        <p14:creationId xmlns:p14="http://schemas.microsoft.com/office/powerpoint/2010/main" val="3418111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bakloos\Pictures\Mijn afbeeldingen\2017\Nederland zoemt\DSC0105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4564" y="4359446"/>
            <a:ext cx="6381700" cy="50194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Nestgelegenheid</a:t>
            </a:r>
          </a:p>
        </p:txBody>
      </p:sp>
      <p:sp>
        <p:nvSpPr>
          <p:cNvPr id="7" name="Tijdelijke aanduiding voor tekst 2"/>
          <p:cNvSpPr txBox="1">
            <a:spLocks/>
          </p:cNvSpPr>
          <p:nvPr/>
        </p:nvSpPr>
        <p:spPr>
          <a:xfrm>
            <a:off x="1185692" y="2140496"/>
            <a:ext cx="5704893"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Nu worden bovengrondse gangen aangeboden in een bijenhotel.    Ongeveer 10% van de wilde bijensoorten maakt hiervan gebruik.   Het bijenhotel moet wel in de zon staan.</a:t>
            </a:r>
          </a:p>
        </p:txBody>
      </p:sp>
      <p:pic>
        <p:nvPicPr>
          <p:cNvPr id="5123" name="Picture 3" descr="C:\Users\bakloos\Pictures\Mijn afbeeldingen\2017\Nederland zoemt\IMG_29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20"/>
          <a:stretch/>
        </p:blipFill>
        <p:spPr bwMode="auto">
          <a:xfrm rot="5400000">
            <a:off x="5425694" y="2116003"/>
            <a:ext cx="8864550" cy="566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993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bakloos\Pictures\Mijn afbeeldingen\2017\Nederland zoemt\IMG_29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20"/>
          <a:stretch/>
        </p:blipFill>
        <p:spPr bwMode="auto">
          <a:xfrm rot="5400000">
            <a:off x="5425694" y="2116003"/>
            <a:ext cx="8864550" cy="566124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bakloos\Pictures\Mijn afbeeldingen\2017\Nederland zoemt\IMG_0778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7804" y="497978"/>
            <a:ext cx="6562781" cy="891099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Nestgelegenheid</a:t>
            </a:r>
          </a:p>
        </p:txBody>
      </p:sp>
      <p:sp>
        <p:nvSpPr>
          <p:cNvPr id="7" name="Tijdelijke aanduiding voor tekst 2"/>
          <p:cNvSpPr txBox="1">
            <a:spLocks/>
          </p:cNvSpPr>
          <p:nvPr/>
        </p:nvSpPr>
        <p:spPr>
          <a:xfrm>
            <a:off x="684646" y="8261176"/>
            <a:ext cx="5932801" cy="1008112"/>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solidFill>
                  <a:schemeClr val="bg1"/>
                </a:solidFill>
              </a:rPr>
              <a:t>Afstand tussen nestelgelegenheid en foerageergebied niet groter dan 50-100 m</a:t>
            </a:r>
          </a:p>
        </p:txBody>
      </p:sp>
      <p:cxnSp>
        <p:nvCxnSpPr>
          <p:cNvPr id="11" name="Gebogen verbindingslijn 10"/>
          <p:cNvCxnSpPr/>
          <p:nvPr/>
        </p:nvCxnSpPr>
        <p:spPr>
          <a:xfrm rot="10800000" flipV="1">
            <a:off x="4235627" y="4946624"/>
            <a:ext cx="5622344" cy="938288"/>
          </a:xfrm>
          <a:prstGeom prst="bentConnector3">
            <a:avLst>
              <a:gd name="adj1" fmla="val 51479"/>
            </a:avLst>
          </a:prstGeom>
          <a:ln w="1270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44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a:xfrm>
            <a:off x="1918571" y="2040380"/>
            <a:ext cx="9148829" cy="5860756"/>
          </a:xfrm>
        </p:spPr>
        <p:txBody>
          <a:bodyPr>
            <a:noAutofit/>
          </a:bodyPr>
          <a:lstStyle/>
          <a:p>
            <a:r>
              <a:rPr lang="nl-NL" b="1" dirty="0"/>
              <a:t>Groen en bijen: </a:t>
            </a:r>
          </a:p>
          <a:p>
            <a:pPr marL="1255500" lvl="1" indent="-571500"/>
            <a:r>
              <a:rPr lang="nl-NL" dirty="0"/>
              <a:t>Voedsel en nestelgelegenheid</a:t>
            </a:r>
          </a:p>
          <a:p>
            <a:r>
              <a:rPr lang="nl-NL" b="1" dirty="0" err="1"/>
              <a:t>Bijvriendelijke</a:t>
            </a:r>
            <a:r>
              <a:rPr lang="nl-NL" b="1" dirty="0"/>
              <a:t> inrichting:</a:t>
            </a:r>
          </a:p>
          <a:p>
            <a:pPr marL="1255500" lvl="1" indent="-571500"/>
            <a:r>
              <a:rPr lang="nl-NL" dirty="0"/>
              <a:t>Bloeitijden</a:t>
            </a:r>
          </a:p>
          <a:p>
            <a:pPr marL="1255500" lvl="1" indent="-571500"/>
            <a:r>
              <a:rPr lang="nl-NL" dirty="0"/>
              <a:t>Plantkeuze</a:t>
            </a:r>
          </a:p>
          <a:p>
            <a:pPr marL="1255500" lvl="1" indent="-571500"/>
            <a:r>
              <a:rPr lang="nl-NL" dirty="0"/>
              <a:t>Structuurvariatie</a:t>
            </a:r>
          </a:p>
          <a:p>
            <a:pPr marL="1255500" lvl="1" indent="-571500"/>
            <a:r>
              <a:rPr lang="nl-NL" dirty="0"/>
              <a:t>Houtachtige beplanting: </a:t>
            </a:r>
          </a:p>
          <a:p>
            <a:pPr marL="4147764" lvl="5" indent="-571500"/>
            <a:r>
              <a:rPr lang="nl-NL" sz="2400" dirty="0"/>
              <a:t>Bomen</a:t>
            </a:r>
          </a:p>
          <a:p>
            <a:pPr marL="4147764" lvl="5" indent="-571500"/>
            <a:r>
              <a:rPr lang="nl-NL" sz="2400" dirty="0"/>
              <a:t>Heesters</a:t>
            </a:r>
          </a:p>
          <a:p>
            <a:pPr marL="4147764" lvl="5" indent="-571500"/>
            <a:r>
              <a:rPr lang="nl-NL" sz="2400" dirty="0"/>
              <a:t>Bos en struweel</a:t>
            </a:r>
          </a:p>
          <a:p>
            <a:pPr marL="1255500" lvl="1" indent="-571500"/>
            <a:r>
              <a:rPr lang="nl-NL" dirty="0"/>
              <a:t>Kruidachtige beplanting:</a:t>
            </a:r>
          </a:p>
          <a:p>
            <a:pPr marL="4147764" lvl="5" indent="-571500"/>
            <a:r>
              <a:rPr lang="nl-NL" sz="2400" dirty="0"/>
              <a:t>Bloemrijke grasvegetaties</a:t>
            </a:r>
          </a:p>
          <a:p>
            <a:pPr marL="4147764" lvl="5" indent="-571500"/>
            <a:r>
              <a:rPr lang="nl-NL" sz="2400" dirty="0"/>
              <a:t>Vaste planten</a:t>
            </a:r>
          </a:p>
          <a:p>
            <a:pPr marL="4147764" lvl="5" indent="-571500"/>
            <a:r>
              <a:rPr lang="nl-NL" sz="2400" dirty="0"/>
              <a:t>Ruigten</a:t>
            </a:r>
          </a:p>
          <a:p>
            <a:pPr marL="1255500" lvl="1" indent="-571500"/>
            <a:r>
              <a:rPr lang="nl-NL" dirty="0"/>
              <a:t>Nestelgelegenheid</a:t>
            </a:r>
          </a:p>
          <a:p>
            <a:endParaRPr lang="nl-NL" dirty="0"/>
          </a:p>
          <a:p>
            <a:endParaRPr lang="nl-NL" dirty="0"/>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069" y="1924472"/>
            <a:ext cx="648072" cy="648072"/>
          </a:xfrm>
          <a:prstGeom prst="rect">
            <a:avLst/>
          </a:prstGeom>
        </p:spPr>
      </p:pic>
      <p:sp>
        <p:nvSpPr>
          <p:cNvPr id="14" name="Titel 1"/>
          <p:cNvSpPr txBox="1">
            <a:spLocks/>
          </p:cNvSpPr>
          <p:nvPr/>
        </p:nvSpPr>
        <p:spPr>
          <a:xfrm>
            <a:off x="1205999" y="718508"/>
            <a:ext cx="11489089" cy="1530000"/>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Inhoud</a:t>
            </a:r>
            <a:endParaRPr lang="nl-NL" sz="2400" dirty="0"/>
          </a:p>
        </p:txBody>
      </p:sp>
      <p:pic>
        <p:nvPicPr>
          <p:cNvPr id="13" name="Afbeelding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069" y="2860576"/>
            <a:ext cx="648072" cy="648072"/>
          </a:xfrm>
          <a:prstGeom prst="rect">
            <a:avLst/>
          </a:prstGeom>
        </p:spPr>
      </p:pic>
    </p:spTree>
    <p:extLst>
      <p:ext uri="{BB962C8B-B14F-4D97-AF65-F5344CB8AC3E}">
        <p14:creationId xmlns:p14="http://schemas.microsoft.com/office/powerpoint/2010/main" val="843435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Groen en bijen</a:t>
            </a:r>
          </a:p>
        </p:txBody>
      </p:sp>
      <p:sp>
        <p:nvSpPr>
          <p:cNvPr id="7" name="Tijdelijke aanduiding voor tekst 2"/>
          <p:cNvSpPr txBox="1">
            <a:spLocks/>
          </p:cNvSpPr>
          <p:nvPr/>
        </p:nvSpPr>
        <p:spPr>
          <a:xfrm>
            <a:off x="1185692" y="2140496"/>
            <a:ext cx="9904913"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Wilde bijen vind je daar waar voedsel en nestgelegenheid is.</a:t>
            </a:r>
          </a:p>
        </p:txBody>
      </p:sp>
      <p:pic>
        <p:nvPicPr>
          <p:cNvPr id="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5005" y="2719265"/>
            <a:ext cx="7004454"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5-puntige ster 7"/>
          <p:cNvSpPr/>
          <p:nvPr/>
        </p:nvSpPr>
        <p:spPr>
          <a:xfrm>
            <a:off x="3169384" y="5425288"/>
            <a:ext cx="757848" cy="757848"/>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4880" y="2688327"/>
            <a:ext cx="4899504" cy="56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5-puntige ster 9"/>
          <p:cNvSpPr/>
          <p:nvPr/>
        </p:nvSpPr>
        <p:spPr>
          <a:xfrm>
            <a:off x="9863992" y="5496057"/>
            <a:ext cx="330640" cy="33064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00659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5005" y="2716560"/>
            <a:ext cx="1221740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Groen en bijen</a:t>
            </a:r>
          </a:p>
        </p:txBody>
      </p:sp>
      <p:sp>
        <p:nvSpPr>
          <p:cNvPr id="7" name="Tijdelijke aanduiding voor tekst 2"/>
          <p:cNvSpPr txBox="1">
            <a:spLocks/>
          </p:cNvSpPr>
          <p:nvPr/>
        </p:nvSpPr>
        <p:spPr>
          <a:xfrm>
            <a:off x="1185692" y="2140496"/>
            <a:ext cx="9904913"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Wilde bijen vind je daar waar voedsel en nestgelegenheid is.</a:t>
            </a:r>
          </a:p>
        </p:txBody>
      </p:sp>
      <p:sp>
        <p:nvSpPr>
          <p:cNvPr id="11" name="5-puntige ster 10"/>
          <p:cNvSpPr/>
          <p:nvPr/>
        </p:nvSpPr>
        <p:spPr>
          <a:xfrm>
            <a:off x="7285442" y="3725085"/>
            <a:ext cx="441093" cy="44109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5-puntige ster 7"/>
          <p:cNvSpPr/>
          <p:nvPr/>
        </p:nvSpPr>
        <p:spPr>
          <a:xfrm>
            <a:off x="6338163" y="5421017"/>
            <a:ext cx="441093" cy="441093"/>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80476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Groen en bijen</a:t>
            </a:r>
          </a:p>
        </p:txBody>
      </p:sp>
      <p:sp>
        <p:nvSpPr>
          <p:cNvPr id="7" name="Tijdelijke aanduiding voor tekst 2"/>
          <p:cNvSpPr txBox="1">
            <a:spLocks/>
          </p:cNvSpPr>
          <p:nvPr/>
        </p:nvSpPr>
        <p:spPr>
          <a:xfrm>
            <a:off x="1185692" y="2140496"/>
            <a:ext cx="9904913"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Op het schoolterrein foerageren de bijen …………….</a:t>
            </a:r>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5004" y="2716560"/>
            <a:ext cx="122174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557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Groen en bijen</a:t>
            </a:r>
          </a:p>
        </p:txBody>
      </p:sp>
      <p:sp>
        <p:nvSpPr>
          <p:cNvPr id="7" name="Tijdelijke aanduiding voor tekst 2"/>
          <p:cNvSpPr txBox="1">
            <a:spLocks/>
          </p:cNvSpPr>
          <p:nvPr/>
        </p:nvSpPr>
        <p:spPr>
          <a:xfrm>
            <a:off x="1185692" y="2140496"/>
            <a:ext cx="11406358" cy="467995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 en in de taluds buiten het terrein (randweg en spoorweg) nestelen ze.</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5004" y="2639558"/>
            <a:ext cx="12167046" cy="568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jdelijke aanduiding voor tekst 2"/>
          <p:cNvSpPr txBox="1">
            <a:spLocks/>
          </p:cNvSpPr>
          <p:nvPr/>
        </p:nvSpPr>
        <p:spPr>
          <a:xfrm>
            <a:off x="1684386" y="6352394"/>
            <a:ext cx="10408969" cy="936104"/>
          </a:xfrm>
          <a:prstGeom prst="rect">
            <a:avLst/>
          </a:prstGeom>
        </p:spPr>
        <p:txBody>
          <a:bodyPr vert="horz" lIns="0" tIns="0" rIns="0" bIns="0" rtlCol="0">
            <a:noAutofit/>
          </a:bodyPr>
          <a:lstStyle>
            <a:lvl1pPr marL="0" indent="0" algn="l" defTabSz="1300460" rtl="0" eaLnBrk="1" latinLnBrk="0" hangingPunct="1">
              <a:spcBef>
                <a:spcPts val="1200"/>
              </a:spcBef>
              <a:buFont typeface="Arial" panose="020B0604020202020204" pitchFamily="34" charset="0"/>
              <a:buNone/>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algn="ctr">
              <a:spcBef>
                <a:spcPts val="0"/>
              </a:spcBef>
            </a:pPr>
            <a:r>
              <a:rPr lang="nl-NL" sz="4000" b="1" dirty="0">
                <a:solidFill>
                  <a:srgbClr val="FF0000"/>
                </a:solidFill>
              </a:rPr>
              <a:t>Voorwaarde: foerageer- en voortplantingsgebied niet meer </a:t>
            </a:r>
          </a:p>
          <a:p>
            <a:pPr algn="ctr">
              <a:spcBef>
                <a:spcPts val="0"/>
              </a:spcBef>
            </a:pPr>
            <a:r>
              <a:rPr lang="nl-NL" sz="4000" b="1" dirty="0">
                <a:solidFill>
                  <a:srgbClr val="FF0000"/>
                </a:solidFill>
              </a:rPr>
              <a:t>dan 50-100 m van elkaar!</a:t>
            </a:r>
          </a:p>
          <a:p>
            <a:pPr algn="ctr">
              <a:spcBef>
                <a:spcPts val="0"/>
              </a:spcBef>
            </a:pPr>
            <a:endParaRPr lang="nl-NL" sz="4000" b="1" dirty="0">
              <a:solidFill>
                <a:srgbClr val="FF0000"/>
              </a:solidFill>
            </a:endParaRPr>
          </a:p>
        </p:txBody>
      </p:sp>
    </p:spTree>
    <p:extLst>
      <p:ext uri="{BB962C8B-B14F-4D97-AF65-F5344CB8AC3E}">
        <p14:creationId xmlns:p14="http://schemas.microsoft.com/office/powerpoint/2010/main" val="218532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Groen en bijen</a:t>
            </a:r>
          </a:p>
        </p:txBody>
      </p:sp>
      <p:sp>
        <p:nvSpPr>
          <p:cNvPr id="7" name="Tijdelijke aanduiding voor tekst 2"/>
          <p:cNvSpPr txBox="1">
            <a:spLocks/>
          </p:cNvSpPr>
          <p:nvPr/>
        </p:nvSpPr>
        <p:spPr>
          <a:xfrm>
            <a:off x="1205999" y="1873264"/>
            <a:ext cx="11482591" cy="3067446"/>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Wilde bijen hebben een kleine actieradius. Tuinen en openbaar groen (in de stad) leveren het (kleinschalige) landschap waarin de bij voedsel en voortplantingsgelegenheid op korte afstand van elkaar vindt. De manier waarop jij als groene professional dat landschap inricht en beheert, bepaalt het voorkomen en voortbestaan van de wilde bijen. Als je met wilde bijen rekening houdt, profiteren daar ook andere dieren van: andere insecten (o.a. vlinders) vogels, kleine zoogdieren en amfibieën. Je draagt bij aan het vergroten van de biodiversiteit!</a:t>
            </a:r>
          </a:p>
          <a:p>
            <a:pPr marL="0" indent="0">
              <a:buNone/>
            </a:pPr>
            <a:endParaRPr lang="nl-NL" dirty="0"/>
          </a:p>
        </p:txBody>
      </p:sp>
      <p:pic>
        <p:nvPicPr>
          <p:cNvPr id="1027" name="Picture 3" descr="C:\Users\bakloos\Pictures\Mijn afbeeldingen\2017\Nederland zoemt\DSC046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44189" y="4587766"/>
            <a:ext cx="12344401" cy="479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88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bakloos\Pictures\Mijn afbeeldingen\2017\kiekjes\IMG_20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Groen en bijen</a:t>
            </a:r>
          </a:p>
        </p:txBody>
      </p:sp>
    </p:spTree>
    <p:extLst>
      <p:ext uri="{BB962C8B-B14F-4D97-AF65-F5344CB8AC3E}">
        <p14:creationId xmlns:p14="http://schemas.microsoft.com/office/powerpoint/2010/main" val="1505036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akloos\Pictures\Mijn afbeeldingen\2017\Nederland zoemt\IMG_3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3031801" cy="977385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0752" y="8477200"/>
            <a:ext cx="3017838"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205999" y="957600"/>
            <a:ext cx="9904913" cy="96687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r>
              <a:rPr lang="nl-NL" dirty="0"/>
              <a:t>Groen en bijen</a:t>
            </a:r>
          </a:p>
        </p:txBody>
      </p:sp>
    </p:spTree>
    <p:extLst>
      <p:ext uri="{BB962C8B-B14F-4D97-AF65-F5344CB8AC3E}">
        <p14:creationId xmlns:p14="http://schemas.microsoft.com/office/powerpoint/2010/main" val="3334612276"/>
      </p:ext>
    </p:extLst>
  </p:cSld>
  <p:clrMapOvr>
    <a:masterClrMapping/>
  </p:clrMapOvr>
</p:sld>
</file>

<file path=ppt/theme/theme1.xml><?xml version="1.0" encoding="utf-8"?>
<a:theme xmlns:a="http://schemas.openxmlformats.org/drawingml/2006/main" name="NM Corporate">
  <a:themeElements>
    <a:clrScheme name="nm-ENERGIE">
      <a:dk1>
        <a:srgbClr val="000000"/>
      </a:dk1>
      <a:lt1>
        <a:srgbClr val="FFFFFF"/>
      </a:lt1>
      <a:dk2>
        <a:srgbClr val="53585F"/>
      </a:dk2>
      <a:lt2>
        <a:srgbClr val="DCDEE0"/>
      </a:lt2>
      <a:accent1>
        <a:srgbClr val="93C6E0"/>
      </a:accent1>
      <a:accent2>
        <a:srgbClr val="8DC63F"/>
      </a:accent2>
      <a:accent3>
        <a:srgbClr val="93C6E0"/>
      </a:accent3>
      <a:accent4>
        <a:srgbClr val="8DC63F"/>
      </a:accent4>
      <a:accent5>
        <a:srgbClr val="93C6E0"/>
      </a:accent5>
      <a:accent6>
        <a:srgbClr val="8DC63F"/>
      </a:accent6>
      <a:hlink>
        <a:srgbClr val="000000"/>
      </a:hlink>
      <a:folHlink>
        <a:srgbClr val="000000"/>
      </a:folHlink>
    </a:clrScheme>
    <a:fontScheme name="Natuur&amp;Milieu">
      <a:majorFont>
        <a:latin typeface="N&amp;M Utrecht"/>
        <a:ea typeface="N&amp;M Utrecht"/>
        <a:cs typeface="N&amp;M Utrecht"/>
      </a:majorFont>
      <a:minorFont>
        <a:latin typeface="Soho Std"/>
        <a:ea typeface="N&amp;M Utrecht"/>
        <a:cs typeface="N&amp;M Utrecht"/>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NM-CORPORATE-2016-150dpi" id="{7DD6EF30-BCAE-41E2-8A3A-CA0132CA97E6}" vid="{ECE96A99-22CF-4335-AA99-84CA9B0BADE0}"/>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 Natuur &amp; Milieu</Template>
  <TotalTime>3269</TotalTime>
  <Words>1083</Words>
  <Application>Microsoft Macintosh PowerPoint</Application>
  <PresentationFormat>Aangepast</PresentationFormat>
  <Paragraphs>85</Paragraphs>
  <Slides>17</Slides>
  <Notes>15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Arial</vt:lpstr>
      <vt:lpstr>Calibri</vt:lpstr>
      <vt:lpstr>DINCondensedC</vt:lpstr>
      <vt:lpstr>N&amp;M Utrecht</vt:lpstr>
      <vt:lpstr>Soho Std</vt:lpstr>
      <vt:lpstr>NM Corporate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Inrichting voor wilde bijen</dc:title>
  <dc:creator>Wellantcollege</dc:creator>
  <cp:lastModifiedBy>Mark de Jongh</cp:lastModifiedBy>
  <cp:revision>392</cp:revision>
  <dcterms:created xsi:type="dcterms:W3CDTF">2017-08-03T06:49:53Z</dcterms:created>
  <dcterms:modified xsi:type="dcterms:W3CDTF">2018-01-22T13:48:59Z</dcterms:modified>
</cp:coreProperties>
</file>