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66"/>
  </p:notesMasterIdLst>
  <p:sldIdLst>
    <p:sldId id="858" r:id="rId2"/>
    <p:sldId id="864" r:id="rId3"/>
    <p:sldId id="859" r:id="rId4"/>
    <p:sldId id="860" r:id="rId5"/>
    <p:sldId id="861" r:id="rId6"/>
    <p:sldId id="862" r:id="rId7"/>
    <p:sldId id="693" r:id="rId8"/>
    <p:sldId id="696" r:id="rId9"/>
    <p:sldId id="879" r:id="rId10"/>
    <p:sldId id="880" r:id="rId11"/>
    <p:sldId id="698" r:id="rId12"/>
    <p:sldId id="699" r:id="rId13"/>
    <p:sldId id="705" r:id="rId14"/>
    <p:sldId id="706" r:id="rId15"/>
    <p:sldId id="707" r:id="rId16"/>
    <p:sldId id="774" r:id="rId17"/>
    <p:sldId id="865" r:id="rId18"/>
    <p:sldId id="842" r:id="rId19"/>
    <p:sldId id="748" r:id="rId20"/>
    <p:sldId id="729" r:id="rId21"/>
    <p:sldId id="730" r:id="rId22"/>
    <p:sldId id="875" r:id="rId23"/>
    <p:sldId id="876" r:id="rId24"/>
    <p:sldId id="877" r:id="rId25"/>
    <p:sldId id="868" r:id="rId26"/>
    <p:sldId id="702" r:id="rId27"/>
    <p:sldId id="703" r:id="rId28"/>
    <p:sldId id="704" r:id="rId29"/>
    <p:sldId id="866" r:id="rId30"/>
    <p:sldId id="867" r:id="rId31"/>
    <p:sldId id="852" r:id="rId32"/>
    <p:sldId id="854" r:id="rId33"/>
    <p:sldId id="869" r:id="rId34"/>
    <p:sldId id="762" r:id="rId35"/>
    <p:sldId id="870" r:id="rId36"/>
    <p:sldId id="871" r:id="rId37"/>
    <p:sldId id="872" r:id="rId38"/>
    <p:sldId id="752" r:id="rId39"/>
    <p:sldId id="878" r:id="rId40"/>
    <p:sldId id="874" r:id="rId41"/>
    <p:sldId id="721" r:id="rId42"/>
    <p:sldId id="723" r:id="rId43"/>
    <p:sldId id="725" r:id="rId44"/>
    <p:sldId id="726" r:id="rId45"/>
    <p:sldId id="873" r:id="rId46"/>
    <p:sldId id="739" r:id="rId47"/>
    <p:sldId id="717" r:id="rId48"/>
    <p:sldId id="715" r:id="rId49"/>
    <p:sldId id="738" r:id="rId50"/>
    <p:sldId id="714" r:id="rId51"/>
    <p:sldId id="719" r:id="rId52"/>
    <p:sldId id="765" r:id="rId53"/>
    <p:sldId id="790" r:id="rId54"/>
    <p:sldId id="848" r:id="rId55"/>
    <p:sldId id="830" r:id="rId56"/>
    <p:sldId id="798" r:id="rId57"/>
    <p:sldId id="833" r:id="rId58"/>
    <p:sldId id="812" r:id="rId59"/>
    <p:sldId id="850" r:id="rId60"/>
    <p:sldId id="818" r:id="rId61"/>
    <p:sldId id="772" r:id="rId62"/>
    <p:sldId id="773" r:id="rId63"/>
    <p:sldId id="849" r:id="rId64"/>
    <p:sldId id="843" r:id="rId65"/>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7" autoAdjust="0"/>
    <p:restoredTop sz="80077" autoAdjust="0"/>
  </p:normalViewPr>
  <p:slideViewPr>
    <p:cSldViewPr>
      <p:cViewPr varScale="1">
        <p:scale>
          <a:sx n="36" d="100"/>
          <a:sy n="36" d="100"/>
        </p:scale>
        <p:origin x="1488" y="96"/>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4256"/>
    </p:cViewPr>
  </p:sorterViewPr>
  <p:notesViewPr>
    <p:cSldViewPr>
      <p:cViewPr varScale="1">
        <p:scale>
          <a:sx n="41" d="100"/>
          <a:sy n="41" d="100"/>
        </p:scale>
        <p:origin x="-2347"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pPr>
              <a:defRPr/>
            </a:pPr>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pPr>
              <a:defRPr/>
            </a:pPr>
            <a:fld id="{A2816B27-1D38-49D7-A5A8-DA4BD8E28F83}" type="datetimeFigureOut">
              <a:rPr lang="nl-NL"/>
              <a:pPr>
                <a:defRPr/>
              </a:pPr>
              <a:t>18-1-2018</a:t>
            </a:fld>
            <a:endParaRPr lang="nl-NL" dirty="0"/>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89452DA-7B8D-43C5-ABA0-F24D3CCCD234}" type="slidenum">
              <a:rPr lang="nl-NL" altLang="nl-NL"/>
              <a:pPr/>
              <a:t>‹nr.›</a:t>
            </a:fld>
            <a:endParaRPr lang="nl-NL" altLang="nl-NL"/>
          </a:p>
        </p:txBody>
      </p:sp>
    </p:spTree>
    <p:extLst>
      <p:ext uri="{BB962C8B-B14F-4D97-AF65-F5344CB8AC3E}">
        <p14:creationId xmlns:p14="http://schemas.microsoft.com/office/powerpoint/2010/main" val="27080396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solidFill>
                  <a:prstClr val="black"/>
                </a:solidFill>
              </a:rPr>
              <a:pPr/>
              <a:t>2</a:t>
            </a:fld>
            <a:endParaRPr lang="nl-NL">
              <a:solidFill>
                <a:prstClr val="black"/>
              </a:solidFill>
            </a:endParaRPr>
          </a:p>
        </p:txBody>
      </p:sp>
    </p:spTree>
    <p:extLst>
      <p:ext uri="{BB962C8B-B14F-4D97-AF65-F5344CB8AC3E}">
        <p14:creationId xmlns:p14="http://schemas.microsoft.com/office/powerpoint/2010/main" val="3632766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Aardhommel: sociale</a:t>
            </a:r>
            <a:r>
              <a:rPr lang="nl-NL" baseline="0" dirty="0"/>
              <a:t> bij. Omdat voortdurend nieuwe werksters worden geboren is deze bij bijna het gehele jaar aanwezig met de grootste piek in het voorjaar.</a:t>
            </a:r>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40</a:t>
            </a:fld>
            <a:endParaRPr lang="nl-NL" altLang="nl-NL"/>
          </a:p>
        </p:txBody>
      </p:sp>
    </p:spTree>
    <p:extLst>
      <p:ext uri="{BB962C8B-B14F-4D97-AF65-F5344CB8AC3E}">
        <p14:creationId xmlns:p14="http://schemas.microsoft.com/office/powerpoint/2010/main" val="321235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Passiebloem: geeft</a:t>
            </a:r>
            <a:r>
              <a:rPr lang="nl-NL" baseline="0" dirty="0"/>
              <a:t> geen stuifmeel, maar produceert regelmatig nectar. Zo is het heel belangrijk om nectar slechts mondjesmaat te verstrekken. Hierdoor komen bijen na een korte tijd weer op bezoek om nog wat te halen. Veel nectar zou één bij wel lang bezig houden, maar het gaat er om een groot aantal bezoeken uit te </a:t>
            </a:r>
            <a:r>
              <a:rPr lang="nl-NL" baseline="0" dirty="0" err="1"/>
              <a:t>lokken.Papaver</a:t>
            </a:r>
            <a:r>
              <a:rPr lang="nl-NL" baseline="0" dirty="0"/>
              <a:t> heeft geen nectar. Stuifmeel wordt niet meer bijgemaakt door de bloem, dus op=op.</a:t>
            </a:r>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45</a:t>
            </a:fld>
            <a:endParaRPr lang="nl-NL" altLang="nl-NL"/>
          </a:p>
        </p:txBody>
      </p:sp>
    </p:spTree>
    <p:extLst>
      <p:ext uri="{BB962C8B-B14F-4D97-AF65-F5344CB8AC3E}">
        <p14:creationId xmlns:p14="http://schemas.microsoft.com/office/powerpoint/2010/main" val="191386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Wijze van nestelen: in- (245 soorten) of bovengronds (70 soorten= ongeveer 20%). </a:t>
            </a:r>
            <a:r>
              <a:rPr lang="nl-NL" baseline="0" dirty="0"/>
              <a:t>Ongeveer 5% vd wilde bijensoorten maakt gebruik van bijenhotels.</a:t>
            </a:r>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53</a:t>
            </a:fld>
            <a:endParaRPr lang="nl-NL" altLang="nl-NL"/>
          </a:p>
        </p:txBody>
      </p:sp>
    </p:spTree>
    <p:extLst>
      <p:ext uri="{BB962C8B-B14F-4D97-AF65-F5344CB8AC3E}">
        <p14:creationId xmlns:p14="http://schemas.microsoft.com/office/powerpoint/2010/main" val="1847966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56</a:t>
            </a:fld>
            <a:endParaRPr lang="nl-NL" altLang="nl-NL"/>
          </a:p>
        </p:txBody>
      </p:sp>
    </p:spTree>
    <p:extLst>
      <p:ext uri="{BB962C8B-B14F-4D97-AF65-F5344CB8AC3E}">
        <p14:creationId xmlns:p14="http://schemas.microsoft.com/office/powerpoint/2010/main" val="61052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0" dirty="0">
                <a:solidFill>
                  <a:schemeClr val="tx1"/>
                </a:solidFill>
              </a:rPr>
              <a:t>Li bo: Bijen</a:t>
            </a:r>
            <a:r>
              <a:rPr lang="nl-NL" sz="1200" b="0" baseline="0" dirty="0">
                <a:solidFill>
                  <a:schemeClr val="tx1"/>
                </a:solidFill>
              </a:rPr>
              <a:t> zijn vaak lid van een bredere levensgemeenschap waar de </a:t>
            </a:r>
            <a:r>
              <a:rPr lang="nl-NL" sz="1200" b="0" u="sng" dirty="0">
                <a:solidFill>
                  <a:schemeClr val="tx1"/>
                </a:solidFill>
              </a:rPr>
              <a:t>hommelreus</a:t>
            </a:r>
            <a:r>
              <a:rPr lang="nl-NL" sz="1200" b="0" dirty="0">
                <a:solidFill>
                  <a:schemeClr val="tx1"/>
                </a:solidFill>
              </a:rPr>
              <a:t> ook deel van uit</a:t>
            </a:r>
            <a:r>
              <a:rPr lang="nl-NL" sz="1200" b="0" baseline="0" dirty="0">
                <a:solidFill>
                  <a:schemeClr val="tx1"/>
                </a:solidFill>
              </a:rPr>
              <a:t> maakt. D</a:t>
            </a:r>
            <a:r>
              <a:rPr lang="nl-NL" sz="1200" b="0" dirty="0">
                <a:solidFill>
                  <a:schemeClr val="tx1"/>
                </a:solidFill>
              </a:rPr>
              <a:t>e larven van deze zweefvlieg leven onderin hommelnesten waar ze zich voeden met afval.</a:t>
            </a:r>
          </a:p>
          <a:p>
            <a:pPr marL="0" marR="0" indent="0" algn="l" defTabSz="914400" rtl="0" eaLnBrk="0" fontAlgn="base" latinLnBrk="0" hangingPunct="0">
              <a:lnSpc>
                <a:spcPct val="100000"/>
              </a:lnSpc>
              <a:spcBef>
                <a:spcPct val="30000"/>
              </a:spcBef>
              <a:spcAft>
                <a:spcPct val="0"/>
              </a:spcAft>
              <a:buClrTx/>
              <a:buSzTx/>
              <a:buFontTx/>
              <a:buNone/>
              <a:tabLst/>
              <a:defRPr/>
            </a:pPr>
            <a:r>
              <a:rPr lang="nl-NL" sz="1200" b="0" dirty="0">
                <a:solidFill>
                  <a:schemeClr val="tx1"/>
                </a:solidFill>
              </a:rPr>
              <a:t>Re</a:t>
            </a:r>
            <a:r>
              <a:rPr lang="nl-NL" sz="1200" b="0" baseline="0" dirty="0">
                <a:solidFill>
                  <a:schemeClr val="tx1"/>
                </a:solidFill>
              </a:rPr>
              <a:t> bo: </a:t>
            </a:r>
            <a:r>
              <a:rPr lang="nl-NL" sz="1200" b="0" dirty="0">
                <a:solidFill>
                  <a:schemeClr val="tx1"/>
                </a:solidFill>
              </a:rPr>
              <a:t>Blaaskopvlieg (</a:t>
            </a:r>
            <a:r>
              <a:rPr lang="nl-NL" sz="1200" b="0" dirty="0" err="1">
                <a:solidFill>
                  <a:schemeClr val="tx1"/>
                </a:solidFill>
              </a:rPr>
              <a:t>Sicus</a:t>
            </a:r>
            <a:r>
              <a:rPr lang="nl-NL" sz="1200" b="0" dirty="0">
                <a:solidFill>
                  <a:schemeClr val="tx1"/>
                </a:solidFill>
              </a:rPr>
              <a:t> </a:t>
            </a:r>
            <a:r>
              <a:rPr lang="nl-NL" sz="1200" b="0" dirty="0" err="1">
                <a:solidFill>
                  <a:schemeClr val="tx1"/>
                </a:solidFill>
              </a:rPr>
              <a:t>ferrugineus</a:t>
            </a:r>
            <a:r>
              <a:rPr lang="nl-NL" sz="1200" b="0" dirty="0">
                <a:solidFill>
                  <a:schemeClr val="tx1"/>
                </a:solidFill>
              </a:rPr>
              <a:t>) parasiteert op volwassen hommels. Blaaskopvliegen leggen een ei in het achterlijf van de gastheer.</a:t>
            </a:r>
          </a:p>
          <a:p>
            <a:pPr marL="0" marR="0" indent="0" algn="l" defTabSz="914400" rtl="0" eaLnBrk="0" fontAlgn="base" latinLnBrk="0" hangingPunct="0">
              <a:lnSpc>
                <a:spcPct val="100000"/>
              </a:lnSpc>
              <a:spcBef>
                <a:spcPct val="30000"/>
              </a:spcBef>
              <a:spcAft>
                <a:spcPct val="0"/>
              </a:spcAft>
              <a:buClrTx/>
              <a:buSzTx/>
              <a:buFontTx/>
              <a:buNone/>
              <a:tabLst/>
              <a:defRPr/>
            </a:pPr>
            <a:r>
              <a:rPr lang="nl-NL" sz="1200" b="0" dirty="0">
                <a:solidFill>
                  <a:schemeClr val="tx1"/>
                </a:solidFill>
              </a:rPr>
              <a:t>Li on: Behaarde bijenwolf (</a:t>
            </a:r>
            <a:r>
              <a:rPr lang="nl-NL" sz="1200" b="0" dirty="0" err="1">
                <a:solidFill>
                  <a:schemeClr val="tx1"/>
                </a:solidFill>
              </a:rPr>
              <a:t>Trichodes</a:t>
            </a:r>
            <a:r>
              <a:rPr lang="nl-NL" sz="1200" b="0" dirty="0">
                <a:solidFill>
                  <a:schemeClr val="tx1"/>
                </a:solidFill>
              </a:rPr>
              <a:t> </a:t>
            </a:r>
            <a:r>
              <a:rPr lang="nl-NL" sz="1200" b="0" dirty="0" err="1">
                <a:solidFill>
                  <a:schemeClr val="tx1"/>
                </a:solidFill>
              </a:rPr>
              <a:t>alvearius</a:t>
            </a:r>
            <a:r>
              <a:rPr lang="nl-NL" sz="1200" b="0" dirty="0">
                <a:solidFill>
                  <a:schemeClr val="tx1"/>
                </a:solidFill>
              </a:rPr>
              <a:t>): een mierkever en broedparasiet bij de gehoornde en </a:t>
            </a:r>
            <a:r>
              <a:rPr lang="nl-NL" sz="1200" b="0" dirty="0" err="1">
                <a:solidFill>
                  <a:schemeClr val="tx1"/>
                </a:solidFill>
              </a:rPr>
              <a:t>rosse</a:t>
            </a:r>
            <a:r>
              <a:rPr lang="nl-NL" sz="1200" b="0" dirty="0">
                <a:solidFill>
                  <a:schemeClr val="tx1"/>
                </a:solidFill>
              </a:rPr>
              <a:t> metselbij. De eieren worden gelegd in de kieren van houtblokken in de buurt van de nesten. De jonge larven gaan het nest binnen en eten de eieren, jonge larven en de voedselvoorraad op. </a:t>
            </a:r>
          </a:p>
          <a:p>
            <a:pPr marL="0" marR="0" indent="0" algn="l" defTabSz="914400" rtl="0" eaLnBrk="0" fontAlgn="base" latinLnBrk="0" hangingPunct="0">
              <a:lnSpc>
                <a:spcPct val="100000"/>
              </a:lnSpc>
              <a:spcBef>
                <a:spcPct val="30000"/>
              </a:spcBef>
              <a:spcAft>
                <a:spcPct val="0"/>
              </a:spcAft>
              <a:buClrTx/>
              <a:buSzTx/>
              <a:buFontTx/>
              <a:buNone/>
              <a:tabLst/>
              <a:defRPr/>
            </a:pPr>
            <a:r>
              <a:rPr lang="nl-NL" sz="1200" b="0" dirty="0">
                <a:solidFill>
                  <a:schemeClr val="tx1"/>
                </a:solidFill>
              </a:rPr>
              <a:t>Re on: De bijenwolf ( een graafwesp) jaagt op honingbijen, soms ook wilde bijen</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1200" b="0" dirty="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1200" dirty="0"/>
          </a:p>
          <a:p>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63</a:t>
            </a:fld>
            <a:endParaRPr lang="nl-NL" altLang="nl-NL"/>
          </a:p>
        </p:txBody>
      </p:sp>
    </p:spTree>
    <p:extLst>
      <p:ext uri="{BB962C8B-B14F-4D97-AF65-F5344CB8AC3E}">
        <p14:creationId xmlns:p14="http://schemas.microsoft.com/office/powerpoint/2010/main" val="38964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a:t>
            </a:r>
            <a:r>
              <a:rPr lang="nl-NL" baseline="0" dirty="0"/>
              <a:t> blaaskopvliegen</a:t>
            </a:r>
          </a:p>
          <a:p>
            <a:r>
              <a:rPr lang="nl-NL" baseline="0" dirty="0"/>
              <a:t>Li on: behaarde bijenwolf</a:t>
            </a:r>
          </a:p>
          <a:p>
            <a:r>
              <a:rPr lang="nl-NL" baseline="0" dirty="0"/>
              <a:t>Li mi: zweefvlieg</a:t>
            </a:r>
          </a:p>
          <a:p>
            <a:r>
              <a:rPr lang="nl-NL" baseline="0" dirty="0"/>
              <a:t>Re on: kolibrievlinder</a:t>
            </a:r>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4</a:t>
            </a:fld>
            <a:endParaRPr lang="nl-NL" altLang="nl-NL"/>
          </a:p>
        </p:txBody>
      </p:sp>
    </p:spTree>
    <p:extLst>
      <p:ext uri="{BB962C8B-B14F-4D97-AF65-F5344CB8AC3E}">
        <p14:creationId xmlns:p14="http://schemas.microsoft.com/office/powerpoint/2010/main" val="148393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a:t>
            </a:r>
            <a:r>
              <a:rPr lang="nl-NL" baseline="0" dirty="0"/>
              <a:t> on: grauwe vliegenvanger (insecteneter, zomergast) met prooi. Foto Hans Stoel</a:t>
            </a:r>
          </a:p>
          <a:p>
            <a:pPr marL="0" marR="0" indent="0" algn="l" defTabSz="914400" rtl="0" eaLnBrk="0" fontAlgn="base" latinLnBrk="0" hangingPunct="0">
              <a:lnSpc>
                <a:spcPct val="100000"/>
              </a:lnSpc>
              <a:spcBef>
                <a:spcPct val="30000"/>
              </a:spcBef>
              <a:spcAft>
                <a:spcPct val="0"/>
              </a:spcAft>
              <a:buClrTx/>
              <a:buSzTx/>
              <a:buFontTx/>
              <a:buNone/>
              <a:tabLst/>
              <a:defRPr/>
            </a:pPr>
            <a:r>
              <a:rPr lang="nl-NL" baseline="0" dirty="0"/>
              <a:t>Mi onder: egel (eet, afhankelijk </a:t>
            </a:r>
            <a:r>
              <a:rPr lang="nl-NL" baseline="0" dirty="0" err="1"/>
              <a:t>vh</a:t>
            </a:r>
            <a:r>
              <a:rPr lang="nl-NL" baseline="0" dirty="0"/>
              <a:t> seizoen ook insecten)</a:t>
            </a:r>
            <a:endParaRPr lang="nl-NL" dirty="0"/>
          </a:p>
          <a:p>
            <a:r>
              <a:rPr lang="nl-NL" baseline="0" dirty="0"/>
              <a:t>Re on: lijster eet van meidoornbessen: bestuiving door (wilde) bijen</a:t>
            </a:r>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6</a:t>
            </a:fld>
            <a:endParaRPr lang="nl-NL" altLang="nl-NL"/>
          </a:p>
        </p:txBody>
      </p:sp>
    </p:spTree>
    <p:extLst>
      <p:ext uri="{BB962C8B-B14F-4D97-AF65-F5344CB8AC3E}">
        <p14:creationId xmlns:p14="http://schemas.microsoft.com/office/powerpoint/2010/main" val="242978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7</a:t>
            </a:fld>
            <a:endParaRPr lang="nl-NL" altLang="nl-NL"/>
          </a:p>
        </p:txBody>
      </p:sp>
    </p:spTree>
    <p:extLst>
      <p:ext uri="{BB962C8B-B14F-4D97-AF65-F5344CB8AC3E}">
        <p14:creationId xmlns:p14="http://schemas.microsoft.com/office/powerpoint/2010/main" val="574410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dirty="0"/>
              <a:t>Volkomen gedaanteverwisseling: </a:t>
            </a:r>
            <a:r>
              <a:rPr lang="nl-NL" sz="1200" kern="1200" dirty="0">
                <a:solidFill>
                  <a:schemeClr val="tx1"/>
                </a:solidFill>
                <a:effectLst/>
                <a:latin typeface="+mn-lt"/>
                <a:ea typeface="+mn-ea"/>
                <a:cs typeface="+mn-cs"/>
              </a:rPr>
              <a:t>Ze kennen de stadia ei, larve, pop en imago (=volwassen dier), net zoals bijvoorbeeld vlinders, kevers en vliegen. </a:t>
            </a:r>
          </a:p>
          <a:p>
            <a:pPr marL="0" marR="0" indent="0" algn="l" defTabSz="914400" rtl="0" eaLnBrk="0" fontAlgn="base" latinLnBrk="0" hangingPunct="0">
              <a:lnSpc>
                <a:spcPct val="100000"/>
              </a:lnSpc>
              <a:spcBef>
                <a:spcPct val="30000"/>
              </a:spcBef>
              <a:spcAft>
                <a:spcPct val="0"/>
              </a:spcAft>
              <a:buClrTx/>
              <a:buSzTx/>
              <a:buFontTx/>
              <a:buNone/>
              <a:tabLst/>
              <a:defRPr/>
            </a:pPr>
            <a:r>
              <a:rPr lang="nl-NL" dirty="0"/>
              <a:t>Het laatste larvenstadium (rustlarve of </a:t>
            </a:r>
            <a:r>
              <a:rPr lang="nl-NL" dirty="0" err="1"/>
              <a:t>prepop</a:t>
            </a:r>
            <a:r>
              <a:rPr lang="nl-NL" dirty="0"/>
              <a:t>) is vaak het stadium waarin de bij overwintert. Dit stadium is steviger en beter bestand tegen uitdroging dan eerdere larvestadia. </a:t>
            </a:r>
          </a:p>
          <a:p>
            <a:r>
              <a:rPr lang="nl-NL" sz="1200" kern="1200" dirty="0">
                <a:solidFill>
                  <a:schemeClr val="tx1"/>
                </a:solidFill>
                <a:effectLst/>
                <a:latin typeface="+mn-lt"/>
                <a:ea typeface="+mn-ea"/>
                <a:cs typeface="+mn-cs"/>
              </a:rPr>
              <a:t>Bij een onvolledige gedaanteverwisseling ontbreekt het popstadium en lijkt elk groeistadium al min of meer op het volwassen dier.   </a:t>
            </a:r>
          </a:p>
          <a:p>
            <a:r>
              <a:rPr lang="nl-NL" sz="1200" kern="1200" dirty="0">
                <a:solidFill>
                  <a:schemeClr val="tx1"/>
                </a:solidFill>
                <a:effectLst/>
                <a:latin typeface="+mn-lt"/>
                <a:ea typeface="+mn-ea"/>
                <a:cs typeface="+mn-cs"/>
              </a:rPr>
              <a:t>Dit is het geval bij sprinkhanen, libellen en wantsen.</a:t>
            </a:r>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9</a:t>
            </a:fld>
            <a:endParaRPr lang="nl-NL" altLang="nl-NL"/>
          </a:p>
        </p:txBody>
      </p:sp>
    </p:spTree>
    <p:extLst>
      <p:ext uri="{BB962C8B-B14F-4D97-AF65-F5344CB8AC3E}">
        <p14:creationId xmlns:p14="http://schemas.microsoft.com/office/powerpoint/2010/main" val="70113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 bo: </a:t>
            </a:r>
            <a:r>
              <a:rPr lang="nl-NL" dirty="0" err="1"/>
              <a:t>franjegroefbij</a:t>
            </a:r>
            <a:r>
              <a:rPr lang="nl-NL" dirty="0"/>
              <a:t>: ogen aan de zijkant vd kop, lange antennen, </a:t>
            </a:r>
            <a:r>
              <a:rPr lang="nl-NL" dirty="0" err="1"/>
              <a:t>wespentailleLi</a:t>
            </a:r>
            <a:r>
              <a:rPr lang="nl-NL" baseline="0" dirty="0"/>
              <a:t> onder: blinde bij=zweefvlieg. Heeft grote ogen en een wespentaille ontbreekt</a:t>
            </a:r>
          </a:p>
          <a:p>
            <a:r>
              <a:rPr lang="nl-NL" dirty="0"/>
              <a:t>Re onder: </a:t>
            </a:r>
            <a:r>
              <a:rPr lang="nl-NL" dirty="0" err="1"/>
              <a:t>spieswespje</a:t>
            </a:r>
            <a:r>
              <a:rPr lang="nl-NL" dirty="0"/>
              <a:t>: korte antennen</a:t>
            </a:r>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17</a:t>
            </a:fld>
            <a:endParaRPr lang="nl-NL" altLang="nl-NL"/>
          </a:p>
        </p:txBody>
      </p:sp>
    </p:spTree>
    <p:extLst>
      <p:ext uri="{BB962C8B-B14F-4D97-AF65-F5344CB8AC3E}">
        <p14:creationId xmlns:p14="http://schemas.microsoft.com/office/powerpoint/2010/main" val="911766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765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F60E38-EE25-4C1E-B84E-07A30119C364}" type="slidenum">
              <a:rPr lang="nl-NL" altLang="nl-NL" smtClean="0"/>
              <a:pPr/>
              <a:t>19</a:t>
            </a:fld>
            <a:endParaRPr lang="nl-NL" altLang="nl-NL"/>
          </a:p>
        </p:txBody>
      </p:sp>
    </p:spTree>
    <p:extLst>
      <p:ext uri="{BB962C8B-B14F-4D97-AF65-F5344CB8AC3E}">
        <p14:creationId xmlns:p14="http://schemas.microsoft.com/office/powerpoint/2010/main" val="230548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Aardhommel: sociale</a:t>
            </a:r>
            <a:r>
              <a:rPr lang="nl-NL" baseline="0" dirty="0"/>
              <a:t> bij. Omdat voortdurend nieuwe werksters worden geboren is deze bij bijna het gehele jaar aanwezig met de grootste piek in het voorjaar.</a:t>
            </a:r>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38</a:t>
            </a:fld>
            <a:endParaRPr lang="nl-NL" altLang="nl-NL"/>
          </a:p>
        </p:txBody>
      </p:sp>
    </p:spTree>
    <p:extLst>
      <p:ext uri="{BB962C8B-B14F-4D97-AF65-F5344CB8AC3E}">
        <p14:creationId xmlns:p14="http://schemas.microsoft.com/office/powerpoint/2010/main" val="32123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sz="1200" i="0" dirty="0"/>
              <a:t>De </a:t>
            </a:r>
            <a:r>
              <a:rPr lang="nl-NL" sz="1200" i="0" dirty="0" err="1"/>
              <a:t>grasbij</a:t>
            </a:r>
            <a:r>
              <a:rPr lang="nl-NL" sz="1200" i="0" dirty="0"/>
              <a:t> heeft 2 generaties per jaar,</a:t>
            </a:r>
            <a:r>
              <a:rPr lang="nl-NL" sz="1200" i="0" baseline="0" dirty="0"/>
              <a:t> vandaar in voorjaar en zomer aanwezig.</a:t>
            </a:r>
            <a:endParaRPr lang="nl-NL" sz="1200" i="0" dirty="0"/>
          </a:p>
          <a:p>
            <a:endParaRPr lang="nl-NL" i="0"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39</a:t>
            </a:fld>
            <a:endParaRPr lang="nl-NL" altLang="nl-NL"/>
          </a:p>
        </p:txBody>
      </p:sp>
    </p:spTree>
    <p:extLst>
      <p:ext uri="{BB962C8B-B14F-4D97-AF65-F5344CB8AC3E}">
        <p14:creationId xmlns:p14="http://schemas.microsoft.com/office/powerpoint/2010/main" val="321235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tekstbullets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
        <p:nvSpPr>
          <p:cNvPr id="9" name="Tijdelijke aanduiding voor tekst 7"/>
          <p:cNvSpPr>
            <a:spLocks noGrp="1"/>
          </p:cNvSpPr>
          <p:nvPr>
            <p:ph type="body" sz="quarter" idx="13"/>
          </p:nvPr>
        </p:nvSpPr>
        <p:spPr>
          <a:xfrm>
            <a:off x="847968" y="2014875"/>
            <a:ext cx="6964392" cy="329059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9117" y="4745396"/>
            <a:ext cx="1748081" cy="1738155"/>
          </a:xfrm>
          <a:prstGeom prst="rect">
            <a:avLst/>
          </a:prstGeom>
        </p:spPr>
      </p:pic>
    </p:spTree>
    <p:extLst>
      <p:ext uri="{BB962C8B-B14F-4D97-AF65-F5344CB8AC3E}">
        <p14:creationId xmlns:p14="http://schemas.microsoft.com/office/powerpoint/2010/main" val="276266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baseline="0"/>
            </a:lvl1pPr>
          </a:lstStyle>
          <a:p>
            <a:r>
              <a:rPr lang="nl-NL" dirty="0"/>
              <a:t>Klik op pictogram als u foto wilt invoegen. </a:t>
            </a:r>
            <a:br>
              <a:rPr lang="nl-NL" dirty="0"/>
            </a:br>
            <a:r>
              <a:rPr lang="nl-NL" dirty="0"/>
              <a:t>Plaats de foto daarna naar de achtergrond (het logo en de titel verschijnt weer).</a:t>
            </a:r>
          </a:p>
        </p:txBody>
      </p:sp>
      <p:sp>
        <p:nvSpPr>
          <p:cNvPr id="2" name="Titel 1"/>
          <p:cNvSpPr>
            <a:spLocks noGrp="1"/>
          </p:cNvSpPr>
          <p:nvPr>
            <p:ph type="ctrTitle" hasCustomPrompt="1"/>
          </p:nvPr>
        </p:nvSpPr>
        <p:spPr>
          <a:xfrm>
            <a:off x="847969" y="1606298"/>
            <a:ext cx="4774543" cy="845493"/>
          </a:xfrm>
          <a:solidFill>
            <a:schemeClr val="bg1"/>
          </a:solidFill>
        </p:spPr>
        <p:txBody>
          <a:bodyPr wrap="none" lIns="151870" tIns="253116" rIns="75935" bIns="0" anchor="t" anchorCtr="0">
            <a:spAutoFit/>
          </a:bodyPr>
          <a:lstStyle>
            <a:lvl1pPr algn="l">
              <a:lnSpc>
                <a:spcPts val="4640"/>
              </a:lnSpc>
              <a:defRPr sz="5600" b="1"/>
            </a:lvl1pPr>
          </a:lstStyle>
          <a:p>
            <a:r>
              <a:rPr lang="nl-NL" dirty="0"/>
              <a:t>Klik voor titel</a:t>
            </a:r>
          </a:p>
        </p:txBody>
      </p:sp>
      <p:sp>
        <p:nvSpPr>
          <p:cNvPr id="3" name="Ondertitel 2"/>
          <p:cNvSpPr>
            <a:spLocks noGrp="1"/>
          </p:cNvSpPr>
          <p:nvPr>
            <p:ph type="subTitle" idx="1" hasCustomPrompt="1"/>
          </p:nvPr>
        </p:nvSpPr>
        <p:spPr>
          <a:xfrm>
            <a:off x="847969" y="2568280"/>
            <a:ext cx="3822537" cy="589726"/>
          </a:xfrm>
          <a:solidFill>
            <a:schemeClr val="bg1"/>
          </a:solidFill>
        </p:spPr>
        <p:txBody>
          <a:bodyPr wrap="none" lIns="101246" tIns="50623" rIns="75935" bIns="0">
            <a:spAutoFit/>
          </a:bodyPr>
          <a:lstStyle>
            <a:lvl1pPr marL="0" indent="0" algn="l">
              <a:spcBef>
                <a:spcPts val="0"/>
              </a:spcBef>
              <a:buNone/>
              <a:defRPr sz="3500"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dirty="0"/>
              <a:t>Klik voor subtitel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Tree>
    <p:extLst>
      <p:ext uri="{BB962C8B-B14F-4D97-AF65-F5344CB8AC3E}">
        <p14:creationId xmlns:p14="http://schemas.microsoft.com/office/powerpoint/2010/main" val="195470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ssen- en Eind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dirty="0"/>
              <a:t>Klik op pictogram als u foto wilt invoegen. </a:t>
            </a:r>
            <a:br>
              <a:rPr lang="nl-NL" dirty="0"/>
            </a:br>
            <a:r>
              <a:rPr lang="nl-NL" dirty="0"/>
              <a:t>Plaats de foto daarna naar de achtergrond (het logo en de titel verschijnt weer).</a:t>
            </a:r>
          </a:p>
        </p:txBody>
      </p:sp>
      <p:sp>
        <p:nvSpPr>
          <p:cNvPr id="3" name="Ondertitel 2"/>
          <p:cNvSpPr>
            <a:spLocks noGrp="1"/>
          </p:cNvSpPr>
          <p:nvPr>
            <p:ph type="subTitle" idx="1" hasCustomPrompt="1"/>
          </p:nvPr>
        </p:nvSpPr>
        <p:spPr>
          <a:xfrm>
            <a:off x="847969" y="2568280"/>
            <a:ext cx="2998683" cy="589726"/>
          </a:xfrm>
          <a:solidFill>
            <a:schemeClr val="bg1"/>
          </a:solidFill>
        </p:spPr>
        <p:txBody>
          <a:bodyPr wrap="none" lIns="101246" tIns="50623" rIns="50623" bIns="0">
            <a:spAutoFit/>
          </a:bodyPr>
          <a:lstStyle>
            <a:lvl1pPr marL="0" indent="0" algn="l">
              <a:spcBef>
                <a:spcPts val="0"/>
              </a:spcBef>
              <a:buNone/>
              <a:defRPr sz="3500"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Tree>
    <p:extLst>
      <p:ext uri="{BB962C8B-B14F-4D97-AF65-F5344CB8AC3E}">
        <p14:creationId xmlns:p14="http://schemas.microsoft.com/office/powerpoint/2010/main" val="2106409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4572000" cy="3429000"/>
          </a:xfrm>
          <a:solidFill>
            <a:schemeClr val="bg2"/>
          </a:solidFill>
        </p:spPr>
        <p:txBody>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a:lvl1pPr>
          </a:lstStyle>
          <a:p>
            <a:r>
              <a:rPr lang="nl-NL" dirty="0"/>
              <a:t>Klik op pictogram als u foto wilt invoegen. </a:t>
            </a:r>
            <a:br>
              <a:rPr lang="nl-NL" dirty="0"/>
            </a:br>
            <a:endParaRPr lang="nl-NL" dirty="0"/>
          </a:p>
          <a:p>
            <a:endParaRPr lang="nl-NL" dirty="0"/>
          </a:p>
        </p:txBody>
      </p:sp>
      <p:sp>
        <p:nvSpPr>
          <p:cNvPr id="3" name="Ondertitel 2"/>
          <p:cNvSpPr>
            <a:spLocks noGrp="1"/>
          </p:cNvSpPr>
          <p:nvPr>
            <p:ph type="subTitle" idx="1" hasCustomPrompt="1"/>
          </p:nvPr>
        </p:nvSpPr>
        <p:spPr>
          <a:xfrm>
            <a:off x="847969" y="2568280"/>
            <a:ext cx="3024242" cy="589726"/>
          </a:xfrm>
          <a:solidFill>
            <a:schemeClr val="bg1"/>
          </a:solidFill>
        </p:spPr>
        <p:txBody>
          <a:bodyPr wrap="none" lIns="101246" tIns="50623" rIns="75935" bIns="0">
            <a:spAutoFit/>
          </a:bodyPr>
          <a:lstStyle>
            <a:lvl1pPr marL="0" indent="0" algn="l">
              <a:spcBef>
                <a:spcPts val="0"/>
              </a:spcBef>
              <a:buNone/>
              <a:defRPr sz="3500"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
        <p:nvSpPr>
          <p:cNvPr id="7" name="Tijdelijke aanduiding voor afbeelding 10"/>
          <p:cNvSpPr>
            <a:spLocks noGrp="1"/>
          </p:cNvSpPr>
          <p:nvPr>
            <p:ph type="pic" sz="quarter" idx="15" hasCustomPrompt="1"/>
          </p:nvPr>
        </p:nvSpPr>
        <p:spPr>
          <a:xfrm>
            <a:off x="4572000" y="5302002"/>
            <a:ext cx="4572000" cy="1555998"/>
          </a:xfrm>
          <a:solidFill>
            <a:schemeClr val="bg2"/>
          </a:solidFill>
        </p:spPr>
        <p:txBody>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a:lvl1pPr>
          </a:lstStyle>
          <a:p>
            <a:r>
              <a:rPr lang="nl-NL" dirty="0"/>
              <a:t>Klik op pictogram als u foto wilt invoegen. </a:t>
            </a:r>
            <a:br>
              <a:rPr lang="nl-NL" dirty="0"/>
            </a:br>
            <a:r>
              <a:rPr lang="nl-NL" dirty="0"/>
              <a:t>Plaats de foto daarna naar de achtergrond (het logo verschijnt weer).</a:t>
            </a:r>
          </a:p>
        </p:txBody>
      </p:sp>
      <p:sp>
        <p:nvSpPr>
          <p:cNvPr id="8" name="Tijdelijke aanduiding voor afbeelding 10"/>
          <p:cNvSpPr>
            <a:spLocks noGrp="1"/>
          </p:cNvSpPr>
          <p:nvPr>
            <p:ph type="pic" sz="quarter" idx="16" hasCustomPrompt="1"/>
          </p:nvPr>
        </p:nvSpPr>
        <p:spPr>
          <a:xfrm>
            <a:off x="0" y="3429000"/>
            <a:ext cx="4572000" cy="1468289"/>
          </a:xfrm>
          <a:solidFill>
            <a:schemeClr val="bg2"/>
          </a:solidFill>
        </p:spPr>
        <p:txBody>
          <a:bodyPr/>
          <a:lstStyle>
            <a:lvl1pPr marL="0" indent="0">
              <a:buNone/>
              <a:defRPr/>
            </a:lvl1pPr>
          </a:lstStyle>
          <a:p>
            <a:r>
              <a:rPr lang="nl-NL" dirty="0"/>
              <a:t>Klik op pictogram als u foto wilt invoegen.</a:t>
            </a:r>
          </a:p>
        </p:txBody>
      </p:sp>
      <p:sp>
        <p:nvSpPr>
          <p:cNvPr id="9" name="Tijdelijke aanduiding voor afbeelding 10"/>
          <p:cNvSpPr>
            <a:spLocks noGrp="1"/>
          </p:cNvSpPr>
          <p:nvPr>
            <p:ph type="pic" sz="quarter" idx="17" hasCustomPrompt="1"/>
          </p:nvPr>
        </p:nvSpPr>
        <p:spPr>
          <a:xfrm>
            <a:off x="0" y="4897289"/>
            <a:ext cx="4572000" cy="1960711"/>
          </a:xfrm>
          <a:solidFill>
            <a:schemeClr val="bg2"/>
          </a:solidFill>
        </p:spPr>
        <p:txBody>
          <a:bodyPr/>
          <a:lstStyle>
            <a:lvl1pPr marL="0" indent="0">
              <a:buNone/>
              <a:defRPr/>
            </a:lvl1pPr>
          </a:lstStyle>
          <a:p>
            <a:r>
              <a:rPr lang="nl-NL" dirty="0"/>
              <a:t>Klik op pictogram als u foto wilt invoegen.</a:t>
            </a:r>
          </a:p>
        </p:txBody>
      </p:sp>
      <p:sp>
        <p:nvSpPr>
          <p:cNvPr id="10" name="Tijdelijke aanduiding voor afbeelding 10"/>
          <p:cNvSpPr>
            <a:spLocks noGrp="1"/>
          </p:cNvSpPr>
          <p:nvPr>
            <p:ph type="pic" sz="quarter" idx="18" hasCustomPrompt="1"/>
          </p:nvPr>
        </p:nvSpPr>
        <p:spPr>
          <a:xfrm>
            <a:off x="4572000" y="-12836"/>
            <a:ext cx="4572000" cy="1973548"/>
          </a:xfrm>
          <a:solidFill>
            <a:schemeClr val="bg2"/>
          </a:solidFill>
        </p:spPr>
        <p:txBody>
          <a:bodyPr/>
          <a:lstStyle>
            <a:lvl1pPr marL="0" indent="0">
              <a:buNone/>
              <a:defRPr/>
            </a:lvl1pPr>
          </a:lstStyle>
          <a:p>
            <a:r>
              <a:rPr lang="nl-NL" dirty="0"/>
              <a:t>Klik op pictogram als u foto wilt invoegen.</a:t>
            </a:r>
          </a:p>
        </p:txBody>
      </p:sp>
      <p:sp>
        <p:nvSpPr>
          <p:cNvPr id="12" name="Tijdelijke aanduiding voor afbeelding 10"/>
          <p:cNvSpPr>
            <a:spLocks noGrp="1"/>
          </p:cNvSpPr>
          <p:nvPr>
            <p:ph type="pic" sz="quarter" idx="19" hasCustomPrompt="1"/>
          </p:nvPr>
        </p:nvSpPr>
        <p:spPr>
          <a:xfrm>
            <a:off x="4572000" y="1960712"/>
            <a:ext cx="4572000" cy="3341290"/>
          </a:xfrm>
          <a:solidFill>
            <a:schemeClr val="bg2"/>
          </a:solidFill>
        </p:spPr>
        <p:txBody>
          <a:bodyPr/>
          <a:lstStyle>
            <a:lvl1pPr marL="0" indent="0">
              <a:buNone/>
              <a:defRPr/>
            </a:lvl1pPr>
          </a:lstStyle>
          <a:p>
            <a:r>
              <a:rPr lang="nl-NL" dirty="0"/>
              <a:t>Klik op pictogram als u foto wilt invoegen.</a:t>
            </a:r>
          </a:p>
        </p:txBody>
      </p:sp>
    </p:spTree>
    <p:extLst>
      <p:ext uri="{BB962C8B-B14F-4D97-AF65-F5344CB8AC3E}">
        <p14:creationId xmlns:p14="http://schemas.microsoft.com/office/powerpoint/2010/main" val="2643911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lvl1pPr>
              <a:defRPr/>
            </a:lvl1pPr>
          </a:lstStyle>
          <a:p>
            <a:pPr>
              <a:defRPr/>
            </a:pPr>
            <a:fld id="{758659D5-F43C-4D5C-AA43-D3180D165B73}" type="datetimeFigureOut">
              <a:rPr lang="nl-NL"/>
              <a:pPr>
                <a:defRPr/>
              </a:pPr>
              <a:t>18-1-2018</a:t>
            </a:fld>
            <a:endParaRPr lang="en-GB" dirty="0"/>
          </a:p>
        </p:txBody>
      </p:sp>
      <p:sp>
        <p:nvSpPr>
          <p:cNvPr id="5" name="Tijdelijke aanduiding voor voettekst 4"/>
          <p:cNvSpPr>
            <a:spLocks noGrp="1"/>
          </p:cNvSpPr>
          <p:nvPr>
            <p:ph type="ftr" sz="quarter" idx="11"/>
          </p:nvPr>
        </p:nvSpPr>
        <p:spPr/>
        <p:txBody>
          <a:bodyPr/>
          <a:lstStyle>
            <a:lvl1pPr>
              <a:defRPr/>
            </a:lvl1pPr>
          </a:lstStyle>
          <a:p>
            <a:pPr>
              <a:defRPr/>
            </a:pPr>
            <a:endParaRPr lang="en-GB"/>
          </a:p>
        </p:txBody>
      </p:sp>
      <p:sp>
        <p:nvSpPr>
          <p:cNvPr id="6" name="Tijdelijke aanduiding voor dianummer 5"/>
          <p:cNvSpPr>
            <a:spLocks noGrp="1"/>
          </p:cNvSpPr>
          <p:nvPr>
            <p:ph type="sldNum" sz="quarter" idx="12"/>
          </p:nvPr>
        </p:nvSpPr>
        <p:spPr/>
        <p:txBody>
          <a:bodyPr/>
          <a:lstStyle>
            <a:lvl1pPr>
              <a:defRPr/>
            </a:lvl1pPr>
          </a:lstStyle>
          <a:p>
            <a:fld id="{6A0F7AE4-0F4F-45F2-8C95-981AB86CF024}" type="slidenum">
              <a:rPr lang="en-GB" altLang="nl-NL"/>
              <a:pPr/>
              <a:t>‹nr.›</a:t>
            </a:fld>
            <a:endParaRPr lang="en-GB" altLang="nl-NL"/>
          </a:p>
        </p:txBody>
      </p:sp>
    </p:spTree>
    <p:extLst>
      <p:ext uri="{BB962C8B-B14F-4D97-AF65-F5344CB8AC3E}">
        <p14:creationId xmlns:p14="http://schemas.microsoft.com/office/powerpoint/2010/main" val="81291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7316765D-2419-4C13-8677-9435D0883523}" type="datetimeFigureOut">
              <a:rPr lang="nl-NL"/>
              <a:pPr>
                <a:defRPr/>
              </a:pPr>
              <a:t>18-1-2018</a:t>
            </a:fld>
            <a:endParaRPr lang="en-GB" dirty="0"/>
          </a:p>
        </p:txBody>
      </p:sp>
      <p:sp>
        <p:nvSpPr>
          <p:cNvPr id="6" name="Tijdelijke aanduiding voor voettekst 4"/>
          <p:cNvSpPr>
            <a:spLocks noGrp="1"/>
          </p:cNvSpPr>
          <p:nvPr>
            <p:ph type="ftr" sz="quarter" idx="11"/>
          </p:nvPr>
        </p:nvSpPr>
        <p:spPr/>
        <p:txBody>
          <a:bodyPr/>
          <a:lstStyle>
            <a:lvl1pPr>
              <a:defRPr/>
            </a:lvl1pPr>
          </a:lstStyle>
          <a:p>
            <a:pPr>
              <a:defRPr/>
            </a:pPr>
            <a:endParaRPr lang="en-GB"/>
          </a:p>
        </p:txBody>
      </p:sp>
      <p:sp>
        <p:nvSpPr>
          <p:cNvPr id="7" name="Tijdelijke aanduiding voor dianummer 5"/>
          <p:cNvSpPr>
            <a:spLocks noGrp="1"/>
          </p:cNvSpPr>
          <p:nvPr>
            <p:ph type="sldNum" sz="quarter" idx="12"/>
          </p:nvPr>
        </p:nvSpPr>
        <p:spPr/>
        <p:txBody>
          <a:bodyPr/>
          <a:lstStyle>
            <a:lvl1pPr>
              <a:defRPr/>
            </a:lvl1pPr>
          </a:lstStyle>
          <a:p>
            <a:fld id="{5905D531-46AE-4807-AB73-7D88E32B8FAE}" type="slidenum">
              <a:rPr lang="en-GB" altLang="nl-NL"/>
              <a:pPr/>
              <a:t>‹nr.›</a:t>
            </a:fld>
            <a:endParaRPr lang="en-GB" altLang="nl-NL"/>
          </a:p>
        </p:txBody>
      </p:sp>
    </p:spTree>
    <p:extLst>
      <p:ext uri="{BB962C8B-B14F-4D97-AF65-F5344CB8AC3E}">
        <p14:creationId xmlns:p14="http://schemas.microsoft.com/office/powerpoint/2010/main" val="3633002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a:t>Klik op pictogram als u foto wilt invoegen. </a:t>
            </a:r>
            <a:br>
              <a:rPr lang="nl-NL"/>
            </a:br>
            <a:r>
              <a:rPr lang="nl-NL"/>
              <a:t>Plaats de foto daarna naar de achtergrond (het logo en het </a:t>
            </a:r>
            <a:r>
              <a:rPr lang="nl-NL" err="1"/>
              <a:t>tekstvak</a:t>
            </a:r>
            <a:r>
              <a:rPr lang="nl-NL"/>
              <a:t> verschijnt weer).</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4572000" y="1550417"/>
            <a:ext cx="4572000" cy="3757167"/>
          </a:xfrm>
          <a:solidFill>
            <a:schemeClr val="bg1"/>
          </a:solidFill>
        </p:spPr>
        <p:txBody>
          <a:bodyPr wrap="square" lIns="144000" tIns="144000" rIns="720000" bIns="216000">
            <a:noAutofit/>
          </a:bodyPr>
          <a:lstStyle>
            <a:lvl1pPr>
              <a:spcBef>
                <a:spcPts val="1125"/>
              </a:spcBef>
              <a:defRPr sz="1687"/>
            </a:lvl1pPr>
            <a:lvl2pPr>
              <a:spcBef>
                <a:spcPts val="1125"/>
              </a:spcBef>
              <a:defRPr sz="1687"/>
            </a:lvl2pPr>
            <a:lvl3pPr>
              <a:spcBef>
                <a:spcPts val="1125"/>
              </a:spcBef>
              <a:defRPr sz="1687"/>
            </a:lvl3pPr>
            <a:lvl4pPr>
              <a:spcBef>
                <a:spcPts val="1125"/>
              </a:spcBef>
              <a:defRPr sz="1687"/>
            </a:lvl4pPr>
            <a:lvl5pPr>
              <a:spcBef>
                <a:spcPts val="1125"/>
              </a:spcBef>
              <a:defRPr sz="1687"/>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Ondertitel 2"/>
          <p:cNvSpPr>
            <a:spLocks noGrp="1"/>
          </p:cNvSpPr>
          <p:nvPr>
            <p:ph type="subTitle" idx="1" hasCustomPrompt="1"/>
          </p:nvPr>
        </p:nvSpPr>
        <p:spPr>
          <a:xfrm>
            <a:off x="4571437" y="897469"/>
            <a:ext cx="4579043" cy="658197"/>
          </a:xfrm>
          <a:solidFill>
            <a:schemeClr val="bg1"/>
          </a:solidFill>
        </p:spPr>
        <p:txBody>
          <a:bodyPr wrap="square" lIns="144000" tIns="72000" rIns="72000" bIns="0">
            <a:noAutofit/>
          </a:bodyPr>
          <a:lstStyle>
            <a:lvl1pPr marL="0" indent="0" algn="l">
              <a:spcBef>
                <a:spcPts val="0"/>
              </a:spcBef>
              <a:buNone/>
              <a:defRPr sz="3164" b="1">
                <a:solidFill>
                  <a:schemeClr val="accent2"/>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Tree>
    <p:extLst>
      <p:ext uri="{BB962C8B-B14F-4D97-AF65-F5344CB8AC3E}">
        <p14:creationId xmlns:p14="http://schemas.microsoft.com/office/powerpoint/2010/main" val="3707161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 en tekst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847968" y="2014875"/>
            <a:ext cx="6964392" cy="3290590"/>
          </a:xfrm>
        </p:spPr>
        <p:txBody>
          <a:bodyPr/>
          <a:lstStyle>
            <a:lvl1pPr marL="0" indent="0">
              <a:buNone/>
              <a:defRPr/>
            </a:lvl1pPr>
          </a:lstStyle>
          <a:p>
            <a:pPr lvl="0"/>
            <a:r>
              <a:rPr lang="nl-NL"/>
              <a:t>Klik om de modelstijlen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9117" y="4745396"/>
            <a:ext cx="1748081" cy="1738155"/>
          </a:xfrm>
          <a:prstGeom prst="rect">
            <a:avLst/>
          </a:prstGeom>
        </p:spPr>
      </p:pic>
    </p:spTree>
    <p:extLst>
      <p:ext uri="{BB962C8B-B14F-4D97-AF65-F5344CB8AC3E}">
        <p14:creationId xmlns:p14="http://schemas.microsoft.com/office/powerpoint/2010/main" val="501761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
        <p:nvSpPr>
          <p:cNvPr id="9" name="Tijdelijke aanduiding voor tekst 7"/>
          <p:cNvSpPr>
            <a:spLocks noGrp="1"/>
          </p:cNvSpPr>
          <p:nvPr>
            <p:ph type="body" sz="quarter" idx="13"/>
          </p:nvPr>
        </p:nvSpPr>
        <p:spPr>
          <a:xfrm>
            <a:off x="847968" y="2014875"/>
            <a:ext cx="6964392" cy="3290590"/>
          </a:xfrm>
        </p:spPr>
        <p:txBody>
          <a:bodyPr/>
          <a:lstStyle>
            <a:lvl1pPr marL="0" indent="0">
              <a:buNone/>
              <a:defRPr/>
            </a:lvl1pPr>
          </a:lstStyle>
          <a:p>
            <a:pPr lvl="0"/>
            <a:r>
              <a:rPr lang="nl-NL" dirty="0"/>
              <a:t>Klik om de modelstijlen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9117" y="4745396"/>
            <a:ext cx="1748081" cy="1738155"/>
          </a:xfrm>
          <a:prstGeom prst="rect">
            <a:avLst/>
          </a:prstGeom>
        </p:spPr>
      </p:pic>
    </p:spTree>
    <p:extLst>
      <p:ext uri="{BB962C8B-B14F-4D97-AF65-F5344CB8AC3E}">
        <p14:creationId xmlns:p14="http://schemas.microsoft.com/office/powerpoint/2010/main" val="1830826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kstvak en 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
        <p:nvSpPr>
          <p:cNvPr id="11" name="Tijdelijke aanduiding voor afbeelding 7"/>
          <p:cNvSpPr>
            <a:spLocks noGrp="1"/>
          </p:cNvSpPr>
          <p:nvPr>
            <p:ph type="pic" sz="quarter" idx="15" hasCustomPrompt="1"/>
          </p:nvPr>
        </p:nvSpPr>
        <p:spPr>
          <a:xfrm>
            <a:off x="857250" y="760809"/>
            <a:ext cx="3714750" cy="4541193"/>
          </a:xfrm>
          <a:solidFill>
            <a:schemeClr val="bg2"/>
          </a:solidFill>
        </p:spPr>
        <p:txBody>
          <a:bodyPr/>
          <a:lstStyle>
            <a:lvl1pPr marL="0" indent="0">
              <a:buNone/>
              <a:defRPr/>
            </a:lvl1pPr>
          </a:lstStyle>
          <a:p>
            <a:r>
              <a:rPr lang="nl-NL" dirty="0"/>
              <a:t>Klik op pictogram als u foto wilt invoegen.</a:t>
            </a:r>
          </a:p>
        </p:txBody>
      </p:sp>
      <p:sp>
        <p:nvSpPr>
          <p:cNvPr id="12" name="Titel 1"/>
          <p:cNvSpPr>
            <a:spLocks noGrp="1"/>
          </p:cNvSpPr>
          <p:nvPr>
            <p:ph type="title" hasCustomPrompt="1"/>
          </p:nvPr>
        </p:nvSpPr>
        <p:spPr>
          <a:xfrm>
            <a:off x="4951125" y="675309"/>
            <a:ext cx="4192875" cy="1075781"/>
          </a:xfrm>
        </p:spPr>
        <p:txBody>
          <a:bodyPr lIns="0" rIns="506232"/>
          <a:lstStyle>
            <a:lvl1pPr>
              <a:defRPr sz="3200">
                <a:solidFill>
                  <a:schemeClr val="accent2"/>
                </a:solidFill>
              </a:defRPr>
            </a:lvl1pPr>
          </a:lstStyle>
          <a:p>
            <a:r>
              <a:rPr lang="nl-NL" dirty="0"/>
              <a:t>Typ titel</a:t>
            </a:r>
          </a:p>
        </p:txBody>
      </p:sp>
      <p:sp>
        <p:nvSpPr>
          <p:cNvPr id="13" name="Tijdelijke aanduiding voor tekst 7"/>
          <p:cNvSpPr>
            <a:spLocks noGrp="1"/>
          </p:cNvSpPr>
          <p:nvPr>
            <p:ph type="body" sz="quarter" idx="13"/>
          </p:nvPr>
        </p:nvSpPr>
        <p:spPr>
          <a:xfrm>
            <a:off x="4951125" y="1910082"/>
            <a:ext cx="4192875" cy="3397502"/>
          </a:xfrm>
        </p:spPr>
        <p:txBody>
          <a:bodyPr lIns="0" rIns="506232">
            <a:normAutofit/>
          </a:bodyPr>
          <a:lstStyle>
            <a:lvl1pPr>
              <a:spcBef>
                <a:spcPts val="1125"/>
              </a:spcBef>
              <a:defRPr sz="1700"/>
            </a:lvl1pPr>
            <a:lvl2pPr>
              <a:spcBef>
                <a:spcPts val="1125"/>
              </a:spcBef>
              <a:defRPr sz="1700"/>
            </a:lvl2pPr>
            <a:lvl3pPr>
              <a:spcBef>
                <a:spcPts val="1125"/>
              </a:spcBef>
              <a:defRPr sz="1700"/>
            </a:lvl3pPr>
            <a:lvl4pPr>
              <a:spcBef>
                <a:spcPts val="1125"/>
              </a:spcBef>
              <a:defRPr sz="1700"/>
            </a:lvl4pPr>
            <a:lvl5pPr>
              <a:spcBef>
                <a:spcPts val="1125"/>
              </a:spcBef>
              <a:defRPr sz="17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N&amp;M_Betere_energie_CMYK_on_color.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324449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drie afbeeldingen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chemeClr val="accent2"/>
                </a:solidFill>
              </a:defRPr>
            </a:lvl1pPr>
          </a:lstStyle>
          <a:p>
            <a:r>
              <a:rPr lang="nl-NL" dirty="0"/>
              <a:t>Typ titel, max twee regels</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
        <p:nvSpPr>
          <p:cNvPr id="11" name="Tijdelijke aanduiding voor afbeelding 6"/>
          <p:cNvSpPr>
            <a:spLocks noGrp="1"/>
          </p:cNvSpPr>
          <p:nvPr>
            <p:ph type="pic" sz="quarter" idx="15" hasCustomPrompt="1"/>
          </p:nvPr>
        </p:nvSpPr>
        <p:spPr>
          <a:xfrm>
            <a:off x="5530781" y="2014875"/>
            <a:ext cx="2278125" cy="3290590"/>
          </a:xfrm>
          <a:solidFill>
            <a:schemeClr val="bg2"/>
          </a:solidFill>
        </p:spPr>
        <p:txBody>
          <a:bodyPr>
            <a:normAutofit/>
          </a:bodyPr>
          <a:lstStyle>
            <a:lvl1pPr marL="0" indent="0">
              <a:buFont typeface="Arial" panose="020B0604020202020204" pitchFamily="34" charset="0"/>
              <a:buNone/>
              <a:defRPr sz="1400"/>
            </a:lvl1pPr>
          </a:lstStyle>
          <a:p>
            <a:r>
              <a:rPr lang="nl-NL" dirty="0"/>
              <a:t>Klik op pictogram als u foto wilt invoegen.</a:t>
            </a:r>
          </a:p>
        </p:txBody>
      </p:sp>
      <p:sp>
        <p:nvSpPr>
          <p:cNvPr id="12" name="Tijdelijke aanduiding voor afbeelding 6"/>
          <p:cNvSpPr>
            <a:spLocks noGrp="1"/>
          </p:cNvSpPr>
          <p:nvPr>
            <p:ph type="pic" sz="quarter" idx="16" hasCustomPrompt="1"/>
          </p:nvPr>
        </p:nvSpPr>
        <p:spPr>
          <a:xfrm>
            <a:off x="3189375" y="2014875"/>
            <a:ext cx="2278125" cy="3290590"/>
          </a:xfrm>
          <a:solidFill>
            <a:schemeClr val="bg2"/>
          </a:solidFill>
        </p:spPr>
        <p:txBody>
          <a:bodyPr>
            <a:normAutofit/>
          </a:bodyPr>
          <a:lstStyle>
            <a:lvl1pPr marL="0" indent="0">
              <a:buFont typeface="Arial" panose="020B0604020202020204" pitchFamily="34" charset="0"/>
              <a:buNone/>
              <a:defRPr sz="1400"/>
            </a:lvl1pPr>
          </a:lstStyle>
          <a:p>
            <a:r>
              <a:rPr lang="nl-NL" dirty="0"/>
              <a:t>Klik op pictogram als u foto wilt invoegen.</a:t>
            </a:r>
          </a:p>
        </p:txBody>
      </p:sp>
      <p:sp>
        <p:nvSpPr>
          <p:cNvPr id="13" name="Tijdelijke aanduiding voor afbeelding 6"/>
          <p:cNvSpPr>
            <a:spLocks noGrp="1"/>
          </p:cNvSpPr>
          <p:nvPr>
            <p:ph type="pic" sz="quarter" idx="14" hasCustomPrompt="1"/>
          </p:nvPr>
        </p:nvSpPr>
        <p:spPr>
          <a:xfrm>
            <a:off x="847969" y="2014875"/>
            <a:ext cx="2278125" cy="3290590"/>
          </a:xfrm>
          <a:solidFill>
            <a:schemeClr val="bg2"/>
          </a:solidFill>
        </p:spPr>
        <p:txBody>
          <a:bodyPr>
            <a:normAutofit/>
          </a:bodyPr>
          <a:lstStyle>
            <a:lvl1pPr marL="0" indent="0">
              <a:buNone/>
              <a:defRPr sz="1400"/>
            </a:lvl1pPr>
          </a:lstStyle>
          <a:p>
            <a:r>
              <a:rPr lang="nl-NL" dirty="0"/>
              <a:t>Klik op pictogram als u foto wilt invoegen.</a:t>
            </a:r>
          </a:p>
        </p:txBody>
      </p:sp>
      <p:pic>
        <p:nvPicPr>
          <p:cNvPr id="10" name="N&amp;M_Betere_energie_CMYK_on_color.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708108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drie afbeeldingen (b)">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51423" y="675308"/>
            <a:ext cx="3369618" cy="4650056"/>
          </a:xfrm>
        </p:spPr>
        <p:txBody>
          <a:bodyPr/>
          <a:lstStyle>
            <a:lvl1pPr>
              <a:defRPr baseline="0">
                <a:solidFill>
                  <a:schemeClr val="accent2"/>
                </a:solidFill>
              </a:defRPr>
            </a:lvl1pPr>
          </a:lstStyle>
          <a:p>
            <a:r>
              <a:rPr lang="nl-NL" dirty="0"/>
              <a:t>Typ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pic>
        <p:nvPicPr>
          <p:cNvPr id="10" name="N&amp;M_Goed_eten_CMYK.pdf"/>
          <p:cNvPicPr/>
          <p:nvPr userDrawn="1"/>
        </p:nvPicPr>
        <p:blipFill>
          <a:blip r:embed="rId2" cstate="screen">
            <a:extLst>
              <a:ext uri="{28A0092B-C50C-407E-A947-70E740481C1C}">
                <a14:useLocalDpi xmlns:a14="http://schemas.microsoft.com/office/drawing/2010/main"/>
              </a:ext>
            </a:extLst>
          </a:blip>
          <a:stretch>
            <a:fillRect/>
          </a:stretch>
        </p:blipFill>
        <p:spPr>
          <a:xfrm>
            <a:off x="6368102" y="5793298"/>
            <a:ext cx="2258396" cy="585430"/>
          </a:xfrm>
          <a:prstGeom prst="rect">
            <a:avLst/>
          </a:prstGeom>
          <a:ln w="12700">
            <a:miter lim="400000"/>
          </a:ln>
        </p:spPr>
      </p:pic>
      <p:sp>
        <p:nvSpPr>
          <p:cNvPr id="11" name="Tijdelijke aanduiding voor afbeelding 6"/>
          <p:cNvSpPr>
            <a:spLocks noGrp="1"/>
          </p:cNvSpPr>
          <p:nvPr>
            <p:ph type="pic" sz="quarter" idx="15" hasCustomPrompt="1"/>
          </p:nvPr>
        </p:nvSpPr>
        <p:spPr>
          <a:xfrm>
            <a:off x="4572000" y="0"/>
            <a:ext cx="456854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0"/>
            </a:lvl1pPr>
          </a:lstStyle>
          <a:p>
            <a:r>
              <a:rPr lang="nl-NL" dirty="0"/>
              <a:t>Klik op pictogram als u foto wilt invoegen. </a:t>
            </a:r>
            <a:br>
              <a:rPr lang="nl-NL" dirty="0"/>
            </a:br>
            <a:endParaRPr lang="nl-NL" dirty="0"/>
          </a:p>
        </p:txBody>
      </p:sp>
      <p:sp>
        <p:nvSpPr>
          <p:cNvPr id="15" name="Tijdelijke aanduiding voor afbeelding 6"/>
          <p:cNvSpPr>
            <a:spLocks noGrp="1"/>
          </p:cNvSpPr>
          <p:nvPr>
            <p:ph type="pic" sz="quarter" idx="17" hasCustomPrompt="1"/>
          </p:nvPr>
        </p:nvSpPr>
        <p:spPr>
          <a:xfrm>
            <a:off x="4575094" y="2286141"/>
            <a:ext cx="456890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0"/>
            </a:lvl1pPr>
          </a:lstStyle>
          <a:p>
            <a:r>
              <a:rPr lang="nl-NL" dirty="0"/>
              <a:t>Klik op pictogram als u foto wilt invoegen. </a:t>
            </a:r>
            <a:br>
              <a:rPr lang="nl-NL" dirty="0"/>
            </a:br>
            <a:endParaRPr lang="nl-NL" dirty="0"/>
          </a:p>
        </p:txBody>
      </p:sp>
      <p:sp>
        <p:nvSpPr>
          <p:cNvPr id="16" name="Tijdelijke aanduiding voor afbeelding 6"/>
          <p:cNvSpPr>
            <a:spLocks noGrp="1"/>
          </p:cNvSpPr>
          <p:nvPr>
            <p:ph type="pic" sz="quarter" idx="18" hasCustomPrompt="1"/>
          </p:nvPr>
        </p:nvSpPr>
        <p:spPr>
          <a:xfrm>
            <a:off x="4572000" y="4572281"/>
            <a:ext cx="456890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0"/>
            </a:lvl1pPr>
          </a:lstStyle>
          <a:p>
            <a:r>
              <a:rPr lang="nl-NL" dirty="0"/>
              <a:t>Klik op pictogram als u foto wilt invoegen. </a:t>
            </a:r>
            <a:br>
              <a:rPr lang="nl-NL" dirty="0"/>
            </a:br>
            <a:r>
              <a:rPr lang="nl-NL" dirty="0"/>
              <a:t>Plaats de foto daarna naar de achtergrond (het logo verschijnt weer).</a:t>
            </a:r>
          </a:p>
          <a:p>
            <a:endParaRPr lang="nl-NL" dirty="0"/>
          </a:p>
        </p:txBody>
      </p:sp>
    </p:spTree>
    <p:extLst>
      <p:ext uri="{BB962C8B-B14F-4D97-AF65-F5344CB8AC3E}">
        <p14:creationId xmlns:p14="http://schemas.microsoft.com/office/powerpoint/2010/main" val="1529949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dirty="0"/>
              <a:t>Klik op pictogram als u foto wilt invoegen. </a:t>
            </a:r>
            <a:br>
              <a:rPr lang="nl-NL" dirty="0"/>
            </a:br>
            <a:r>
              <a:rPr lang="nl-NL" dirty="0"/>
              <a:t>Plaats de foto daarna naar de achtergrond (het logo en het </a:t>
            </a:r>
            <a:r>
              <a:rPr lang="nl-NL" dirty="0" err="1"/>
              <a:t>tekstvak</a:t>
            </a:r>
            <a:r>
              <a:rPr lang="nl-NL" dirty="0"/>
              <a:t> verschijnt weer).</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
        <p:nvSpPr>
          <p:cNvPr id="9" name="Tijdelijke aanduiding voor tekst 7"/>
          <p:cNvSpPr>
            <a:spLocks noGrp="1"/>
          </p:cNvSpPr>
          <p:nvPr>
            <p:ph type="body" sz="quarter" idx="13"/>
          </p:nvPr>
        </p:nvSpPr>
        <p:spPr>
          <a:xfrm>
            <a:off x="4572000" y="1550417"/>
            <a:ext cx="4572000" cy="3757167"/>
          </a:xfrm>
          <a:solidFill>
            <a:schemeClr val="bg1"/>
          </a:solidFill>
        </p:spPr>
        <p:txBody>
          <a:bodyPr wrap="square" lIns="101246" tIns="101246" rIns="506232" bIns="151870">
            <a:noAutofit/>
          </a:bodyPr>
          <a:lstStyle>
            <a:lvl1pPr>
              <a:spcBef>
                <a:spcPts val="1125"/>
              </a:spcBef>
              <a:defRPr sz="1700"/>
            </a:lvl1pPr>
            <a:lvl2pPr>
              <a:spcBef>
                <a:spcPts val="1125"/>
              </a:spcBef>
              <a:defRPr sz="1700"/>
            </a:lvl2pPr>
            <a:lvl3pPr>
              <a:spcBef>
                <a:spcPts val="1125"/>
              </a:spcBef>
              <a:defRPr sz="1700"/>
            </a:lvl3pPr>
            <a:lvl4pPr>
              <a:spcBef>
                <a:spcPts val="1125"/>
              </a:spcBef>
              <a:defRPr sz="1700"/>
            </a:lvl4pPr>
            <a:lvl5pPr>
              <a:spcBef>
                <a:spcPts val="1125"/>
              </a:spcBef>
              <a:defRPr sz="17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Ondertitel 2"/>
          <p:cNvSpPr>
            <a:spLocks noGrp="1"/>
          </p:cNvSpPr>
          <p:nvPr>
            <p:ph type="subTitle" idx="1" hasCustomPrompt="1"/>
          </p:nvPr>
        </p:nvSpPr>
        <p:spPr>
          <a:xfrm>
            <a:off x="4571437" y="897469"/>
            <a:ext cx="4579043" cy="658197"/>
          </a:xfrm>
          <a:solidFill>
            <a:schemeClr val="bg1"/>
          </a:solidFill>
        </p:spPr>
        <p:txBody>
          <a:bodyPr wrap="square" lIns="101246" tIns="50623" rIns="50623" bIns="0">
            <a:noAutofit/>
          </a:bodyPr>
          <a:lstStyle>
            <a:lvl1pPr marL="0" indent="0" algn="l">
              <a:spcBef>
                <a:spcPts val="0"/>
              </a:spcBef>
              <a:buNone/>
              <a:defRPr sz="3200" b="1">
                <a:solidFill>
                  <a:schemeClr val="accent2"/>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dirty="0"/>
              <a:t>Klik voor titel</a:t>
            </a:r>
          </a:p>
        </p:txBody>
      </p:sp>
    </p:spTree>
    <p:extLst>
      <p:ext uri="{BB962C8B-B14F-4D97-AF65-F5344CB8AC3E}">
        <p14:creationId xmlns:p14="http://schemas.microsoft.com/office/powerpoint/2010/main" val="2584075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47968" y="673515"/>
            <a:ext cx="6964392" cy="4628487"/>
          </a:xfrm>
        </p:spPr>
        <p:txBody>
          <a:bodyPr/>
          <a:lstStyle>
            <a:lvl1pPr>
              <a:defRPr sz="5600">
                <a:solidFill>
                  <a:schemeClr val="bg1"/>
                </a:solidFill>
              </a:defRPr>
            </a:lvl1pPr>
          </a:lstStyle>
          <a:p>
            <a:r>
              <a:rPr lang="nl-NL" dirty="0"/>
              <a:t>Typ quote</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nl-NL">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pic>
        <p:nvPicPr>
          <p:cNvPr id="8" name="N&amp;M_Betere_energie_CMYK_on_color.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3080977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geen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2"/>
                </a:solidFill>
              </a:defRPr>
            </a:lvl1pPr>
          </a:lstStyle>
          <a:p>
            <a:r>
              <a:rPr lang="nl-NL" dirty="0"/>
              <a:t>Typ titel, max twee regels</a:t>
            </a:r>
          </a:p>
        </p:txBody>
      </p:sp>
      <p:sp>
        <p:nvSpPr>
          <p:cNvPr id="3" name="Tijdelijke aanduiding voor datum 2"/>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4" name="Tijdelijke aanduiding voor voettekst 3"/>
          <p:cNvSpPr>
            <a:spLocks noGrp="1"/>
          </p:cNvSpPr>
          <p:nvPr>
            <p:ph type="ftr" sz="quarter" idx="11"/>
          </p:nvPr>
        </p:nvSpPr>
        <p:spPr/>
        <p:txBody>
          <a:bodyPr/>
          <a:lstStyle/>
          <a:p>
            <a:endParaRPr lang="nl-NL">
              <a:solidFill>
                <a:srgbClr val="000000">
                  <a:tint val="75000"/>
                </a:srgbClr>
              </a:solidFill>
            </a:endParaRPr>
          </a:p>
        </p:txBody>
      </p:sp>
      <p:sp>
        <p:nvSpPr>
          <p:cNvPr id="5" name="Tijdelijke aanduiding voor dianummer 4"/>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Tree>
    <p:extLst>
      <p:ext uri="{BB962C8B-B14F-4D97-AF65-F5344CB8AC3E}">
        <p14:creationId xmlns:p14="http://schemas.microsoft.com/office/powerpoint/2010/main" val="133893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2AB6F0-C6AC-4EE8-9210-50B032DC7CF2}" type="datetimeFigureOut">
              <a:rPr lang="nl-NL" smtClean="0">
                <a:solidFill>
                  <a:srgbClr val="000000">
                    <a:tint val="75000"/>
                  </a:srgbClr>
                </a:solidFill>
              </a:rPr>
              <a:pPr/>
              <a:t>18-1-2018</a:t>
            </a:fld>
            <a:endParaRPr lang="nl-NL">
              <a:solidFill>
                <a:srgbClr val="000000">
                  <a:tint val="75000"/>
                </a:srgbClr>
              </a:solidFill>
            </a:endParaRPr>
          </a:p>
        </p:txBody>
      </p:sp>
      <p:sp>
        <p:nvSpPr>
          <p:cNvPr id="3" name="Tijdelijke aanduiding voor voettekst 2"/>
          <p:cNvSpPr>
            <a:spLocks noGrp="1"/>
          </p:cNvSpPr>
          <p:nvPr>
            <p:ph type="ftr" sz="quarter" idx="11"/>
          </p:nvPr>
        </p:nvSpPr>
        <p:spPr/>
        <p:txBody>
          <a:bodyPr/>
          <a:lstStyle/>
          <a:p>
            <a:endParaRPr lang="nl-NL">
              <a:solidFill>
                <a:srgbClr val="000000">
                  <a:tint val="75000"/>
                </a:srgbClr>
              </a:solidFill>
            </a:endParaRPr>
          </a:p>
        </p:txBody>
      </p:sp>
      <p:sp>
        <p:nvSpPr>
          <p:cNvPr id="4" name="Tijdelijke aanduiding voor dianummer 3"/>
          <p:cNvSpPr>
            <a:spLocks noGrp="1"/>
          </p:cNvSpPr>
          <p:nvPr>
            <p:ph type="sldNum" sz="quarter" idx="12"/>
          </p:nvPr>
        </p:nvSpPr>
        <p:spPr/>
        <p:txBody>
          <a:bodyPr/>
          <a:lstStyle/>
          <a:p>
            <a:fld id="{90567EF9-19BF-433B-A844-5E81353E840D}" type="slidenum">
              <a:rPr lang="nl-NL" smtClean="0">
                <a:solidFill>
                  <a:srgbClr val="000000">
                    <a:tint val="75000"/>
                  </a:srgbClr>
                </a:solidFill>
              </a:rPr>
              <a:pPr/>
              <a:t>‹nr.›</a:t>
            </a:fld>
            <a:endParaRPr lang="nl-NL">
              <a:solidFill>
                <a:srgbClr val="000000">
                  <a:tint val="75000"/>
                </a:srgbClr>
              </a:solidFill>
            </a:endParaRPr>
          </a:p>
        </p:txBody>
      </p:sp>
    </p:spTree>
    <p:extLst>
      <p:ext uri="{BB962C8B-B14F-4D97-AF65-F5344CB8AC3E}">
        <p14:creationId xmlns:p14="http://schemas.microsoft.com/office/powerpoint/2010/main" val="340807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alpha val="61000"/>
          </a:srgb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47968" y="673313"/>
            <a:ext cx="6964392" cy="1075781"/>
          </a:xfrm>
          <a:prstGeom prst="rect">
            <a:avLst/>
          </a:prstGeom>
        </p:spPr>
        <p:txBody>
          <a:bodyPr vert="horz" lIns="0" tIns="0" rIns="0" bIns="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847968" y="2015078"/>
            <a:ext cx="6964392" cy="3290625"/>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6356351"/>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914353" eaLnBrk="1" fontAlgn="auto" hangingPunct="1">
              <a:spcBef>
                <a:spcPts val="0"/>
              </a:spcBef>
              <a:spcAft>
                <a:spcPts val="0"/>
              </a:spcAft>
            </a:pPr>
            <a:fld id="{C12AB6F0-C6AC-4EE8-9210-50B032DC7CF2}" type="datetimeFigureOut">
              <a:rPr lang="nl-NL" smtClean="0">
                <a:solidFill>
                  <a:srgbClr val="000000">
                    <a:tint val="75000"/>
                  </a:srgbClr>
                </a:solidFill>
                <a:latin typeface="Soho Std"/>
              </a:rPr>
              <a:pPr defTabSz="914353" eaLnBrk="1" fontAlgn="auto" hangingPunct="1">
                <a:spcBef>
                  <a:spcPts val="0"/>
                </a:spcBef>
                <a:spcAft>
                  <a:spcPts val="0"/>
                </a:spcAft>
              </a:pPr>
              <a:t>18-1-2018</a:t>
            </a:fld>
            <a:endParaRPr lang="nl-NL">
              <a:solidFill>
                <a:srgbClr val="000000">
                  <a:tint val="75000"/>
                </a:srgbClr>
              </a:solidFill>
              <a:latin typeface="Soho Std"/>
            </a:endParaRPr>
          </a:p>
        </p:txBody>
      </p:sp>
      <p:sp>
        <p:nvSpPr>
          <p:cNvPr id="5" name="Tijdelijke aanduiding voor voettekst 4"/>
          <p:cNvSpPr>
            <a:spLocks noGrp="1"/>
          </p:cNvSpPr>
          <p:nvPr>
            <p:ph type="ftr" sz="quarter" idx="3"/>
          </p:nvPr>
        </p:nvSpPr>
        <p:spPr>
          <a:xfrm>
            <a:off x="3124201" y="6356351"/>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914353" eaLnBrk="1" fontAlgn="auto" hangingPunct="1">
              <a:spcBef>
                <a:spcPts val="0"/>
              </a:spcBef>
              <a:spcAft>
                <a:spcPts val="0"/>
              </a:spcAft>
            </a:pPr>
            <a:endParaRPr lang="nl-NL">
              <a:solidFill>
                <a:srgbClr val="000000">
                  <a:tint val="75000"/>
                </a:srgbClr>
              </a:solidFill>
              <a:latin typeface="Soho Std"/>
            </a:endParaRPr>
          </a:p>
        </p:txBody>
      </p:sp>
      <p:sp>
        <p:nvSpPr>
          <p:cNvPr id="6" name="Tijdelijke aanduiding voor dianummer 5"/>
          <p:cNvSpPr>
            <a:spLocks noGrp="1"/>
          </p:cNvSpPr>
          <p:nvPr>
            <p:ph type="sldNum" sz="quarter" idx="4"/>
          </p:nvPr>
        </p:nvSpPr>
        <p:spPr>
          <a:xfrm>
            <a:off x="6553200" y="6356351"/>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914353" eaLnBrk="1" fontAlgn="auto" hangingPunct="1">
              <a:spcBef>
                <a:spcPts val="0"/>
              </a:spcBef>
              <a:spcAft>
                <a:spcPts val="0"/>
              </a:spcAft>
            </a:pPr>
            <a:fld id="{90567EF9-19BF-433B-A844-5E81353E840D}" type="slidenum">
              <a:rPr lang="nl-NL" smtClean="0">
                <a:solidFill>
                  <a:srgbClr val="000000">
                    <a:tint val="75000"/>
                  </a:srgbClr>
                </a:solidFill>
                <a:latin typeface="Soho Std"/>
              </a:rPr>
              <a:pPr defTabSz="914353" eaLnBrk="1" fontAlgn="auto" hangingPunct="1">
                <a:spcBef>
                  <a:spcPts val="0"/>
                </a:spcBef>
                <a:spcAft>
                  <a:spcPts val="0"/>
                </a:spcAft>
              </a:pPr>
              <a:t>‹nr.›</a:t>
            </a:fld>
            <a:endParaRPr lang="nl-NL">
              <a:solidFill>
                <a:srgbClr val="000000">
                  <a:tint val="75000"/>
                </a:srgbClr>
              </a:solidFill>
              <a:latin typeface="Soho Std"/>
            </a:endParaRPr>
          </a:p>
        </p:txBody>
      </p:sp>
    </p:spTree>
    <p:extLst>
      <p:ext uri="{BB962C8B-B14F-4D97-AF65-F5344CB8AC3E}">
        <p14:creationId xmlns:p14="http://schemas.microsoft.com/office/powerpoint/2010/main" val="25231634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72" r:id="rId15"/>
    <p:sldLayoutId id="2147483673" r:id="rId16"/>
  </p:sldLayoutIdLst>
  <p:txStyles>
    <p:titleStyle>
      <a:lvl1pPr algn="l" defTabSz="914353" rtl="0" eaLnBrk="1" latinLnBrk="0" hangingPunct="1">
        <a:spcBef>
          <a:spcPct val="0"/>
        </a:spcBef>
        <a:buNone/>
        <a:defRPr lang="nl-NL" sz="3900" b="1" kern="1200" dirty="0" smtClean="0">
          <a:solidFill>
            <a:schemeClr val="tx1"/>
          </a:solidFill>
          <a:latin typeface="+mj-lt"/>
          <a:ea typeface="+mj-ea"/>
          <a:cs typeface="+mj-cs"/>
        </a:defRPr>
      </a:lvl1pPr>
    </p:titleStyle>
    <p:bodyStyle>
      <a:lvl1pPr marL="240460"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1pPr>
      <a:lvl2pPr marL="480920"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2pPr>
      <a:lvl3pPr marL="721381"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3pPr>
      <a:lvl4pPr marL="961841"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4pPr>
      <a:lvl5pPr marL="1202301"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5pPr>
      <a:lvl6pPr marL="251447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www.denederlandsebijen.nl/"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8.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58.jp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9.xml"/><Relationship Id="rId5" Type="http://schemas.openxmlformats.org/officeDocument/2006/relationships/image" Target="../media/image70.jpg"/><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9.xml"/><Relationship Id="rId4" Type="http://schemas.openxmlformats.org/officeDocument/2006/relationships/image" Target="../media/image73.jpg"/></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www.bijenmobiel.n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4.xml"/><Relationship Id="rId4" Type="http://schemas.openxmlformats.org/officeDocument/2006/relationships/image" Target="../media/image8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3.xml"/><Relationship Id="rId5" Type="http://schemas.openxmlformats.org/officeDocument/2006/relationships/image" Target="../media/image93.jpg"/><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8.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3"/>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23" b="23"/>
          <a:stretch>
            <a:fillRect/>
          </a:stretch>
        </p:blipFill>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658" y="3216222"/>
            <a:ext cx="3356865" cy="3356865"/>
          </a:xfrm>
          <a:prstGeom prst="rect">
            <a:avLst/>
          </a:prstGeom>
        </p:spPr>
      </p:pic>
      <p:sp>
        <p:nvSpPr>
          <p:cNvPr id="10" name="Tekstvak 9"/>
          <p:cNvSpPr txBox="1"/>
          <p:nvPr/>
        </p:nvSpPr>
        <p:spPr>
          <a:xfrm>
            <a:off x="369658" y="762617"/>
            <a:ext cx="6183128" cy="1390894"/>
          </a:xfrm>
          <a:prstGeom prst="rect">
            <a:avLst/>
          </a:prstGeom>
          <a:noFill/>
        </p:spPr>
        <p:txBody>
          <a:bodyPr wrap="square" rtlCol="0">
            <a:spAutoFit/>
          </a:bodyPr>
          <a:lstStyle/>
          <a:p>
            <a:r>
              <a:rPr lang="nl-NL" sz="4219" b="1" dirty="0" smtClean="0">
                <a:latin typeface="DINCondensedC" pitchFamily="2" charset="0"/>
              </a:rPr>
              <a:t>2. Biologie </a:t>
            </a:r>
            <a:endParaRPr lang="nl-NL" sz="4219" b="1" dirty="0">
              <a:latin typeface="DINCondensedC" pitchFamily="2" charset="0"/>
            </a:endParaRPr>
          </a:p>
          <a:p>
            <a:r>
              <a:rPr lang="nl-NL" sz="4219" b="1" dirty="0" smtClean="0">
                <a:latin typeface="DINCondensedC" pitchFamily="2" charset="0"/>
              </a:rPr>
              <a:t>    Wilde </a:t>
            </a:r>
            <a:r>
              <a:rPr lang="nl-NL" sz="4219" b="1" dirty="0">
                <a:latin typeface="DINCondensedC" pitchFamily="2" charset="0"/>
              </a:rPr>
              <a:t>bijen</a:t>
            </a:r>
          </a:p>
        </p:txBody>
      </p:sp>
    </p:spTree>
    <p:extLst>
      <p:ext uri="{BB962C8B-B14F-4D97-AF65-F5344CB8AC3E}">
        <p14:creationId xmlns:p14="http://schemas.microsoft.com/office/powerpoint/2010/main" val="4158116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xfrm>
            <a:off x="-180975" y="4724400"/>
            <a:ext cx="8856663" cy="649288"/>
          </a:xfrm>
        </p:spPr>
        <p:txBody>
          <a:bodyPr/>
          <a:lstStyle/>
          <a:p>
            <a:pPr algn="l" eaLnBrk="1" hangingPunct="1"/>
            <a:r>
              <a:rPr lang="nl-NL" altLang="nl-NL" sz="2200"/>
              <a:t/>
            </a:r>
            <a:br>
              <a:rPr lang="nl-NL" altLang="nl-NL" sz="2200"/>
            </a:br>
            <a:r>
              <a:rPr lang="nl-NL" altLang="nl-NL" sz="1200"/>
              <a:t/>
            </a:r>
            <a:br>
              <a:rPr lang="nl-NL" altLang="nl-NL" sz="1200"/>
            </a:br>
            <a:endParaRPr lang="en-GB" altLang="nl-NL" sz="1200"/>
          </a:p>
        </p:txBody>
      </p:sp>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Hoe ziet een bij eruit?</a:t>
            </a:r>
          </a:p>
        </p:txBody>
      </p:sp>
      <p:pic>
        <p:nvPicPr>
          <p:cNvPr id="7" name="Afbeelding 6"/>
          <p:cNvPicPr/>
          <p:nvPr/>
        </p:nvPicPr>
        <p:blipFill rotWithShape="1">
          <a:blip r:embed="rId2">
            <a:extLst>
              <a:ext uri="{28A0092B-C50C-407E-A947-70E740481C1C}">
                <a14:useLocalDpi xmlns:a14="http://schemas.microsoft.com/office/drawing/2010/main" val="0"/>
              </a:ext>
            </a:extLst>
          </a:blip>
          <a:srcRect l="26264" t="38703" r="27068" b="15220"/>
          <a:stretch/>
        </p:blipFill>
        <p:spPr bwMode="auto">
          <a:xfrm>
            <a:off x="659757" y="1556792"/>
            <a:ext cx="8009682" cy="4444678"/>
          </a:xfrm>
          <a:prstGeom prst="rect">
            <a:avLst/>
          </a:prstGeom>
          <a:ln>
            <a:noFill/>
          </a:ln>
          <a:extLst>
            <a:ext uri="{53640926-AAD7-44D8-BBD7-CCE9431645EC}">
              <a14:shadowObscured xmlns:a14="http://schemas.microsoft.com/office/drawing/2010/main"/>
            </a:ext>
          </a:extLst>
        </p:spPr>
      </p:pic>
      <p:sp>
        <p:nvSpPr>
          <p:cNvPr id="8" name="Tekstvak 7"/>
          <p:cNvSpPr txBox="1"/>
          <p:nvPr/>
        </p:nvSpPr>
        <p:spPr>
          <a:xfrm>
            <a:off x="6084168" y="5611936"/>
            <a:ext cx="2585271" cy="338554"/>
          </a:xfrm>
          <a:prstGeom prst="rect">
            <a:avLst/>
          </a:prstGeom>
          <a:noFill/>
        </p:spPr>
        <p:txBody>
          <a:bodyPr wrap="square" rtlCol="0">
            <a:spAutoFit/>
          </a:bodyPr>
          <a:lstStyle/>
          <a:p>
            <a:r>
              <a:rPr lang="nl-NL" sz="800" b="1" i="1" dirty="0" err="1"/>
              <a:t>Zandbij</a:t>
            </a:r>
            <a:endParaRPr lang="nl-NL" sz="800" b="1" i="1" dirty="0"/>
          </a:p>
          <a:p>
            <a:r>
              <a:rPr lang="nl-NL" sz="800" b="1" i="1" dirty="0"/>
              <a:t>Foto’: Gasten van bijenhotels, Pieter van Breugel</a:t>
            </a:r>
          </a:p>
        </p:txBody>
      </p:sp>
    </p:spTree>
    <p:extLst>
      <p:ext uri="{BB962C8B-B14F-4D97-AF65-F5344CB8AC3E}">
        <p14:creationId xmlns:p14="http://schemas.microsoft.com/office/powerpoint/2010/main" val="427009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692696"/>
            <a:ext cx="8812685" cy="5892981"/>
          </a:xfrm>
          <a:prstGeom prst="rect">
            <a:avLst/>
          </a:prstGeom>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79" y="692696"/>
            <a:ext cx="8865547" cy="5892981"/>
          </a:xfrm>
          <a:prstGeom prst="rect">
            <a:avLst/>
          </a:prstGeom>
        </p:spPr>
      </p:pic>
      <p:sp>
        <p:nvSpPr>
          <p:cNvPr id="6146" name="Titel 4"/>
          <p:cNvSpPr>
            <a:spLocks noGrp="1"/>
          </p:cNvSpPr>
          <p:nvPr>
            <p:ph type="title"/>
          </p:nvPr>
        </p:nvSpPr>
        <p:spPr>
          <a:xfrm>
            <a:off x="301820" y="836712"/>
            <a:ext cx="8568066" cy="863600"/>
          </a:xfrm>
        </p:spPr>
        <p:txBody>
          <a:bodyPr/>
          <a:lstStyle/>
          <a:p>
            <a:pPr eaLnBrk="1" hangingPunct="1"/>
            <a:r>
              <a:rPr lang="en-GB" altLang="nl-NL" sz="2400" b="0" dirty="0">
                <a:solidFill>
                  <a:schemeClr val="bg1"/>
                </a:solidFill>
                <a:latin typeface="+mn-lt"/>
              </a:rPr>
              <a:t>Door de </a:t>
            </a:r>
            <a:r>
              <a:rPr lang="en-GB" altLang="nl-NL" sz="2400" b="0" dirty="0" err="1">
                <a:solidFill>
                  <a:schemeClr val="bg1"/>
                </a:solidFill>
                <a:latin typeface="+mn-lt"/>
              </a:rPr>
              <a:t>wespentaille</a:t>
            </a:r>
            <a:r>
              <a:rPr lang="en-GB" altLang="nl-NL" sz="2400" b="0" dirty="0">
                <a:solidFill>
                  <a:schemeClr val="bg1"/>
                </a:solidFill>
                <a:latin typeface="+mn-lt"/>
              </a:rPr>
              <a:t> </a:t>
            </a:r>
            <a:r>
              <a:rPr lang="en-GB" altLang="nl-NL" sz="2400" b="0" dirty="0" err="1">
                <a:solidFill>
                  <a:schemeClr val="bg1"/>
                </a:solidFill>
                <a:latin typeface="+mn-lt"/>
              </a:rPr>
              <a:t>zijn</a:t>
            </a:r>
            <a:r>
              <a:rPr lang="en-GB" altLang="nl-NL" sz="2400" b="0" dirty="0">
                <a:solidFill>
                  <a:schemeClr val="bg1"/>
                </a:solidFill>
                <a:latin typeface="+mn-lt"/>
              </a:rPr>
              <a:t> </a:t>
            </a:r>
            <a:r>
              <a:rPr lang="en-GB" altLang="nl-NL" sz="2400" b="0" dirty="0" err="1">
                <a:solidFill>
                  <a:schemeClr val="bg1"/>
                </a:solidFill>
                <a:latin typeface="+mn-lt"/>
              </a:rPr>
              <a:t>bijen</a:t>
            </a:r>
            <a:r>
              <a:rPr lang="en-GB" altLang="nl-NL" sz="2400" b="0" dirty="0">
                <a:solidFill>
                  <a:schemeClr val="bg1"/>
                </a:solidFill>
                <a:latin typeface="+mn-lt"/>
              </a:rPr>
              <a:t> </a:t>
            </a:r>
            <a:r>
              <a:rPr lang="en-GB" altLang="nl-NL" sz="2400" b="0" dirty="0" err="1">
                <a:solidFill>
                  <a:schemeClr val="bg1"/>
                </a:solidFill>
                <a:latin typeface="+mn-lt"/>
              </a:rPr>
              <a:t>zeer</a:t>
            </a:r>
            <a:r>
              <a:rPr lang="en-GB" altLang="nl-NL" sz="2400" b="0" dirty="0">
                <a:solidFill>
                  <a:schemeClr val="bg1"/>
                </a:solidFill>
                <a:latin typeface="+mn-lt"/>
              </a:rPr>
              <a:t> </a:t>
            </a:r>
            <a:r>
              <a:rPr lang="en-GB" altLang="nl-NL" sz="2400" b="0" dirty="0" err="1">
                <a:solidFill>
                  <a:schemeClr val="bg1"/>
                </a:solidFill>
                <a:latin typeface="+mn-lt"/>
              </a:rPr>
              <a:t>wendbare</a:t>
            </a:r>
            <a:r>
              <a:rPr lang="en-GB" altLang="nl-NL" sz="2400" b="0" dirty="0">
                <a:solidFill>
                  <a:schemeClr val="bg1"/>
                </a:solidFill>
                <a:latin typeface="+mn-lt"/>
              </a:rPr>
              <a:t> </a:t>
            </a:r>
            <a:r>
              <a:rPr lang="en-GB" altLang="nl-NL" sz="2400" b="0" dirty="0" err="1">
                <a:solidFill>
                  <a:schemeClr val="bg1"/>
                </a:solidFill>
                <a:latin typeface="+mn-lt"/>
              </a:rPr>
              <a:t>insecten</a:t>
            </a:r>
            <a:r>
              <a:rPr lang="en-GB" altLang="nl-NL" sz="2400" b="0" dirty="0">
                <a:solidFill>
                  <a:schemeClr val="bg1"/>
                </a:solidFill>
                <a:latin typeface="+mn-lt"/>
              </a:rPr>
              <a:t> die </a:t>
            </a:r>
            <a:r>
              <a:rPr lang="en-GB" altLang="nl-NL" sz="2400" b="0" dirty="0" err="1">
                <a:solidFill>
                  <a:schemeClr val="bg1"/>
                </a:solidFill>
                <a:latin typeface="+mn-lt"/>
              </a:rPr>
              <a:t>zich</a:t>
            </a:r>
            <a:r>
              <a:rPr lang="en-GB" altLang="nl-NL" sz="2400" b="0" dirty="0">
                <a:solidFill>
                  <a:schemeClr val="bg1"/>
                </a:solidFill>
                <a:latin typeface="+mn-lt"/>
              </a:rPr>
              <a:t> </a:t>
            </a:r>
            <a:r>
              <a:rPr lang="en-GB" altLang="nl-NL" sz="2400" b="0" dirty="0" err="1">
                <a:solidFill>
                  <a:schemeClr val="bg1"/>
                </a:solidFill>
                <a:latin typeface="+mn-lt"/>
              </a:rPr>
              <a:t>gemakkelijk</a:t>
            </a:r>
            <a:r>
              <a:rPr lang="en-GB" altLang="nl-NL" sz="2400" b="0" dirty="0">
                <a:solidFill>
                  <a:schemeClr val="bg1"/>
                </a:solidFill>
                <a:latin typeface="+mn-lt"/>
              </a:rPr>
              <a:t> in </a:t>
            </a:r>
            <a:r>
              <a:rPr lang="en-GB" altLang="nl-NL" sz="2400" b="0" dirty="0" err="1">
                <a:solidFill>
                  <a:schemeClr val="bg1"/>
                </a:solidFill>
                <a:latin typeface="+mn-lt"/>
              </a:rPr>
              <a:t>allerlei</a:t>
            </a:r>
            <a:r>
              <a:rPr lang="en-GB" altLang="nl-NL" sz="2400" b="0" dirty="0">
                <a:solidFill>
                  <a:schemeClr val="bg1"/>
                </a:solidFill>
                <a:latin typeface="+mn-lt"/>
              </a:rPr>
              <a:t> </a:t>
            </a:r>
            <a:r>
              <a:rPr lang="en-GB" altLang="nl-NL" sz="2400" b="0" dirty="0" err="1">
                <a:solidFill>
                  <a:schemeClr val="bg1"/>
                </a:solidFill>
                <a:latin typeface="+mn-lt"/>
              </a:rPr>
              <a:t>bochten</a:t>
            </a:r>
            <a:r>
              <a:rPr lang="en-GB" altLang="nl-NL" sz="2400" b="0" dirty="0">
                <a:solidFill>
                  <a:schemeClr val="bg1"/>
                </a:solidFill>
                <a:latin typeface="+mn-lt"/>
              </a:rPr>
              <a:t> </a:t>
            </a:r>
            <a:r>
              <a:rPr lang="en-GB" altLang="nl-NL" sz="2400" b="0" dirty="0" err="1">
                <a:solidFill>
                  <a:schemeClr val="bg1"/>
                </a:solidFill>
                <a:latin typeface="+mn-lt"/>
              </a:rPr>
              <a:t>kunnen</a:t>
            </a:r>
            <a:r>
              <a:rPr lang="en-GB" altLang="nl-NL" sz="2400" b="0" dirty="0">
                <a:solidFill>
                  <a:schemeClr val="bg1"/>
                </a:solidFill>
                <a:latin typeface="+mn-lt"/>
              </a:rPr>
              <a:t> </a:t>
            </a:r>
            <a:r>
              <a:rPr lang="en-GB" altLang="nl-NL" sz="2400" b="0" dirty="0" err="1">
                <a:solidFill>
                  <a:schemeClr val="bg1"/>
                </a:solidFill>
                <a:latin typeface="+mn-lt"/>
              </a:rPr>
              <a:t>wringen</a:t>
            </a:r>
            <a:r>
              <a:rPr lang="en-GB" altLang="nl-NL" sz="2400" b="0" dirty="0">
                <a:solidFill>
                  <a:schemeClr val="bg1"/>
                </a:solidFill>
                <a:latin typeface="+mn-lt"/>
              </a:rPr>
              <a:t> (</a:t>
            </a:r>
            <a:r>
              <a:rPr lang="en-GB" altLang="nl-NL" sz="2400" b="0" dirty="0" err="1">
                <a:solidFill>
                  <a:schemeClr val="bg1"/>
                </a:solidFill>
                <a:latin typeface="+mn-lt"/>
              </a:rPr>
              <a:t>honingbij</a:t>
            </a:r>
            <a:r>
              <a:rPr lang="en-GB" altLang="nl-NL" sz="2400" b="0" dirty="0">
                <a:solidFill>
                  <a:schemeClr val="bg1"/>
                </a:solidFill>
                <a:latin typeface="+mn-lt"/>
              </a:rPr>
              <a:t>). </a:t>
            </a:r>
          </a:p>
        </p:txBody>
      </p:sp>
      <p:cxnSp>
        <p:nvCxnSpPr>
          <p:cNvPr id="4" name="Rechte verbindingslijn met pijl 3"/>
          <p:cNvCxnSpPr/>
          <p:nvPr/>
        </p:nvCxnSpPr>
        <p:spPr>
          <a:xfrm flipH="1">
            <a:off x="4024530" y="2204864"/>
            <a:ext cx="1008112" cy="1208193"/>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827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632" y="707691"/>
            <a:ext cx="8846441" cy="5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el 1"/>
          <p:cNvSpPr>
            <a:spLocks noGrp="1"/>
          </p:cNvSpPr>
          <p:nvPr>
            <p:ph type="title"/>
          </p:nvPr>
        </p:nvSpPr>
        <p:spPr>
          <a:xfrm>
            <a:off x="-19050" y="-12700"/>
            <a:ext cx="9163050" cy="5745163"/>
          </a:xfrm>
        </p:spPr>
        <p:txBody>
          <a:bodyPr/>
          <a:lstStyle/>
          <a:p>
            <a:pPr algn="l" eaLnBrk="1" hangingPunct="1"/>
            <a:r>
              <a:rPr lang="nl-NL" altLang="nl-NL" sz="2200"/>
              <a:t/>
            </a:r>
            <a:br>
              <a:rPr lang="nl-NL" altLang="nl-NL" sz="2200"/>
            </a:br>
            <a:r>
              <a:rPr lang="nl-NL" altLang="nl-NL" sz="1200"/>
              <a:t/>
            </a:r>
            <a:br>
              <a:rPr lang="nl-NL" altLang="nl-NL" sz="1200"/>
            </a:br>
            <a:endParaRPr lang="en-GB" altLang="nl-NL" sz="1200"/>
          </a:p>
        </p:txBody>
      </p:sp>
      <p:cxnSp>
        <p:nvCxnSpPr>
          <p:cNvPr id="4" name="Rechte verbindingslijn met pijl 3"/>
          <p:cNvCxnSpPr/>
          <p:nvPr/>
        </p:nvCxnSpPr>
        <p:spPr>
          <a:xfrm flipH="1">
            <a:off x="4024530" y="2636912"/>
            <a:ext cx="1008112" cy="12081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a:off x="2484488" y="2636912"/>
            <a:ext cx="0"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58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692696"/>
            <a:ext cx="8812685" cy="5892981"/>
          </a:xfrm>
          <a:prstGeom prst="rect">
            <a:avLst/>
          </a:prstGeom>
        </p:spPr>
      </p:pic>
      <p:sp>
        <p:nvSpPr>
          <p:cNvPr id="13314" name="Titel 1"/>
          <p:cNvSpPr>
            <a:spLocks noGrp="1"/>
          </p:cNvSpPr>
          <p:nvPr>
            <p:ph type="title"/>
          </p:nvPr>
        </p:nvSpPr>
        <p:spPr>
          <a:xfrm>
            <a:off x="150813" y="260350"/>
            <a:ext cx="8535987" cy="5761038"/>
          </a:xfrm>
        </p:spPr>
        <p:txBody>
          <a:bodyPr/>
          <a:lstStyle/>
          <a:p>
            <a:pPr algn="l" eaLnBrk="1" hangingPunct="1"/>
            <a:r>
              <a:rPr lang="nl-NL" altLang="nl-NL" sz="2200" dirty="0"/>
              <a:t/>
            </a:r>
            <a:br>
              <a:rPr lang="nl-NL" altLang="nl-NL" sz="2200" dirty="0"/>
            </a:br>
            <a:r>
              <a:rPr lang="nl-NL" altLang="nl-NL" sz="1200" dirty="0"/>
              <a:t/>
            </a:r>
            <a:br>
              <a:rPr lang="nl-NL" altLang="nl-NL" sz="1200" dirty="0"/>
            </a:br>
            <a:endParaRPr lang="en-GB" altLang="nl-NL" sz="1200" dirty="0"/>
          </a:p>
        </p:txBody>
      </p:sp>
      <p:sp>
        <p:nvSpPr>
          <p:cNvPr id="3" name="Tekstvak 2"/>
          <p:cNvSpPr txBox="1"/>
          <p:nvPr/>
        </p:nvSpPr>
        <p:spPr>
          <a:xfrm>
            <a:off x="4283968" y="5877272"/>
            <a:ext cx="216024" cy="369332"/>
          </a:xfrm>
          <a:prstGeom prst="rect">
            <a:avLst/>
          </a:prstGeom>
          <a:noFill/>
        </p:spPr>
        <p:txBody>
          <a:bodyPr wrap="square" rtlCol="0">
            <a:spAutoFit/>
          </a:bodyPr>
          <a:lstStyle/>
          <a:p>
            <a:pPr algn="ctr"/>
            <a:r>
              <a:rPr lang="nl-NL" b="1" dirty="0">
                <a:solidFill>
                  <a:schemeClr val="tx1">
                    <a:lumMod val="85000"/>
                    <a:lumOff val="15000"/>
                  </a:schemeClr>
                </a:solidFill>
              </a:rPr>
              <a:t>v</a:t>
            </a:r>
          </a:p>
        </p:txBody>
      </p:sp>
    </p:spTree>
    <p:extLst>
      <p:ext uri="{BB962C8B-B14F-4D97-AF65-F5344CB8AC3E}">
        <p14:creationId xmlns:p14="http://schemas.microsoft.com/office/powerpoint/2010/main" val="263024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Tijdelijke aanduiding voor afbeelding 3"/>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515" b="11099"/>
          <a:stretch/>
        </p:blipFill>
        <p:spPr>
          <a:xfrm>
            <a:off x="746033" y="381000"/>
            <a:ext cx="7610995" cy="6194202"/>
          </a:xfrm>
        </p:spPr>
      </p:pic>
      <p:sp>
        <p:nvSpPr>
          <p:cNvPr id="14338" name="Tijdelijke aanduiding voor tekst 4"/>
          <p:cNvSpPr>
            <a:spLocks noGrp="1"/>
          </p:cNvSpPr>
          <p:nvPr>
            <p:ph type="body" sz="half" idx="2"/>
          </p:nvPr>
        </p:nvSpPr>
        <p:spPr>
          <a:xfrm>
            <a:off x="899592" y="5445224"/>
            <a:ext cx="7457436" cy="1152078"/>
          </a:xfrm>
        </p:spPr>
        <p:txBody>
          <a:bodyPr>
            <a:normAutofit/>
          </a:bodyPr>
          <a:lstStyle/>
          <a:p>
            <a:r>
              <a:rPr lang="nl-NL" altLang="nl-NL" sz="2400" dirty="0">
                <a:solidFill>
                  <a:schemeClr val="bg1"/>
                </a:solidFill>
              </a:rPr>
              <a:t>Zonder vergrootglas (loep) kan je vaak aan de ogen al zien of het een bij of een vlieg is. Vliegen hebben grote ogen; ze raken elkaar vaak aan de bovenkant.</a:t>
            </a:r>
          </a:p>
        </p:txBody>
      </p:sp>
    </p:spTree>
    <p:extLst>
      <p:ext uri="{BB962C8B-B14F-4D97-AF65-F5344CB8AC3E}">
        <p14:creationId xmlns:p14="http://schemas.microsoft.com/office/powerpoint/2010/main" val="2482732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Tijdelijke aanduiding voor afbeelding 2"/>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846" b="13587"/>
          <a:stretch/>
        </p:blipFill>
        <p:spPr>
          <a:xfrm>
            <a:off x="746033" y="381000"/>
            <a:ext cx="7610995" cy="6207503"/>
          </a:xfrm>
        </p:spPr>
      </p:pic>
      <p:sp>
        <p:nvSpPr>
          <p:cNvPr id="15362" name="Tijdelijke aanduiding voor tekst 4"/>
          <p:cNvSpPr>
            <a:spLocks noGrp="1"/>
          </p:cNvSpPr>
          <p:nvPr>
            <p:ph type="body" sz="half" idx="2"/>
          </p:nvPr>
        </p:nvSpPr>
        <p:spPr>
          <a:xfrm>
            <a:off x="899592" y="5445224"/>
            <a:ext cx="7200800" cy="1152128"/>
          </a:xfrm>
        </p:spPr>
        <p:txBody>
          <a:bodyPr>
            <a:noAutofit/>
          </a:bodyPr>
          <a:lstStyle/>
          <a:p>
            <a:r>
              <a:rPr lang="nl-NL" altLang="nl-NL" sz="2400" dirty="0">
                <a:solidFill>
                  <a:schemeClr val="bg1"/>
                </a:solidFill>
              </a:rPr>
              <a:t>Bijen hebben smalle ogen; aan de bovenkant staan de ogen ver uit elkaar. Daar tussenin hebben ze drie piepkleine ronde ogen, de puntogen. </a:t>
            </a:r>
          </a:p>
        </p:txBody>
      </p:sp>
    </p:spTree>
    <p:extLst>
      <p:ext uri="{BB962C8B-B14F-4D97-AF65-F5344CB8AC3E}">
        <p14:creationId xmlns:p14="http://schemas.microsoft.com/office/powerpoint/2010/main" val="1930240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l="2896" t="16002" r="2667" b="25677"/>
          <a:stretch/>
        </p:blipFill>
        <p:spPr>
          <a:xfrm>
            <a:off x="640238" y="2564904"/>
            <a:ext cx="8151555" cy="4093773"/>
          </a:xfrm>
          <a:prstGeom prst="rect">
            <a:avLst/>
          </a:prstGeom>
        </p:spPr>
      </p:pic>
      <p:sp>
        <p:nvSpPr>
          <p:cNvPr id="5" name="Tijdelijke aanduiding voor tekst 4"/>
          <p:cNvSpPr txBox="1">
            <a:spLocks/>
          </p:cNvSpPr>
          <p:nvPr/>
        </p:nvSpPr>
        <p:spPr>
          <a:xfrm>
            <a:off x="899592" y="620688"/>
            <a:ext cx="7632848" cy="1152128"/>
          </a:xfrm>
          <a:prstGeom prst="rect">
            <a:avLst/>
          </a:prstGeom>
        </p:spPr>
        <p:txBody>
          <a:bodyPr>
            <a:noAutofit/>
          </a:bodyPr>
          <a:lstStyle>
            <a:lvl1pPr marL="240460"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1pPr>
            <a:lvl2pPr marL="480920"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2pPr>
            <a:lvl3pPr marL="721381"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3pPr>
            <a:lvl4pPr marL="961841"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4pPr>
            <a:lvl5pPr marL="1202301" indent="-240460" algn="l" defTabSz="914353" rtl="0" eaLnBrk="1" latinLnBrk="0" hangingPunct="1">
              <a:spcBef>
                <a:spcPts val="844"/>
              </a:spcBef>
              <a:buFont typeface="Arial" panose="020B0604020202020204" pitchFamily="34" charset="0"/>
              <a:buChar char="•"/>
              <a:defRPr sz="1700" kern="1200">
                <a:solidFill>
                  <a:schemeClr val="tx1"/>
                </a:solidFill>
                <a:latin typeface="+mn-lt"/>
                <a:ea typeface="+mn-ea"/>
                <a:cs typeface="+mn-cs"/>
              </a:defRPr>
            </a:lvl5pPr>
            <a:lvl6pPr marL="251447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nl-NL" altLang="nl-NL" sz="2400" dirty="0">
                <a:solidFill>
                  <a:schemeClr val="tx1">
                    <a:lumMod val="75000"/>
                    <a:lumOff val="25000"/>
                  </a:schemeClr>
                </a:solidFill>
              </a:rPr>
              <a:t>Veel mensen zijn bang voor (plooi)wespen. Wespen hebben hun vleugels </a:t>
            </a:r>
            <a:r>
              <a:rPr lang="nl-NL" altLang="nl-NL" sz="2400" u="sng" dirty="0">
                <a:solidFill>
                  <a:schemeClr val="tx1">
                    <a:lumMod val="75000"/>
                    <a:lumOff val="25000"/>
                  </a:schemeClr>
                </a:solidFill>
              </a:rPr>
              <a:t>opgevouwen</a:t>
            </a:r>
            <a:r>
              <a:rPr lang="nl-NL" altLang="nl-NL" sz="2400" dirty="0">
                <a:solidFill>
                  <a:schemeClr val="tx1">
                    <a:lumMod val="75000"/>
                    <a:lumOff val="25000"/>
                  </a:schemeClr>
                </a:solidFill>
              </a:rPr>
              <a:t> als ze niet vliegen. Voor wesp</a:t>
            </a:r>
            <a:r>
              <a:rPr lang="nl-NL" altLang="nl-NL" sz="2400" u="sng" dirty="0">
                <a:solidFill>
                  <a:schemeClr val="tx1">
                    <a:lumMod val="75000"/>
                    <a:lumOff val="25000"/>
                  </a:schemeClr>
                </a:solidFill>
              </a:rPr>
              <a:t>bijen</a:t>
            </a:r>
            <a:r>
              <a:rPr lang="nl-NL" altLang="nl-NL" sz="2400" dirty="0">
                <a:solidFill>
                  <a:schemeClr val="tx1">
                    <a:lumMod val="75000"/>
                    <a:lumOff val="25000"/>
                  </a:schemeClr>
                </a:solidFill>
              </a:rPr>
              <a:t> hoef je niet bang te zijn. Je ziet ze in het voorjaar en ze vliegen laag bij de grond. De vleugels zijn </a:t>
            </a:r>
            <a:r>
              <a:rPr lang="nl-NL" altLang="nl-NL" sz="2400" u="sng" dirty="0">
                <a:solidFill>
                  <a:schemeClr val="tx1">
                    <a:lumMod val="75000"/>
                    <a:lumOff val="25000"/>
                  </a:schemeClr>
                </a:solidFill>
              </a:rPr>
              <a:t>uitgevouwen</a:t>
            </a:r>
            <a:r>
              <a:rPr lang="nl-NL" altLang="nl-NL" sz="2400" dirty="0">
                <a:solidFill>
                  <a:schemeClr val="tx1">
                    <a:lumMod val="75000"/>
                    <a:lumOff val="25000"/>
                  </a:schemeClr>
                </a:solidFill>
              </a:rPr>
              <a:t> als ze niet vliegen.</a:t>
            </a:r>
          </a:p>
        </p:txBody>
      </p:sp>
    </p:spTree>
    <p:extLst>
      <p:ext uri="{BB962C8B-B14F-4D97-AF65-F5344CB8AC3E}">
        <p14:creationId xmlns:p14="http://schemas.microsoft.com/office/powerpoint/2010/main" val="875441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6203" t="30302" r="51305" b="38519"/>
          <a:stretch/>
        </p:blipFill>
        <p:spPr>
          <a:xfrm>
            <a:off x="1979712" y="1391432"/>
            <a:ext cx="3234197" cy="2989712"/>
          </a:xfrm>
          <a:prstGeom prst="rect">
            <a:avLst/>
          </a:prstGeom>
        </p:spPr>
      </p:pic>
      <p:pic>
        <p:nvPicPr>
          <p:cNvPr id="3" name="Afbeelding 2"/>
          <p:cNvPicPr>
            <a:picLocks noChangeAspect="1"/>
          </p:cNvPicPr>
          <p:nvPr/>
        </p:nvPicPr>
        <p:blipFill rotWithShape="1">
          <a:blip r:embed="rId4"/>
          <a:srcRect l="18822" t="16749" r="19008" b="32704"/>
          <a:stretch/>
        </p:blipFill>
        <p:spPr>
          <a:xfrm>
            <a:off x="683568" y="4434150"/>
            <a:ext cx="4530341" cy="2178144"/>
          </a:xfrm>
          <a:prstGeom prst="rect">
            <a:avLst/>
          </a:prstGeom>
        </p:spPr>
      </p:pic>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Hoeveel bijen zie je?</a:t>
            </a:r>
          </a:p>
        </p:txBody>
      </p:sp>
      <p:pic>
        <p:nvPicPr>
          <p:cNvPr id="6" name="Afbeelding 5"/>
          <p:cNvPicPr>
            <a:picLocks noChangeAspect="1"/>
          </p:cNvPicPr>
          <p:nvPr/>
        </p:nvPicPr>
        <p:blipFill rotWithShape="1">
          <a:blip r:embed="rId3"/>
          <a:srcRect l="51059" t="30302" r="27343" b="39095"/>
          <a:stretch/>
        </p:blipFill>
        <p:spPr>
          <a:xfrm>
            <a:off x="5436095" y="3508340"/>
            <a:ext cx="3254581" cy="3075173"/>
          </a:xfrm>
          <a:prstGeom prst="rect">
            <a:avLst/>
          </a:prstGeom>
        </p:spPr>
      </p:pic>
      <p:sp>
        <p:nvSpPr>
          <p:cNvPr id="4" name="Ovaal 3"/>
          <p:cNvSpPr/>
          <p:nvPr/>
        </p:nvSpPr>
        <p:spPr>
          <a:xfrm>
            <a:off x="2385041" y="1674519"/>
            <a:ext cx="2423537" cy="24235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5415716" y="1391432"/>
            <a:ext cx="3476764" cy="461665"/>
          </a:xfrm>
          <a:prstGeom prst="rect">
            <a:avLst/>
          </a:prstGeom>
          <a:noFill/>
        </p:spPr>
        <p:txBody>
          <a:bodyPr wrap="square" rtlCol="0">
            <a:spAutoFit/>
          </a:bodyPr>
          <a:lstStyle/>
          <a:p>
            <a:r>
              <a:rPr lang="nl-NL" sz="2400" dirty="0">
                <a:latin typeface="+mn-lt"/>
              </a:rPr>
              <a:t>Je ziet slechts één bij!</a:t>
            </a:r>
          </a:p>
        </p:txBody>
      </p:sp>
      <p:cxnSp>
        <p:nvCxnSpPr>
          <p:cNvPr id="9" name="Rechte verbindingslijn met pijl 8"/>
          <p:cNvCxnSpPr/>
          <p:nvPr/>
        </p:nvCxnSpPr>
        <p:spPr>
          <a:xfrm>
            <a:off x="729840" y="4211038"/>
            <a:ext cx="817824" cy="131218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a:off x="1451735" y="3886186"/>
            <a:ext cx="817824" cy="131218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flipH="1">
            <a:off x="6588224" y="6237312"/>
            <a:ext cx="1368152"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29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Voedsel</a:t>
            </a:r>
          </a:p>
        </p:txBody>
      </p:sp>
      <p:sp>
        <p:nvSpPr>
          <p:cNvPr id="6" name="Tekstvak 5"/>
          <p:cNvSpPr txBox="1"/>
          <p:nvPr/>
        </p:nvSpPr>
        <p:spPr>
          <a:xfrm>
            <a:off x="638202" y="1580671"/>
            <a:ext cx="8505798" cy="4893647"/>
          </a:xfrm>
          <a:prstGeom prst="rect">
            <a:avLst/>
          </a:prstGeom>
          <a:noFill/>
        </p:spPr>
        <p:txBody>
          <a:bodyPr wrap="square" rtlCol="0">
            <a:spAutoFit/>
          </a:bodyPr>
          <a:lstStyle/>
          <a:p>
            <a:r>
              <a:rPr lang="nl-NL" sz="2400" dirty="0">
                <a:latin typeface="+mn-lt"/>
              </a:rPr>
              <a:t>Als je de bijen wilt helpen moet je weten van welke planten ze leven:</a:t>
            </a:r>
          </a:p>
          <a:p>
            <a:pPr marL="342900" indent="-342900">
              <a:buFont typeface="Arial" panose="020B0604020202020204" pitchFamily="34" charset="0"/>
              <a:buChar char="•"/>
            </a:pPr>
            <a:r>
              <a:rPr lang="nl-NL" sz="2400" dirty="0">
                <a:latin typeface="+mn-lt"/>
              </a:rPr>
              <a:t>Bijen zijn volledig afhankelijk van stuifmeel (bouwstof) en vrijwel volledig van nectar (brandstof).</a:t>
            </a:r>
          </a:p>
          <a:p>
            <a:pPr marL="342900" indent="-342900">
              <a:buFont typeface="Arial" panose="020B0604020202020204" pitchFamily="34" charset="0"/>
              <a:buChar char="•"/>
            </a:pPr>
            <a:r>
              <a:rPr lang="nl-NL" sz="2400" dirty="0">
                <a:latin typeface="+mn-lt"/>
              </a:rPr>
              <a:t>De diversiteit van bijen en andere </a:t>
            </a:r>
            <a:r>
              <a:rPr lang="nl-NL" sz="2400" dirty="0" err="1">
                <a:latin typeface="+mn-lt"/>
              </a:rPr>
              <a:t>bloembezoekende</a:t>
            </a:r>
            <a:r>
              <a:rPr lang="nl-NL" sz="2400" dirty="0">
                <a:latin typeface="+mn-lt"/>
              </a:rPr>
              <a:t> insecten in de tuin is gekoppeld aan de diversiteit van de planten in de tuin.</a:t>
            </a:r>
          </a:p>
          <a:p>
            <a:pPr marL="342900" indent="-342900">
              <a:buFont typeface="Arial" panose="020B0604020202020204" pitchFamily="34" charset="0"/>
              <a:buChar char="•"/>
            </a:pPr>
            <a:r>
              <a:rPr lang="nl-NL" sz="2400" dirty="0">
                <a:latin typeface="+mn-lt"/>
              </a:rPr>
              <a:t>Veel bijen leven van één of een zeer beperkt aantal soorten planten (=gespecialiseerde en kritische soorten). Als die planten er niet zijn, zijn de bijen er ook niet. </a:t>
            </a:r>
          </a:p>
          <a:p>
            <a:pPr marL="342900" indent="-342900">
              <a:buFont typeface="Arial" panose="020B0604020202020204" pitchFamily="34" charset="0"/>
              <a:buChar char="•"/>
            </a:pPr>
            <a:endParaRPr lang="nl-NL" sz="2400" dirty="0">
              <a:latin typeface="+mn-lt"/>
            </a:endParaRPr>
          </a:p>
          <a:p>
            <a:r>
              <a:rPr lang="nl-NL" sz="2400" b="1" dirty="0">
                <a:latin typeface="+mn-lt"/>
              </a:rPr>
              <a:t>Hoe meer floristische diversiteit, hoe meer soorten bijen!</a:t>
            </a:r>
          </a:p>
          <a:p>
            <a:pPr marL="342900" indent="-342900">
              <a:buFont typeface="Arial" panose="020B0604020202020204" pitchFamily="34" charset="0"/>
              <a:buChar char="•"/>
            </a:pPr>
            <a:endParaRPr lang="nl-NL" sz="2400" dirty="0">
              <a:latin typeface="+mn-lt"/>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37" y="2348880"/>
            <a:ext cx="455676" cy="455676"/>
          </a:xfrm>
          <a:prstGeom prst="rect">
            <a:avLst/>
          </a:prstGeom>
        </p:spPr>
      </p:pic>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37" y="3047380"/>
            <a:ext cx="455676" cy="455676"/>
          </a:xfrm>
          <a:prstGeom prst="rect">
            <a:avLst/>
          </a:prstGeom>
        </p:spPr>
      </p:pic>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37" y="3777821"/>
            <a:ext cx="455676" cy="455676"/>
          </a:xfrm>
          <a:prstGeom prst="rect">
            <a:avLst/>
          </a:prstGeom>
        </p:spPr>
      </p:pic>
    </p:spTree>
    <p:extLst>
      <p:ext uri="{BB962C8B-B14F-4D97-AF65-F5344CB8AC3E}">
        <p14:creationId xmlns:p14="http://schemas.microsoft.com/office/powerpoint/2010/main" val="3793599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2251869699"/>
              </p:ext>
            </p:extLst>
          </p:nvPr>
        </p:nvGraphicFramePr>
        <p:xfrm>
          <a:off x="755576" y="404664"/>
          <a:ext cx="7704113" cy="6062863"/>
        </p:xfrm>
        <a:graphic>
          <a:graphicData uri="http://schemas.openxmlformats.org/drawingml/2006/table">
            <a:tbl>
              <a:tblPr firstRow="1" firstCol="1" bandRow="1">
                <a:tableStyleId>{5C22544A-7EE6-4342-B048-85BDC9FD1C3A}</a:tableStyleId>
              </a:tblPr>
              <a:tblGrid>
                <a:gridCol w="4318742">
                  <a:extLst>
                    <a:ext uri="{9D8B030D-6E8A-4147-A177-3AD203B41FA5}">
                      <a16:colId xmlns:a16="http://schemas.microsoft.com/office/drawing/2014/main" val="20001"/>
                    </a:ext>
                  </a:extLst>
                </a:gridCol>
                <a:gridCol w="3385371">
                  <a:extLst>
                    <a:ext uri="{9D8B030D-6E8A-4147-A177-3AD203B41FA5}">
                      <a16:colId xmlns:a16="http://schemas.microsoft.com/office/drawing/2014/main" val="20002"/>
                    </a:ext>
                  </a:extLst>
                </a:gridCol>
              </a:tblGrid>
              <a:tr h="265801">
                <a:tc gridSpan="2">
                  <a:txBody>
                    <a:bodyPr/>
                    <a:lstStyle/>
                    <a:p>
                      <a:pPr>
                        <a:lnSpc>
                          <a:spcPct val="107000"/>
                        </a:lnSpc>
                        <a:spcAft>
                          <a:spcPts val="0"/>
                        </a:spcAft>
                      </a:pPr>
                      <a:r>
                        <a:rPr lang="nl-NL" sz="2000" b="1" dirty="0">
                          <a:solidFill>
                            <a:schemeClr val="tx1"/>
                          </a:solidFill>
                          <a:effectLst/>
                          <a:latin typeface="+mn-lt"/>
                        </a:rPr>
                        <a:t>Voorbeelden van vaste bloem-bij-</a:t>
                      </a:r>
                      <a:r>
                        <a:rPr lang="nl-NL" sz="2000" b="1" baseline="0" dirty="0">
                          <a:solidFill>
                            <a:schemeClr val="tx1"/>
                          </a:solidFill>
                          <a:effectLst/>
                          <a:latin typeface="+mn-lt"/>
                        </a:rPr>
                        <a:t>relaties</a:t>
                      </a:r>
                      <a:endParaRPr lang="nl-NL" sz="2000" b="1"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10000"/>
                  </a:ext>
                </a:extLst>
              </a:tr>
              <a:tr h="486703">
                <a:tc gridSpan="2">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Sterk gespecialiseerde bijen:</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10001"/>
                  </a:ext>
                </a:extLst>
              </a:tr>
              <a:tr h="440211">
                <a:tc>
                  <a:txBody>
                    <a:bodyPr/>
                    <a:lstStyle/>
                    <a:p>
                      <a:pPr>
                        <a:lnSpc>
                          <a:spcPct val="150000"/>
                        </a:lnSpc>
                        <a:spcAft>
                          <a:spcPts val="0"/>
                        </a:spcAft>
                      </a:pPr>
                      <a:r>
                        <a:rPr lang="nl-NL" sz="2000" b="0" dirty="0" err="1">
                          <a:solidFill>
                            <a:schemeClr val="tx1"/>
                          </a:solidFill>
                          <a:effectLst/>
                          <a:latin typeface="+mn-lt"/>
                          <a:ea typeface="Calibri" panose="020F0502020204030204" pitchFamily="34" charset="0"/>
                          <a:cs typeface="Times New Roman" panose="02020603050405020304" pitchFamily="18" charset="0"/>
                        </a:rPr>
                        <a:t>Kattenstaartbij</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Grote</a:t>
                      </a:r>
                      <a:r>
                        <a:rPr lang="nl-NL" sz="2000" b="0" baseline="0" dirty="0">
                          <a:solidFill>
                            <a:schemeClr val="tx1"/>
                          </a:solidFill>
                          <a:effectLst/>
                          <a:latin typeface="+mn-lt"/>
                          <a:ea typeface="Calibri" panose="020F0502020204030204" pitchFamily="34" charset="0"/>
                          <a:cs typeface="Times New Roman" panose="02020603050405020304" pitchFamily="18" charset="0"/>
                        </a:rPr>
                        <a:t> kattenstaart</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11">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Klokjesbijen</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Campanula</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11">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Klokjesdikpoot</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Campanula</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11">
                <a:tc>
                  <a:txBody>
                    <a:bodyPr/>
                    <a:lstStyle/>
                    <a:p>
                      <a:pPr>
                        <a:lnSpc>
                          <a:spcPct val="150000"/>
                        </a:lnSpc>
                        <a:spcAft>
                          <a:spcPts val="0"/>
                        </a:spcAft>
                      </a:pPr>
                      <a:r>
                        <a:rPr lang="nl-NL" sz="2000" b="0" dirty="0" err="1">
                          <a:solidFill>
                            <a:schemeClr val="tx1"/>
                          </a:solidFill>
                          <a:effectLst/>
                          <a:latin typeface="+mn-lt"/>
                          <a:ea typeface="Calibri" panose="020F0502020204030204" pitchFamily="34" charset="0"/>
                          <a:cs typeface="Times New Roman" panose="02020603050405020304" pitchFamily="18" charset="0"/>
                        </a:rPr>
                        <a:t>Lookmaskerbij</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Reseda</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11">
                <a:tc>
                  <a:txBody>
                    <a:bodyPr/>
                    <a:lstStyle/>
                    <a:p>
                      <a:pPr>
                        <a:lnSpc>
                          <a:spcPct val="150000"/>
                        </a:lnSpc>
                        <a:spcAft>
                          <a:spcPts val="0"/>
                        </a:spcAft>
                      </a:pPr>
                      <a:r>
                        <a:rPr lang="nl-NL" sz="2000" b="0" dirty="0" err="1">
                          <a:solidFill>
                            <a:schemeClr val="tx1"/>
                          </a:solidFill>
                          <a:effectLst/>
                          <a:latin typeface="+mn-lt"/>
                          <a:ea typeface="Calibri" panose="020F0502020204030204" pitchFamily="34" charset="0"/>
                          <a:cs typeface="Times New Roman" panose="02020603050405020304" pitchFamily="18" charset="0"/>
                        </a:rPr>
                        <a:t>Slobkousbij</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Grote wederik</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0211">
                <a:tc>
                  <a:txBody>
                    <a:bodyPr/>
                    <a:lstStyle/>
                    <a:p>
                      <a:pPr>
                        <a:lnSpc>
                          <a:spcPct val="150000"/>
                        </a:lnSpc>
                        <a:spcAft>
                          <a:spcPts val="0"/>
                        </a:spcAft>
                      </a:pPr>
                      <a:r>
                        <a:rPr lang="nl-NL" sz="2000" b="0" dirty="0" err="1">
                          <a:solidFill>
                            <a:schemeClr val="tx1"/>
                          </a:solidFill>
                          <a:effectLst/>
                          <a:latin typeface="+mn-lt"/>
                          <a:ea typeface="Calibri" panose="020F0502020204030204" pitchFamily="34" charset="0"/>
                          <a:cs typeface="Times New Roman" panose="02020603050405020304" pitchFamily="18" charset="0"/>
                        </a:rPr>
                        <a:t>Fluitenkruidbij</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Schermbloemigen</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40211">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Klaverdikpoot</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Vlinderbloemige</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40211">
                <a:tc>
                  <a:txBody>
                    <a:bodyPr/>
                    <a:lstStyle/>
                    <a:p>
                      <a:pPr>
                        <a:lnSpc>
                          <a:spcPct val="150000"/>
                        </a:lnSpc>
                        <a:spcAft>
                          <a:spcPts val="0"/>
                        </a:spcAft>
                      </a:pPr>
                      <a:r>
                        <a:rPr lang="nl-NL" sz="2000" b="0" dirty="0" err="1">
                          <a:solidFill>
                            <a:schemeClr val="tx1"/>
                          </a:solidFill>
                          <a:effectLst/>
                          <a:latin typeface="+mn-lt"/>
                          <a:ea typeface="Calibri" panose="020F0502020204030204" pitchFamily="34" charset="0"/>
                          <a:cs typeface="Times New Roman" panose="02020603050405020304" pitchFamily="18" charset="0"/>
                        </a:rPr>
                        <a:t>Lathyrusbij</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Vlinderbloemigen</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40211">
                <a:tc>
                  <a:txBody>
                    <a:bodyPr/>
                    <a:lstStyle/>
                    <a:p>
                      <a:pPr>
                        <a:lnSpc>
                          <a:spcPct val="150000"/>
                        </a:lnSpc>
                        <a:spcAft>
                          <a:spcPts val="0"/>
                        </a:spcAft>
                      </a:pPr>
                      <a:r>
                        <a:rPr lang="nl-NL" sz="2000" b="0" dirty="0" err="1">
                          <a:solidFill>
                            <a:schemeClr val="tx1"/>
                          </a:solidFill>
                          <a:effectLst/>
                          <a:latin typeface="+mn-lt"/>
                          <a:ea typeface="Calibri" panose="020F0502020204030204" pitchFamily="34" charset="0"/>
                          <a:cs typeface="Times New Roman" panose="02020603050405020304" pitchFamily="18" charset="0"/>
                        </a:rPr>
                        <a:t>Tronkenbij</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Composieten</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40211">
                <a:tc>
                  <a:txBody>
                    <a:bodyPr/>
                    <a:lstStyle/>
                    <a:p>
                      <a:pPr>
                        <a:lnSpc>
                          <a:spcPct val="150000"/>
                        </a:lnSpc>
                        <a:spcAft>
                          <a:spcPts val="0"/>
                        </a:spcAft>
                      </a:pPr>
                      <a:r>
                        <a:rPr lang="nl-NL" sz="2000" b="0" dirty="0" err="1">
                          <a:solidFill>
                            <a:schemeClr val="tx1"/>
                          </a:solidFill>
                          <a:effectLst/>
                          <a:latin typeface="+mn-lt"/>
                          <a:ea typeface="Calibri" panose="020F0502020204030204" pitchFamily="34" charset="0"/>
                          <a:cs typeface="Times New Roman" panose="02020603050405020304" pitchFamily="18" charset="0"/>
                        </a:rPr>
                        <a:t>Wormkruidbij</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Composieten</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678024">
                <a:tc gridSpan="2">
                  <a:txBody>
                    <a:bodyPr/>
                    <a:lstStyle/>
                    <a:p>
                      <a:pPr>
                        <a:lnSpc>
                          <a:spcPct val="150000"/>
                        </a:lnSpc>
                        <a:spcAft>
                          <a:spcPts val="0"/>
                        </a:spcAft>
                      </a:pPr>
                      <a:r>
                        <a:rPr lang="nl-NL" sz="2000" b="0" dirty="0">
                          <a:solidFill>
                            <a:schemeClr val="tx1"/>
                          </a:solidFill>
                          <a:effectLst/>
                          <a:latin typeface="+mn-lt"/>
                          <a:ea typeface="Calibri" panose="020F0502020204030204" pitchFamily="34" charset="0"/>
                          <a:cs typeface="Times New Roman" panose="02020603050405020304" pitchFamily="18" charset="0"/>
                        </a:rPr>
                        <a:t>Voor meer</a:t>
                      </a:r>
                      <a:r>
                        <a:rPr lang="nl-NL" sz="2000" b="0" baseline="0" dirty="0">
                          <a:solidFill>
                            <a:schemeClr val="tx1"/>
                          </a:solidFill>
                          <a:effectLst/>
                          <a:latin typeface="+mn-lt"/>
                          <a:ea typeface="Calibri" panose="020F0502020204030204" pitchFamily="34" charset="0"/>
                          <a:cs typeface="Times New Roman" panose="02020603050405020304" pitchFamily="18" charset="0"/>
                        </a:rPr>
                        <a:t> informatie zie: </a:t>
                      </a:r>
                      <a:r>
                        <a:rPr lang="nl-NL" sz="2000" b="0" baseline="0" dirty="0">
                          <a:solidFill>
                            <a:schemeClr val="tx1"/>
                          </a:solidFill>
                          <a:effectLst/>
                          <a:latin typeface="+mn-lt"/>
                          <a:ea typeface="Calibri" panose="020F0502020204030204" pitchFamily="34" charset="0"/>
                          <a:cs typeface="Times New Roman" panose="02020603050405020304" pitchFamily="18" charset="0"/>
                          <a:hlinkClick r:id="rId3"/>
                        </a:rPr>
                        <a:t>www.denederlandsebijen.nl</a:t>
                      </a:r>
                      <a:endParaRPr lang="nl-NL" sz="2000" b="0" dirty="0">
                        <a:solidFill>
                          <a:schemeClr val="tx1"/>
                        </a:solidFill>
                        <a:effectLst/>
                        <a:latin typeface="+mn-lt"/>
                        <a:ea typeface="Calibri" panose="020F0502020204030204" pitchFamily="34" charset="0"/>
                        <a:cs typeface="Times New Roman" panose="02020603050405020304" pitchFamily="18" charset="0"/>
                      </a:endParaRP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67773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1348996" y="1434642"/>
            <a:ext cx="6432770" cy="3766430"/>
          </a:xfrm>
        </p:spPr>
        <p:txBody>
          <a:bodyPr>
            <a:normAutofit/>
          </a:bodyPr>
          <a:lstStyle/>
          <a:p>
            <a:r>
              <a:rPr lang="nl-NL" sz="2400" dirty="0"/>
              <a:t>Inleiding: oproep groenprofessionals</a:t>
            </a:r>
          </a:p>
          <a:p>
            <a:r>
              <a:rPr lang="nl-NL" sz="2400" dirty="0"/>
              <a:t>Belang bijenbeheer</a:t>
            </a:r>
          </a:p>
          <a:p>
            <a:r>
              <a:rPr lang="nl-NL" sz="2400" dirty="0"/>
              <a:t>Hoe herken je een bij?</a:t>
            </a:r>
          </a:p>
          <a:p>
            <a:r>
              <a:rPr lang="nl-NL" sz="2400" dirty="0"/>
              <a:t>Voedsel </a:t>
            </a:r>
          </a:p>
          <a:p>
            <a:r>
              <a:rPr lang="nl-NL" sz="2400" dirty="0"/>
              <a:t>Bestuiving</a:t>
            </a:r>
          </a:p>
          <a:p>
            <a:r>
              <a:rPr lang="nl-NL" sz="2400" dirty="0"/>
              <a:t>Vliegtijd en vliegperiode</a:t>
            </a:r>
          </a:p>
          <a:p>
            <a:r>
              <a:rPr lang="nl-NL" sz="2400" dirty="0"/>
              <a:t>Voortplanting</a:t>
            </a:r>
          </a:p>
          <a:p>
            <a:r>
              <a:rPr lang="nl-NL" sz="2400" dirty="0"/>
              <a:t>Wilde bijensoorten in Nederland</a:t>
            </a:r>
          </a:p>
          <a:p>
            <a:endParaRPr lang="nl-NL" sz="2400" dirty="0"/>
          </a:p>
          <a:p>
            <a:endParaRPr lang="nl-NL"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967" y="5555488"/>
            <a:ext cx="2816200" cy="84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80" y="1353144"/>
            <a:ext cx="455676" cy="455676"/>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80" y="1808821"/>
            <a:ext cx="455676" cy="455676"/>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94" y="2264495"/>
            <a:ext cx="455676" cy="455676"/>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710" y="2720171"/>
            <a:ext cx="455676" cy="455676"/>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80" y="3175847"/>
            <a:ext cx="455676" cy="455676"/>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710" y="3631522"/>
            <a:ext cx="455676" cy="455676"/>
          </a:xfrm>
          <a:prstGeom prst="rect">
            <a:avLst/>
          </a:prstGeom>
        </p:spPr>
      </p:pic>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710" y="4087199"/>
            <a:ext cx="455676" cy="455676"/>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710" y="4543058"/>
            <a:ext cx="455676" cy="455676"/>
          </a:xfrm>
          <a:prstGeom prst="rect">
            <a:avLst/>
          </a:prstGeom>
        </p:spPr>
      </p:pic>
      <p:sp>
        <p:nvSpPr>
          <p:cNvPr id="14" name="Titel 1"/>
          <p:cNvSpPr txBox="1">
            <a:spLocks/>
          </p:cNvSpPr>
          <p:nvPr/>
        </p:nvSpPr>
        <p:spPr>
          <a:xfrm>
            <a:off x="847968" y="505202"/>
            <a:ext cx="6964392" cy="1075781"/>
          </a:xfrm>
          <a:prstGeom prst="rect">
            <a:avLst/>
          </a:prstGeom>
        </p:spPr>
        <p:txBody>
          <a:bodyPr lIns="64288" tIns="32144" rIns="64288" bIns="32144"/>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fontAlgn="auto">
              <a:spcAft>
                <a:spcPts val="0"/>
              </a:spcAft>
            </a:pPr>
            <a:r>
              <a:rPr lang="nl-NL" sz="3867" dirty="0">
                <a:solidFill>
                  <a:srgbClr val="000000"/>
                </a:solidFill>
                <a:latin typeface="N&amp;M Utrecht"/>
              </a:rPr>
              <a:t>Inhoud</a:t>
            </a:r>
          </a:p>
        </p:txBody>
      </p:sp>
    </p:spTree>
    <p:extLst>
      <p:ext uri="{BB962C8B-B14F-4D97-AF65-F5344CB8AC3E}">
        <p14:creationId xmlns:p14="http://schemas.microsoft.com/office/powerpoint/2010/main" val="412978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4"/>
          <p:cNvSpPr>
            <a:spLocks noGrp="1"/>
          </p:cNvSpPr>
          <p:nvPr>
            <p:ph type="title"/>
          </p:nvPr>
        </p:nvSpPr>
        <p:spPr>
          <a:xfrm>
            <a:off x="411857" y="5589240"/>
            <a:ext cx="8229600" cy="939800"/>
          </a:xfrm>
        </p:spPr>
        <p:txBody>
          <a:bodyPr/>
          <a:lstStyle/>
          <a:p>
            <a:pPr algn="l"/>
            <a:r>
              <a:rPr lang="nl-NL" altLang="nl-NL" sz="2000" b="0" dirty="0">
                <a:latin typeface="+mn-lt"/>
              </a:rPr>
              <a:t>De gewone </a:t>
            </a:r>
            <a:r>
              <a:rPr lang="nl-NL" altLang="nl-NL" sz="2000" b="0" dirty="0" err="1">
                <a:latin typeface="+mn-lt"/>
              </a:rPr>
              <a:t>slobkousbij</a:t>
            </a:r>
            <a:r>
              <a:rPr lang="nl-NL" altLang="nl-NL" sz="2000" b="0" dirty="0">
                <a:latin typeface="+mn-lt"/>
              </a:rPr>
              <a:t> is volledig gespecialiseerd op soorten van het geslacht wederik (</a:t>
            </a:r>
            <a:r>
              <a:rPr lang="nl-NL" altLang="nl-NL" sz="2000" b="0" dirty="0" err="1">
                <a:latin typeface="+mn-lt"/>
              </a:rPr>
              <a:t>Lysimachia</a:t>
            </a:r>
            <a:r>
              <a:rPr lang="nl-NL" altLang="nl-NL" sz="2000" b="0" dirty="0">
                <a:latin typeface="+mn-lt"/>
              </a:rPr>
              <a:t>): in de Nederlandse situatie is dat in de praktijk vrijwel alleen grote wederik. </a:t>
            </a:r>
          </a:p>
        </p:txBody>
      </p:sp>
      <p:pic>
        <p:nvPicPr>
          <p:cNvPr id="36867"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743" y="1374848"/>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Voorbeelden</a:t>
            </a:r>
            <a:r>
              <a:rPr lang="nl-NL" sz="1800" b="0" dirty="0">
                <a:solidFill>
                  <a:srgbClr val="000000"/>
                </a:solidFill>
                <a:latin typeface="Arial" charset="0"/>
                <a:cs typeface="Arial" charset="0"/>
              </a:rPr>
              <a:t> </a:t>
            </a:r>
            <a:r>
              <a:rPr lang="nl-NL" sz="2400" b="0" dirty="0">
                <a:solidFill>
                  <a:srgbClr val="000000"/>
                </a:solidFill>
                <a:latin typeface="Arial" charset="0"/>
                <a:cs typeface="Arial" charset="0"/>
              </a:rPr>
              <a:t>van vaste bloem-bij-relaties</a:t>
            </a:r>
            <a:r>
              <a:rPr lang="nl-NL" sz="2400" dirty="0">
                <a:solidFill>
                  <a:srgbClr val="000000"/>
                </a:solidFill>
                <a:latin typeface="N&amp;M Utrecht"/>
              </a:rPr>
              <a:t> </a:t>
            </a:r>
          </a:p>
        </p:txBody>
      </p:sp>
    </p:spTree>
    <p:extLst>
      <p:ext uri="{BB962C8B-B14F-4D97-AF65-F5344CB8AC3E}">
        <p14:creationId xmlns:p14="http://schemas.microsoft.com/office/powerpoint/2010/main" val="545672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794" y="1374847"/>
            <a:ext cx="8229601" cy="41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el 4"/>
          <p:cNvSpPr>
            <a:spLocks noGrp="1"/>
          </p:cNvSpPr>
          <p:nvPr>
            <p:ph type="title"/>
          </p:nvPr>
        </p:nvSpPr>
        <p:spPr>
          <a:xfrm>
            <a:off x="430807" y="5589240"/>
            <a:ext cx="8317658" cy="1152525"/>
          </a:xfrm>
        </p:spPr>
        <p:txBody>
          <a:bodyPr/>
          <a:lstStyle/>
          <a:p>
            <a:pPr algn="l"/>
            <a:r>
              <a:rPr lang="nl-NL" altLang="nl-NL" sz="2000" b="0" dirty="0">
                <a:latin typeface="+mn-lt"/>
              </a:rPr>
              <a:t>In het zuidoostelijk gedeelte van Nederland is grote kattenstaart vooral van betekenis voor de </a:t>
            </a:r>
            <a:r>
              <a:rPr lang="nl-NL" altLang="nl-NL" sz="2000" b="0" dirty="0" err="1">
                <a:latin typeface="+mn-lt"/>
              </a:rPr>
              <a:t>kattenstaartbij</a:t>
            </a:r>
            <a:r>
              <a:rPr lang="nl-NL" altLang="nl-NL" sz="2000" b="0" dirty="0">
                <a:latin typeface="+mn-lt"/>
              </a:rPr>
              <a:t> die alleen op deze plant vliegt. Deze bij breidt zich naar het noorden en westen uit. Deze plant wordt ook door andere bijen bezocht onder meer door tuinbladsnijder (foto).</a:t>
            </a:r>
          </a:p>
        </p:txBody>
      </p:sp>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Voorbeelden</a:t>
            </a:r>
            <a:r>
              <a:rPr lang="nl-NL" sz="1800" b="0" dirty="0">
                <a:solidFill>
                  <a:srgbClr val="000000"/>
                </a:solidFill>
                <a:latin typeface="Arial" charset="0"/>
                <a:cs typeface="Arial" charset="0"/>
              </a:rPr>
              <a:t> </a:t>
            </a:r>
            <a:r>
              <a:rPr lang="nl-NL" sz="2400" b="0" dirty="0">
                <a:solidFill>
                  <a:srgbClr val="000000"/>
                </a:solidFill>
                <a:latin typeface="Arial" charset="0"/>
                <a:cs typeface="Arial" charset="0"/>
              </a:rPr>
              <a:t>van vaste bloem-bij-relaties</a:t>
            </a:r>
            <a:r>
              <a:rPr lang="nl-NL" sz="2400" dirty="0">
                <a:solidFill>
                  <a:srgbClr val="000000"/>
                </a:solidFill>
                <a:latin typeface="N&amp;M Utrecht"/>
              </a:rPr>
              <a:t> </a:t>
            </a:r>
          </a:p>
        </p:txBody>
      </p:sp>
    </p:spTree>
    <p:extLst>
      <p:ext uri="{BB962C8B-B14F-4D97-AF65-F5344CB8AC3E}">
        <p14:creationId xmlns:p14="http://schemas.microsoft.com/office/powerpoint/2010/main" val="1106119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794" y="1378605"/>
            <a:ext cx="8229601" cy="410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el 4"/>
          <p:cNvSpPr>
            <a:spLocks noGrp="1"/>
          </p:cNvSpPr>
          <p:nvPr>
            <p:ph type="title"/>
          </p:nvPr>
        </p:nvSpPr>
        <p:spPr>
          <a:xfrm>
            <a:off x="430807" y="5589240"/>
            <a:ext cx="8317658" cy="1152525"/>
          </a:xfrm>
        </p:spPr>
        <p:txBody>
          <a:bodyPr/>
          <a:lstStyle/>
          <a:p>
            <a:r>
              <a:rPr lang="nl-NL" altLang="nl-NL" sz="2000" b="0" dirty="0">
                <a:latin typeface="+mn-lt"/>
              </a:rPr>
              <a:t>De </a:t>
            </a:r>
            <a:r>
              <a:rPr lang="nl-NL" altLang="nl-NL" sz="2000" b="0" dirty="0" err="1">
                <a:latin typeface="+mn-lt"/>
              </a:rPr>
              <a:t>wormkruidbij</a:t>
            </a:r>
            <a:r>
              <a:rPr lang="nl-NL" altLang="nl-NL" sz="2000" b="0" dirty="0">
                <a:latin typeface="+mn-lt"/>
              </a:rPr>
              <a:t> is gespecialiseerd op composieten met buisbloemen </a:t>
            </a:r>
            <a:r>
              <a:rPr lang="nl-NL" altLang="nl-NL" sz="2000" b="0" dirty="0" err="1">
                <a:latin typeface="+mn-lt"/>
              </a:rPr>
              <a:t>o.m</a:t>
            </a:r>
            <a:r>
              <a:rPr lang="nl-NL" altLang="nl-NL" sz="2000" b="0" dirty="0">
                <a:latin typeface="+mn-lt"/>
              </a:rPr>
              <a:t>: boerenwormkruid (foto), </a:t>
            </a:r>
            <a:r>
              <a:rPr lang="nl-NL" altLang="nl-NL" sz="2000" b="0" dirty="0" err="1">
                <a:latin typeface="+mn-lt"/>
              </a:rPr>
              <a:t>jacobskruiskruid</a:t>
            </a:r>
            <a:r>
              <a:rPr lang="nl-NL" altLang="nl-NL" sz="2000" b="0" dirty="0">
                <a:latin typeface="+mn-lt"/>
              </a:rPr>
              <a:t>, gewoon duizendblad.</a:t>
            </a:r>
          </a:p>
        </p:txBody>
      </p:sp>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Voorbeelden</a:t>
            </a:r>
            <a:r>
              <a:rPr lang="nl-NL" sz="1800" b="0" dirty="0">
                <a:solidFill>
                  <a:srgbClr val="000000"/>
                </a:solidFill>
                <a:latin typeface="Arial" charset="0"/>
                <a:cs typeface="Arial" charset="0"/>
              </a:rPr>
              <a:t> </a:t>
            </a:r>
            <a:r>
              <a:rPr lang="nl-NL" sz="2400" b="0" dirty="0">
                <a:solidFill>
                  <a:srgbClr val="000000"/>
                </a:solidFill>
                <a:latin typeface="Arial" charset="0"/>
                <a:cs typeface="Arial" charset="0"/>
              </a:rPr>
              <a:t>van vaste bloem-bij-relaties</a:t>
            </a:r>
            <a:r>
              <a:rPr lang="nl-NL" sz="2400" dirty="0">
                <a:solidFill>
                  <a:srgbClr val="000000"/>
                </a:solidFill>
                <a:latin typeface="N&amp;M Utrecht"/>
              </a:rPr>
              <a:t> </a:t>
            </a:r>
          </a:p>
        </p:txBody>
      </p:sp>
    </p:spTree>
    <p:extLst>
      <p:ext uri="{BB962C8B-B14F-4D97-AF65-F5344CB8AC3E}">
        <p14:creationId xmlns:p14="http://schemas.microsoft.com/office/powerpoint/2010/main" val="1523127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794" y="1365468"/>
            <a:ext cx="8229601" cy="411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el 4"/>
          <p:cNvSpPr>
            <a:spLocks noGrp="1"/>
          </p:cNvSpPr>
          <p:nvPr>
            <p:ph type="title"/>
          </p:nvPr>
        </p:nvSpPr>
        <p:spPr>
          <a:xfrm>
            <a:off x="430807" y="5589240"/>
            <a:ext cx="8317658" cy="1152525"/>
          </a:xfrm>
        </p:spPr>
        <p:txBody>
          <a:bodyPr/>
          <a:lstStyle/>
          <a:p>
            <a:r>
              <a:rPr lang="nl-NL" altLang="nl-NL" sz="2000" b="0" dirty="0">
                <a:latin typeface="+mn-lt"/>
              </a:rPr>
              <a:t>De klokjesdikpoot en klokjesbijen zijn afhankelijk van Campanula soorten. Deze bijen worden steeds meer stadsbijen in klei- en veengebieden. </a:t>
            </a:r>
          </a:p>
        </p:txBody>
      </p:sp>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Voorbeelden</a:t>
            </a:r>
            <a:r>
              <a:rPr lang="nl-NL" sz="1800" b="0" dirty="0">
                <a:solidFill>
                  <a:srgbClr val="000000"/>
                </a:solidFill>
                <a:latin typeface="Arial" charset="0"/>
                <a:cs typeface="Arial" charset="0"/>
              </a:rPr>
              <a:t> </a:t>
            </a:r>
            <a:r>
              <a:rPr lang="nl-NL" sz="2400" b="0" dirty="0">
                <a:solidFill>
                  <a:srgbClr val="000000"/>
                </a:solidFill>
                <a:latin typeface="Arial" charset="0"/>
                <a:cs typeface="Arial" charset="0"/>
              </a:rPr>
              <a:t>van vaste bloem-bij-relaties</a:t>
            </a:r>
            <a:r>
              <a:rPr lang="nl-NL" sz="2400" dirty="0">
                <a:solidFill>
                  <a:srgbClr val="000000"/>
                </a:solidFill>
                <a:latin typeface="N&amp;M Utrecht"/>
              </a:rPr>
              <a:t> </a:t>
            </a:r>
          </a:p>
        </p:txBody>
      </p:sp>
    </p:spTree>
    <p:extLst>
      <p:ext uri="{BB962C8B-B14F-4D97-AF65-F5344CB8AC3E}">
        <p14:creationId xmlns:p14="http://schemas.microsoft.com/office/powerpoint/2010/main" val="1345227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794" y="1362520"/>
            <a:ext cx="8229601" cy="411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el 4"/>
          <p:cNvSpPr>
            <a:spLocks noGrp="1"/>
          </p:cNvSpPr>
          <p:nvPr>
            <p:ph type="title"/>
          </p:nvPr>
        </p:nvSpPr>
        <p:spPr>
          <a:xfrm>
            <a:off x="430807" y="5589240"/>
            <a:ext cx="8317658" cy="1152525"/>
          </a:xfrm>
        </p:spPr>
        <p:txBody>
          <a:bodyPr/>
          <a:lstStyle/>
          <a:p>
            <a:r>
              <a:rPr lang="nl-NL" altLang="nl-NL" sz="2000" b="0" dirty="0">
                <a:latin typeface="+mn-lt"/>
              </a:rPr>
              <a:t>Hartgespan is vooral een plant voor behangersbijen en de grote wolbij (foto).</a:t>
            </a:r>
          </a:p>
        </p:txBody>
      </p:sp>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Voorbeelden</a:t>
            </a:r>
            <a:r>
              <a:rPr lang="nl-NL" sz="1800" b="0" dirty="0">
                <a:solidFill>
                  <a:srgbClr val="000000"/>
                </a:solidFill>
                <a:latin typeface="Arial" charset="0"/>
                <a:cs typeface="Arial" charset="0"/>
              </a:rPr>
              <a:t> </a:t>
            </a:r>
            <a:r>
              <a:rPr lang="nl-NL" sz="2400" b="0" dirty="0">
                <a:solidFill>
                  <a:srgbClr val="000000"/>
                </a:solidFill>
                <a:latin typeface="Arial" charset="0"/>
                <a:cs typeface="Arial" charset="0"/>
              </a:rPr>
              <a:t>van vaste bloem-bij-relaties</a:t>
            </a:r>
            <a:r>
              <a:rPr lang="nl-NL" sz="2400" dirty="0">
                <a:solidFill>
                  <a:srgbClr val="000000"/>
                </a:solidFill>
                <a:latin typeface="N&amp;M Utrecht"/>
              </a:rPr>
              <a:t> </a:t>
            </a:r>
          </a:p>
        </p:txBody>
      </p:sp>
    </p:spTree>
    <p:extLst>
      <p:ext uri="{BB962C8B-B14F-4D97-AF65-F5344CB8AC3E}">
        <p14:creationId xmlns:p14="http://schemas.microsoft.com/office/powerpoint/2010/main" val="214064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Afbeelding 1"/>
          <p:cNvPicPr>
            <a:picLocks noChangeAspect="1"/>
          </p:cNvPicPr>
          <p:nvPr/>
        </p:nvPicPr>
        <p:blipFill rotWithShape="1">
          <a:blip r:embed="rId2">
            <a:extLst>
              <a:ext uri="{28A0092B-C50C-407E-A947-70E740481C1C}">
                <a14:useLocalDpi xmlns:a14="http://schemas.microsoft.com/office/drawing/2010/main" val="0"/>
              </a:ext>
            </a:extLst>
          </a:blip>
          <a:srcRect t="11117" b="-1"/>
          <a:stretch/>
        </p:blipFill>
        <p:spPr bwMode="auto">
          <a:xfrm>
            <a:off x="971550" y="1467293"/>
            <a:ext cx="7021513" cy="499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el 4"/>
          <p:cNvSpPr>
            <a:spLocks noGrp="1"/>
          </p:cNvSpPr>
          <p:nvPr>
            <p:ph type="title"/>
          </p:nvPr>
        </p:nvSpPr>
        <p:spPr>
          <a:xfrm>
            <a:off x="1062037" y="1556792"/>
            <a:ext cx="6840538" cy="503237"/>
          </a:xfrm>
        </p:spPr>
        <p:txBody>
          <a:bodyPr/>
          <a:lstStyle/>
          <a:p>
            <a:pPr algn="l"/>
            <a:r>
              <a:rPr lang="nl-NL" altLang="nl-NL" sz="2400" b="0" dirty="0">
                <a:solidFill>
                  <a:schemeClr val="bg1"/>
                </a:solidFill>
                <a:latin typeface="+mn-lt"/>
              </a:rPr>
              <a:t>Honingbijen en hommels verzamelen stuifmeel in </a:t>
            </a:r>
            <a:r>
              <a:rPr lang="nl-NL" altLang="nl-NL" sz="2400" b="0" u="sng" dirty="0">
                <a:solidFill>
                  <a:schemeClr val="bg1"/>
                </a:solidFill>
                <a:latin typeface="+mn-lt"/>
              </a:rPr>
              <a:t>korfjes.</a:t>
            </a:r>
          </a:p>
        </p:txBody>
      </p:sp>
      <p:sp>
        <p:nvSpPr>
          <p:cNvPr id="4"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Stuifmeel verzamelen</a:t>
            </a:r>
          </a:p>
        </p:txBody>
      </p:sp>
    </p:spTree>
    <p:extLst>
      <p:ext uri="{BB962C8B-B14F-4D97-AF65-F5344CB8AC3E}">
        <p14:creationId xmlns:p14="http://schemas.microsoft.com/office/powerpoint/2010/main" val="134087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
          <p:cNvPicPr>
            <a:picLocks noChangeAspect="1"/>
          </p:cNvPicPr>
          <p:nvPr/>
        </p:nvPicPr>
        <p:blipFill rotWithShape="1">
          <a:blip r:embed="rId2">
            <a:extLst>
              <a:ext uri="{28A0092B-C50C-407E-A947-70E740481C1C}">
                <a14:useLocalDpi xmlns:a14="http://schemas.microsoft.com/office/drawing/2010/main" val="0"/>
              </a:ext>
            </a:extLst>
          </a:blip>
          <a:srcRect t="11117" b="-1"/>
          <a:stretch/>
        </p:blipFill>
        <p:spPr bwMode="auto">
          <a:xfrm>
            <a:off x="971550" y="1467293"/>
            <a:ext cx="7021513" cy="499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el 4"/>
          <p:cNvSpPr>
            <a:spLocks noGrp="1"/>
          </p:cNvSpPr>
          <p:nvPr>
            <p:ph type="title"/>
          </p:nvPr>
        </p:nvSpPr>
        <p:spPr>
          <a:xfrm>
            <a:off x="971551" y="620688"/>
            <a:ext cx="7344866" cy="633412"/>
          </a:xfrm>
        </p:spPr>
        <p:txBody>
          <a:bodyPr/>
          <a:lstStyle/>
          <a:p>
            <a:pPr algn="l"/>
            <a:r>
              <a:rPr lang="nl-NL" altLang="nl-NL" sz="2400" b="0" dirty="0">
                <a:latin typeface="+mn-lt"/>
              </a:rPr>
              <a:t>De meeste wilde bijen verzamelen stuifmeel in de </a:t>
            </a:r>
            <a:r>
              <a:rPr lang="nl-NL" altLang="nl-NL" sz="2400" b="0" u="sng" dirty="0">
                <a:latin typeface="+mn-lt"/>
              </a:rPr>
              <a:t>verzamelharen aan hun achterpoten </a:t>
            </a:r>
            <a:r>
              <a:rPr lang="nl-NL" altLang="nl-NL" sz="2400" b="0" dirty="0">
                <a:latin typeface="+mn-lt"/>
              </a:rPr>
              <a:t>(</a:t>
            </a:r>
            <a:r>
              <a:rPr lang="nl-NL" altLang="nl-NL" sz="2400" b="0" dirty="0" err="1">
                <a:latin typeface="+mn-lt"/>
              </a:rPr>
              <a:t>pluimvoetbij</a:t>
            </a:r>
            <a:r>
              <a:rPr lang="nl-NL" altLang="nl-NL" sz="2400" b="0" dirty="0">
                <a:latin typeface="+mn-lt"/>
              </a:rPr>
              <a:t>).</a:t>
            </a:r>
          </a:p>
        </p:txBody>
      </p:sp>
      <p:pic>
        <p:nvPicPr>
          <p:cNvPr id="10243" name="Afbeelding 1"/>
          <p:cNvPicPr>
            <a:picLocks noChangeAspect="1"/>
          </p:cNvPicPr>
          <p:nvPr/>
        </p:nvPicPr>
        <p:blipFill rotWithShape="1">
          <a:blip r:embed="rId3">
            <a:extLst>
              <a:ext uri="{28A0092B-C50C-407E-A947-70E740481C1C}">
                <a14:useLocalDpi xmlns:a14="http://schemas.microsoft.com/office/drawing/2010/main" val="0"/>
              </a:ext>
            </a:extLst>
          </a:blip>
          <a:srcRect l="10725" t="9106"/>
          <a:stretch/>
        </p:blipFill>
        <p:spPr bwMode="auto">
          <a:xfrm>
            <a:off x="980565" y="1467293"/>
            <a:ext cx="7012498" cy="49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800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Afbeelding 1"/>
          <p:cNvPicPr>
            <a:picLocks noChangeAspect="1"/>
          </p:cNvPicPr>
          <p:nvPr/>
        </p:nvPicPr>
        <p:blipFill rotWithShape="1">
          <a:blip r:embed="rId2">
            <a:extLst>
              <a:ext uri="{28A0092B-C50C-407E-A947-70E740481C1C}">
                <a14:useLocalDpi xmlns:a14="http://schemas.microsoft.com/office/drawing/2010/main" val="0"/>
              </a:ext>
            </a:extLst>
          </a:blip>
          <a:srcRect t="11372"/>
          <a:stretch/>
        </p:blipFill>
        <p:spPr bwMode="auto">
          <a:xfrm>
            <a:off x="980565" y="1467293"/>
            <a:ext cx="7012498" cy="49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p:cNvSpPr txBox="1">
            <a:spLocks/>
          </p:cNvSpPr>
          <p:nvPr/>
        </p:nvSpPr>
        <p:spPr>
          <a:xfrm>
            <a:off x="971550" y="620688"/>
            <a:ext cx="7632898" cy="633412"/>
          </a:xfrm>
          <a:prstGeom prst="rect">
            <a:avLst/>
          </a:prstGeom>
        </p:spPr>
        <p:txBody>
          <a:bodyPr vert="horz" lIns="0" tIns="0" rIns="0" bIns="0" rtlCol="0" anchor="t" anchorCtr="0">
            <a:noAutofit/>
          </a:bodyPr>
          <a:lstStyle>
            <a:lvl1pPr algn="l" defTabSz="914353" rtl="0" eaLnBrk="1" latinLnBrk="0" hangingPunct="1">
              <a:spcBef>
                <a:spcPct val="0"/>
              </a:spcBef>
              <a:buNone/>
              <a:defRPr lang="nl-NL" sz="3900" b="1" kern="1200" dirty="0" smtClean="0">
                <a:solidFill>
                  <a:schemeClr val="tx1"/>
                </a:solidFill>
                <a:latin typeface="+mj-lt"/>
                <a:ea typeface="+mj-ea"/>
                <a:cs typeface="+mj-cs"/>
              </a:defRPr>
            </a:lvl1pPr>
          </a:lstStyle>
          <a:p>
            <a:pPr fontAlgn="auto">
              <a:spcAft>
                <a:spcPts val="0"/>
              </a:spcAft>
            </a:pPr>
            <a:r>
              <a:rPr lang="nl-NL" altLang="nl-NL" sz="2200" b="0" dirty="0">
                <a:latin typeface="+mn-lt"/>
              </a:rPr>
              <a:t>Buikverzamelaars verzamelen stuifmeel met hun </a:t>
            </a:r>
            <a:r>
              <a:rPr lang="nl-NL" altLang="nl-NL" sz="2200" b="0" u="sng" dirty="0">
                <a:latin typeface="+mn-lt"/>
              </a:rPr>
              <a:t>buikschuier</a:t>
            </a:r>
            <a:r>
              <a:rPr lang="nl-NL" altLang="nl-NL" sz="2200" b="0" dirty="0">
                <a:latin typeface="+mn-lt"/>
              </a:rPr>
              <a:t> (</a:t>
            </a:r>
            <a:r>
              <a:rPr lang="nl-NL" altLang="nl-NL" sz="2200" b="0" dirty="0" err="1">
                <a:latin typeface="+mn-lt"/>
              </a:rPr>
              <a:t>behangersbij</a:t>
            </a:r>
            <a:r>
              <a:rPr lang="nl-NL" altLang="nl-NL" sz="2200" b="0" dirty="0">
                <a:latin typeface="+mn-lt"/>
              </a:rPr>
              <a:t>, metselbij, wolbij, </a:t>
            </a:r>
            <a:r>
              <a:rPr lang="nl-NL" altLang="nl-NL" sz="2200" b="0" dirty="0" err="1">
                <a:latin typeface="+mn-lt"/>
              </a:rPr>
              <a:t>klokjesbij</a:t>
            </a:r>
            <a:r>
              <a:rPr lang="nl-NL" altLang="nl-NL" sz="2200" b="0" dirty="0">
                <a:latin typeface="+mn-lt"/>
              </a:rPr>
              <a:t>, </a:t>
            </a:r>
            <a:r>
              <a:rPr lang="nl-NL" altLang="nl-NL" sz="2200" b="0" dirty="0" err="1">
                <a:latin typeface="+mn-lt"/>
              </a:rPr>
              <a:t>tronkenbij</a:t>
            </a:r>
            <a:r>
              <a:rPr lang="nl-NL" altLang="nl-NL" sz="2200" b="0" dirty="0">
                <a:latin typeface="+mn-lt"/>
              </a:rPr>
              <a:t>).</a:t>
            </a:r>
          </a:p>
        </p:txBody>
      </p:sp>
    </p:spTree>
    <p:extLst>
      <p:ext uri="{BB962C8B-B14F-4D97-AF65-F5344CB8AC3E}">
        <p14:creationId xmlns:p14="http://schemas.microsoft.com/office/powerpoint/2010/main" val="1600896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
          <p:cNvPicPr>
            <a:picLocks noChangeAspect="1"/>
          </p:cNvPicPr>
          <p:nvPr/>
        </p:nvPicPr>
        <p:blipFill rotWithShape="1">
          <a:blip r:embed="rId2">
            <a:extLst>
              <a:ext uri="{28A0092B-C50C-407E-A947-70E740481C1C}">
                <a14:useLocalDpi xmlns:a14="http://schemas.microsoft.com/office/drawing/2010/main" val="0"/>
              </a:ext>
            </a:extLst>
          </a:blip>
          <a:srcRect t="11372"/>
          <a:stretch/>
        </p:blipFill>
        <p:spPr bwMode="auto">
          <a:xfrm>
            <a:off x="980565" y="1467293"/>
            <a:ext cx="7012498" cy="49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Afbeelding 1"/>
          <p:cNvPicPr>
            <a:picLocks noChangeAspect="1"/>
          </p:cNvPicPr>
          <p:nvPr/>
        </p:nvPicPr>
        <p:blipFill rotWithShape="1">
          <a:blip r:embed="rId3">
            <a:extLst>
              <a:ext uri="{28A0092B-C50C-407E-A947-70E740481C1C}">
                <a14:useLocalDpi xmlns:a14="http://schemas.microsoft.com/office/drawing/2010/main" val="0"/>
              </a:ext>
            </a:extLst>
          </a:blip>
          <a:srcRect l="4281" t="6228" r="7508"/>
          <a:stretch/>
        </p:blipFill>
        <p:spPr bwMode="auto">
          <a:xfrm>
            <a:off x="980566" y="1467292"/>
            <a:ext cx="7012497" cy="49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p:cNvSpPr txBox="1">
            <a:spLocks/>
          </p:cNvSpPr>
          <p:nvPr/>
        </p:nvSpPr>
        <p:spPr>
          <a:xfrm>
            <a:off x="971550" y="620688"/>
            <a:ext cx="7416874" cy="633412"/>
          </a:xfrm>
          <a:prstGeom prst="rect">
            <a:avLst/>
          </a:prstGeom>
        </p:spPr>
        <p:txBody>
          <a:bodyPr vert="horz" lIns="0" tIns="0" rIns="0" bIns="0" rtlCol="0" anchor="t" anchorCtr="0">
            <a:noAutofit/>
          </a:bodyPr>
          <a:lstStyle>
            <a:lvl1pPr algn="l" defTabSz="914353" rtl="0" eaLnBrk="1" latinLnBrk="0" hangingPunct="1">
              <a:spcBef>
                <a:spcPct val="0"/>
              </a:spcBef>
              <a:buNone/>
              <a:defRPr lang="nl-NL" sz="3900" b="1" kern="1200" dirty="0" smtClean="0">
                <a:solidFill>
                  <a:schemeClr val="tx1"/>
                </a:solidFill>
                <a:latin typeface="+mj-lt"/>
                <a:ea typeface="+mj-ea"/>
                <a:cs typeface="+mj-cs"/>
              </a:defRPr>
            </a:lvl1pPr>
          </a:lstStyle>
          <a:p>
            <a:pPr fontAlgn="auto">
              <a:spcAft>
                <a:spcPts val="0"/>
              </a:spcAft>
            </a:pPr>
            <a:r>
              <a:rPr lang="nl-NL" altLang="nl-NL" sz="2200" b="0" dirty="0">
                <a:latin typeface="+mn-lt"/>
              </a:rPr>
              <a:t>Maskerbijen hebben geen verzamelharen; ze verzamelen stuifmeel met hun </a:t>
            </a:r>
            <a:r>
              <a:rPr lang="nl-NL" altLang="nl-NL" sz="2200" b="0" u="sng" dirty="0">
                <a:latin typeface="+mn-lt"/>
              </a:rPr>
              <a:t>mond</a:t>
            </a:r>
            <a:r>
              <a:rPr lang="nl-NL" altLang="nl-NL" sz="2200" b="0" dirty="0">
                <a:latin typeface="+mn-lt"/>
              </a:rPr>
              <a:t> en slaan het op in hun krop.</a:t>
            </a:r>
          </a:p>
        </p:txBody>
      </p:sp>
    </p:spTree>
    <p:extLst>
      <p:ext uri="{BB962C8B-B14F-4D97-AF65-F5344CB8AC3E}">
        <p14:creationId xmlns:p14="http://schemas.microsoft.com/office/powerpoint/2010/main" val="109278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5634" t="18382" r="17859" b="14822"/>
          <a:stretch/>
        </p:blipFill>
        <p:spPr>
          <a:xfrm>
            <a:off x="1028906" y="2496379"/>
            <a:ext cx="5343294" cy="4098160"/>
          </a:xfrm>
          <a:prstGeom prst="rect">
            <a:avLst/>
          </a:prstGeom>
        </p:spPr>
      </p:pic>
      <p:sp>
        <p:nvSpPr>
          <p:cNvPr id="4"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Bestuiving</a:t>
            </a:r>
          </a:p>
        </p:txBody>
      </p:sp>
      <p:sp>
        <p:nvSpPr>
          <p:cNvPr id="5" name="Tekstvak 4"/>
          <p:cNvSpPr txBox="1"/>
          <p:nvPr/>
        </p:nvSpPr>
        <p:spPr>
          <a:xfrm>
            <a:off x="839241" y="1580671"/>
            <a:ext cx="8038254" cy="830997"/>
          </a:xfrm>
          <a:prstGeom prst="rect">
            <a:avLst/>
          </a:prstGeom>
          <a:noFill/>
        </p:spPr>
        <p:txBody>
          <a:bodyPr wrap="square" rtlCol="0">
            <a:spAutoFit/>
          </a:bodyPr>
          <a:lstStyle/>
          <a:p>
            <a:r>
              <a:rPr lang="nl-NL" sz="2400" dirty="0">
                <a:latin typeface="+mn-lt"/>
              </a:rPr>
              <a:t>Bijen leveren een belangrijke bijdrage aan de bestuiving van planten en daarmee ook aan onze voeding.</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2876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2" cstate="print">
            <a:extLst>
              <a:ext uri="{28A0092B-C50C-407E-A947-70E740481C1C}">
                <a14:useLocalDpi xmlns:a14="http://schemas.microsoft.com/office/drawing/2010/main" val="0"/>
              </a:ext>
            </a:extLst>
          </a:blip>
          <a:srcRect l="12419" r="7519"/>
          <a:stretch/>
        </p:blipFill>
        <p:spPr>
          <a:xfrm flipH="1">
            <a:off x="212270" y="163284"/>
            <a:ext cx="8719455" cy="6531430"/>
          </a:xfrm>
          <a:prstGeom prst="rect">
            <a:avLst/>
          </a:prstGeom>
        </p:spPr>
      </p:pic>
      <p:sp>
        <p:nvSpPr>
          <p:cNvPr id="4" name="Titel 1"/>
          <p:cNvSpPr txBox="1">
            <a:spLocks/>
          </p:cNvSpPr>
          <p:nvPr/>
        </p:nvSpPr>
        <p:spPr>
          <a:xfrm>
            <a:off x="847968" y="673312"/>
            <a:ext cx="768447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600" dirty="0">
                <a:solidFill>
                  <a:schemeClr val="bg1"/>
                </a:solidFill>
                <a:latin typeface="N&amp;M Utrecht"/>
              </a:rPr>
              <a:t>Oproep aan groenprofessionals:</a:t>
            </a:r>
          </a:p>
        </p:txBody>
      </p:sp>
      <p:sp>
        <p:nvSpPr>
          <p:cNvPr id="5" name="Tekstvak 4"/>
          <p:cNvSpPr txBox="1"/>
          <p:nvPr/>
        </p:nvSpPr>
        <p:spPr>
          <a:xfrm>
            <a:off x="847967" y="1628800"/>
            <a:ext cx="4372105" cy="4154984"/>
          </a:xfrm>
          <a:prstGeom prst="rect">
            <a:avLst/>
          </a:prstGeom>
          <a:noFill/>
        </p:spPr>
        <p:txBody>
          <a:bodyPr wrap="square" rtlCol="0">
            <a:spAutoFit/>
          </a:bodyPr>
          <a:lstStyle/>
          <a:p>
            <a:endParaRPr lang="nl-NL" sz="2400" b="1" dirty="0">
              <a:solidFill>
                <a:schemeClr val="bg1"/>
              </a:solidFill>
            </a:endParaRPr>
          </a:p>
          <a:p>
            <a:r>
              <a:rPr lang="nl-NL" sz="2400" dirty="0">
                <a:solidFill>
                  <a:schemeClr val="bg1"/>
                </a:solidFill>
                <a:latin typeface="Soho Std"/>
              </a:rPr>
              <a:t>hoveniers</a:t>
            </a:r>
          </a:p>
          <a:p>
            <a:r>
              <a:rPr lang="nl-NL" sz="2400" dirty="0" err="1">
                <a:solidFill>
                  <a:schemeClr val="bg1"/>
                </a:solidFill>
                <a:latin typeface="Soho Std"/>
              </a:rPr>
              <a:t>urban</a:t>
            </a:r>
            <a:r>
              <a:rPr lang="nl-NL" sz="2400" dirty="0">
                <a:solidFill>
                  <a:schemeClr val="bg1"/>
                </a:solidFill>
                <a:latin typeface="Soho Std"/>
              </a:rPr>
              <a:t> </a:t>
            </a:r>
            <a:r>
              <a:rPr lang="nl-NL" sz="2400" dirty="0" err="1">
                <a:solidFill>
                  <a:schemeClr val="bg1"/>
                </a:solidFill>
                <a:latin typeface="Soho Std"/>
              </a:rPr>
              <a:t>greeners</a:t>
            </a:r>
            <a:r>
              <a:rPr lang="nl-NL" sz="2400" dirty="0">
                <a:solidFill>
                  <a:schemeClr val="bg1"/>
                </a:solidFill>
                <a:latin typeface="Soho Std"/>
              </a:rPr>
              <a:t> </a:t>
            </a:r>
          </a:p>
          <a:p>
            <a:r>
              <a:rPr lang="nl-NL" sz="2400" dirty="0">
                <a:solidFill>
                  <a:schemeClr val="bg1"/>
                </a:solidFill>
                <a:latin typeface="Soho Std"/>
              </a:rPr>
              <a:t>groenbeheerders</a:t>
            </a:r>
          </a:p>
          <a:p>
            <a:endParaRPr lang="nl-NL" sz="2400" dirty="0">
              <a:solidFill>
                <a:schemeClr val="bg1"/>
              </a:solidFill>
              <a:latin typeface="Soho Std"/>
            </a:endParaRPr>
          </a:p>
          <a:p>
            <a:endParaRPr lang="nl-NL" sz="2400" dirty="0">
              <a:solidFill>
                <a:schemeClr val="bg1"/>
              </a:solidFill>
              <a:latin typeface="Soho Std"/>
            </a:endParaRPr>
          </a:p>
          <a:p>
            <a:endParaRPr lang="nl-NL" sz="2400" dirty="0">
              <a:solidFill>
                <a:schemeClr val="bg1"/>
              </a:solidFill>
              <a:latin typeface="Soho Std"/>
            </a:endParaRPr>
          </a:p>
          <a:p>
            <a:r>
              <a:rPr lang="nl-NL" sz="2400" dirty="0">
                <a:solidFill>
                  <a:schemeClr val="bg1"/>
                </a:solidFill>
                <a:latin typeface="Soho Std"/>
              </a:rPr>
              <a:t>Je hebt een </a:t>
            </a:r>
            <a:r>
              <a:rPr lang="nl-NL" sz="2400" b="1" u="sng" dirty="0">
                <a:solidFill>
                  <a:schemeClr val="bg1"/>
                </a:solidFill>
                <a:latin typeface="Soho Std"/>
              </a:rPr>
              <a:t>sleutelpositie</a:t>
            </a:r>
          </a:p>
          <a:p>
            <a:r>
              <a:rPr lang="nl-NL" sz="2400" dirty="0">
                <a:solidFill>
                  <a:schemeClr val="bg1"/>
                </a:solidFill>
                <a:latin typeface="Soho Std"/>
              </a:rPr>
              <a:t>als het gaat om meer bijen en insecten in de stad en in het omliggende landschap!!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68" y="2021521"/>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68" y="2438965"/>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68" y="2806713"/>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95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71600" y="821533"/>
            <a:ext cx="7848872" cy="5570756"/>
          </a:xfrm>
          <a:prstGeom prst="rect">
            <a:avLst/>
          </a:prstGeom>
          <a:noFill/>
        </p:spPr>
        <p:txBody>
          <a:bodyPr wrap="square" rtlCol="0">
            <a:spAutoFit/>
          </a:bodyPr>
          <a:lstStyle/>
          <a:p>
            <a:r>
              <a:rPr lang="nl-NL" sz="2400" b="1" dirty="0"/>
              <a:t>Kruisbestuiving:</a:t>
            </a:r>
          </a:p>
          <a:p>
            <a:r>
              <a:rPr lang="nl-NL" sz="2000" dirty="0">
                <a:latin typeface="Soho Std"/>
              </a:rPr>
              <a:t>Dit is bestuiving met stuifmeel van andere planten. De meeste planten zijn afhankelijk van kruisbestuiving. Zonder kruisbestuiving zijn er geen, zeer weinig of minder vitale nakomelingen. </a:t>
            </a:r>
          </a:p>
          <a:p>
            <a:r>
              <a:rPr lang="nl-NL" sz="2000" dirty="0">
                <a:latin typeface="Soho Std"/>
              </a:rPr>
              <a:t>Bijen dragen (van alle insecten) het meest bij aan kruisbestuiving.</a:t>
            </a:r>
          </a:p>
          <a:p>
            <a:endParaRPr lang="nl-NL" sz="2400" b="1" dirty="0">
              <a:latin typeface="Soho Std"/>
            </a:endParaRPr>
          </a:p>
          <a:p>
            <a:r>
              <a:rPr lang="nl-NL" sz="2400" b="1" dirty="0">
                <a:latin typeface="Soho Std"/>
              </a:rPr>
              <a:t>Zelfbestuiving:</a:t>
            </a:r>
          </a:p>
          <a:p>
            <a:r>
              <a:rPr lang="nl-NL" sz="2000" dirty="0">
                <a:latin typeface="Soho Std"/>
              </a:rPr>
              <a:t>Het stuifmeel wordt overgebracht naar de stempel van dezelfde bloem. Dit kan het gevolg zijn van het uitblijven van insecten(kruis)bestuiving.</a:t>
            </a:r>
          </a:p>
          <a:p>
            <a:r>
              <a:rPr lang="nl-NL" sz="2400" dirty="0">
                <a:latin typeface="Soho Std"/>
              </a:rPr>
              <a:t>   Buurtbestuiving:</a:t>
            </a:r>
          </a:p>
          <a:p>
            <a:r>
              <a:rPr lang="nl-NL" sz="2400" dirty="0">
                <a:latin typeface="Soho Std"/>
              </a:rPr>
              <a:t>	</a:t>
            </a:r>
            <a:r>
              <a:rPr lang="nl-NL" sz="2000" dirty="0">
                <a:latin typeface="Soho Std"/>
              </a:rPr>
              <a:t>Het stuifmeel wordt overgebracht op een bloem aan 	dezelfde     </a:t>
            </a:r>
          </a:p>
          <a:p>
            <a:r>
              <a:rPr lang="nl-NL" sz="2000" dirty="0">
                <a:latin typeface="Soho Std"/>
              </a:rPr>
              <a:t>                plant. Dit is een vorm van zelfbestuiving.</a:t>
            </a:r>
          </a:p>
          <a:p>
            <a:r>
              <a:rPr lang="nl-NL" sz="2400" dirty="0">
                <a:latin typeface="Soho Std"/>
              </a:rPr>
              <a:t>    </a:t>
            </a:r>
            <a:r>
              <a:rPr lang="nl-NL" sz="2400" dirty="0" err="1">
                <a:latin typeface="Soho Std"/>
              </a:rPr>
              <a:t>Cleistogamie</a:t>
            </a:r>
            <a:r>
              <a:rPr lang="nl-NL" sz="2400" dirty="0">
                <a:latin typeface="Soho Std"/>
              </a:rPr>
              <a:t>:</a:t>
            </a:r>
          </a:p>
          <a:p>
            <a:r>
              <a:rPr lang="nl-NL" sz="2400" dirty="0">
                <a:latin typeface="Soho Std"/>
              </a:rPr>
              <a:t>	</a:t>
            </a:r>
            <a:r>
              <a:rPr lang="nl-NL" sz="2000" dirty="0">
                <a:latin typeface="Soho Std"/>
              </a:rPr>
              <a:t>Een vorm van zelfbestuiving in de bloemknop.</a:t>
            </a:r>
          </a:p>
          <a:p>
            <a:endParaRPr lang="nl-NL" sz="2400" dirty="0">
              <a:latin typeface="Soho Std"/>
            </a:endParaRPr>
          </a:p>
          <a:p>
            <a:endParaRPr lang="nl-NL" sz="2400" dirty="0">
              <a:latin typeface="Soho Std"/>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37" y="821533"/>
            <a:ext cx="455676" cy="455676"/>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37" y="2756404"/>
            <a:ext cx="455676" cy="455676"/>
          </a:xfrm>
          <a:prstGeom prst="rect">
            <a:avLst/>
          </a:prstGeom>
        </p:spPr>
      </p:pic>
    </p:spTree>
    <p:extLst>
      <p:ext uri="{BB962C8B-B14F-4D97-AF65-F5344CB8AC3E}">
        <p14:creationId xmlns:p14="http://schemas.microsoft.com/office/powerpoint/2010/main" val="782047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srcRect l="14581" t="20809" r="51959" b="37203"/>
          <a:stretch/>
        </p:blipFill>
        <p:spPr>
          <a:xfrm>
            <a:off x="4716017" y="2060848"/>
            <a:ext cx="4353556" cy="3389022"/>
          </a:xfrm>
          <a:prstGeom prst="rect">
            <a:avLst/>
          </a:prstGeom>
        </p:spPr>
      </p:pic>
      <p:pic>
        <p:nvPicPr>
          <p:cNvPr id="8" name="Afbeelding 7"/>
          <p:cNvPicPr>
            <a:picLocks noChangeAspect="1"/>
          </p:cNvPicPr>
          <p:nvPr/>
        </p:nvPicPr>
        <p:blipFill rotWithShape="1">
          <a:blip r:embed="rId2"/>
          <a:srcRect l="49760" t="21047" r="16118" b="37299"/>
          <a:stretch/>
        </p:blipFill>
        <p:spPr>
          <a:xfrm>
            <a:off x="107505" y="2060848"/>
            <a:ext cx="4475382" cy="3389022"/>
          </a:xfrm>
          <a:prstGeom prst="rect">
            <a:avLst/>
          </a:prstGeom>
        </p:spPr>
      </p:pic>
      <p:sp>
        <p:nvSpPr>
          <p:cNvPr id="9"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Bestuiving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60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5096" t="33266" r="22882" b="12594"/>
          <a:stretch/>
        </p:blipFill>
        <p:spPr>
          <a:xfrm>
            <a:off x="861937" y="2001178"/>
            <a:ext cx="7466136" cy="4368484"/>
          </a:xfrm>
          <a:prstGeom prst="rect">
            <a:avLst/>
          </a:prstGeom>
        </p:spPr>
      </p:pic>
      <p:sp>
        <p:nvSpPr>
          <p:cNvPr id="7" name="Tekstvak 6"/>
          <p:cNvSpPr txBox="1"/>
          <p:nvPr/>
        </p:nvSpPr>
        <p:spPr>
          <a:xfrm>
            <a:off x="839241" y="742845"/>
            <a:ext cx="8038254" cy="769441"/>
          </a:xfrm>
          <a:prstGeom prst="rect">
            <a:avLst/>
          </a:prstGeom>
          <a:noFill/>
        </p:spPr>
        <p:txBody>
          <a:bodyPr wrap="square" rtlCol="0">
            <a:spAutoFit/>
          </a:bodyPr>
          <a:lstStyle/>
          <a:p>
            <a:r>
              <a:rPr lang="nl-NL" sz="2200" dirty="0">
                <a:latin typeface="+mn-lt"/>
              </a:rPr>
              <a:t>Bijen spelen een belangrijke rol bij de bestuiving van voedingsgewassen. Bij welke groep is de bij het hardst nodig?</a:t>
            </a:r>
          </a:p>
        </p:txBody>
      </p:sp>
    </p:spTree>
    <p:extLst>
      <p:ext uri="{BB962C8B-B14F-4D97-AF65-F5344CB8AC3E}">
        <p14:creationId xmlns:p14="http://schemas.microsoft.com/office/powerpoint/2010/main" val="1257166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5096" t="28453" r="22882" b="7802"/>
          <a:stretch/>
        </p:blipFill>
        <p:spPr>
          <a:xfrm>
            <a:off x="861937" y="1612900"/>
            <a:ext cx="7466136" cy="5143500"/>
          </a:xfrm>
          <a:prstGeom prst="rect">
            <a:avLst/>
          </a:prstGeom>
        </p:spPr>
      </p:pic>
      <p:sp>
        <p:nvSpPr>
          <p:cNvPr id="7" name="Tekstvak 6"/>
          <p:cNvSpPr txBox="1"/>
          <p:nvPr/>
        </p:nvSpPr>
        <p:spPr>
          <a:xfrm>
            <a:off x="839241" y="742845"/>
            <a:ext cx="8038254" cy="769441"/>
          </a:xfrm>
          <a:prstGeom prst="rect">
            <a:avLst/>
          </a:prstGeom>
          <a:noFill/>
        </p:spPr>
        <p:txBody>
          <a:bodyPr wrap="square" rtlCol="0">
            <a:spAutoFit/>
          </a:bodyPr>
          <a:lstStyle/>
          <a:p>
            <a:r>
              <a:rPr lang="nl-NL" sz="2200" dirty="0">
                <a:latin typeface="+mn-lt"/>
              </a:rPr>
              <a:t>Bijen spelen een belangrijke rol bij de bestuiving van voedingsgewassen. Bij welke groep is de bij het hardst nodig?</a:t>
            </a:r>
          </a:p>
        </p:txBody>
      </p:sp>
    </p:spTree>
    <p:extLst>
      <p:ext uri="{BB962C8B-B14F-4D97-AF65-F5344CB8AC3E}">
        <p14:creationId xmlns:p14="http://schemas.microsoft.com/office/powerpoint/2010/main" val="2877536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185" y="1556792"/>
            <a:ext cx="7604239" cy="380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Bestuiving </a:t>
            </a:r>
            <a:r>
              <a:rPr lang="nl-NL" sz="2400" b="0" dirty="0">
                <a:solidFill>
                  <a:srgbClr val="000000"/>
                </a:solidFill>
                <a:latin typeface="N&amp;M Utrecht"/>
              </a:rPr>
              <a:t>door wilde bijen</a:t>
            </a:r>
          </a:p>
        </p:txBody>
      </p:sp>
      <p:sp>
        <p:nvSpPr>
          <p:cNvPr id="5" name="Tekstvak 4"/>
          <p:cNvSpPr txBox="1"/>
          <p:nvPr/>
        </p:nvSpPr>
        <p:spPr>
          <a:xfrm>
            <a:off x="839241" y="5589240"/>
            <a:ext cx="8038254" cy="769441"/>
          </a:xfrm>
          <a:prstGeom prst="rect">
            <a:avLst/>
          </a:prstGeom>
          <a:noFill/>
        </p:spPr>
        <p:txBody>
          <a:bodyPr wrap="square" rtlCol="0">
            <a:spAutoFit/>
          </a:bodyPr>
          <a:lstStyle/>
          <a:p>
            <a:r>
              <a:rPr lang="nl-NL" sz="2200" dirty="0">
                <a:latin typeface="+mn-lt"/>
              </a:rPr>
              <a:t>Hondsroos wordt vooral door zandbijen bezocht (foto: </a:t>
            </a:r>
            <a:r>
              <a:rPr lang="nl-NL" sz="2200" dirty="0" err="1">
                <a:latin typeface="+mn-lt"/>
              </a:rPr>
              <a:t>viltvlekzandbij</a:t>
            </a:r>
            <a:r>
              <a:rPr lang="nl-NL" sz="2200" dirty="0">
                <a:latin typeface="+mn-lt"/>
              </a:rPr>
              <a:t>). Stuifmeel wordt met de poten overgebracht.</a:t>
            </a:r>
          </a:p>
        </p:txBody>
      </p:sp>
    </p:spTree>
    <p:extLst>
      <p:ext uri="{BB962C8B-B14F-4D97-AF65-F5344CB8AC3E}">
        <p14:creationId xmlns:p14="http://schemas.microsoft.com/office/powerpoint/2010/main" val="3062216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304" y="1556792"/>
            <a:ext cx="3802120" cy="3802120"/>
          </a:xfrm>
          <a:prstGeom prst="rect">
            <a:avLst/>
          </a:prstGeom>
        </p:spPr>
      </p:pic>
      <p:sp>
        <p:nvSpPr>
          <p:cNvPr id="4"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Bestuiving </a:t>
            </a:r>
            <a:r>
              <a:rPr lang="nl-NL" sz="2400" b="0" dirty="0">
                <a:solidFill>
                  <a:srgbClr val="000000"/>
                </a:solidFill>
                <a:latin typeface="N&amp;M Utrecht"/>
              </a:rPr>
              <a:t>door wilde bijen</a:t>
            </a:r>
          </a:p>
        </p:txBody>
      </p:sp>
      <p:sp>
        <p:nvSpPr>
          <p:cNvPr id="5" name="Tekstvak 4"/>
          <p:cNvSpPr txBox="1"/>
          <p:nvPr/>
        </p:nvSpPr>
        <p:spPr>
          <a:xfrm>
            <a:off x="839241" y="5589240"/>
            <a:ext cx="8038254" cy="1015663"/>
          </a:xfrm>
          <a:prstGeom prst="rect">
            <a:avLst/>
          </a:prstGeom>
          <a:noFill/>
        </p:spPr>
        <p:txBody>
          <a:bodyPr wrap="square" rtlCol="0">
            <a:spAutoFit/>
          </a:bodyPr>
          <a:lstStyle/>
          <a:p>
            <a:r>
              <a:rPr lang="nl-NL" sz="2000" dirty="0">
                <a:latin typeface="+mn-lt"/>
              </a:rPr>
              <a:t>Links: Tuinbladsnijder neemt een </a:t>
            </a:r>
            <a:r>
              <a:rPr lang="nl-NL" sz="2000" dirty="0" err="1">
                <a:latin typeface="+mn-lt"/>
              </a:rPr>
              <a:t>stuifmeelbad</a:t>
            </a:r>
            <a:r>
              <a:rPr lang="nl-NL" sz="2000" dirty="0">
                <a:latin typeface="+mn-lt"/>
              </a:rPr>
              <a:t> in een bloem van de slaapbol. Rechts: Grote </a:t>
            </a:r>
            <a:r>
              <a:rPr lang="nl-NL" sz="2000" dirty="0" err="1">
                <a:latin typeface="+mn-lt"/>
              </a:rPr>
              <a:t>klokjesbij</a:t>
            </a:r>
            <a:r>
              <a:rPr lang="nl-NL" sz="2000" dirty="0">
                <a:latin typeface="+mn-lt"/>
              </a:rPr>
              <a:t> zoekt nectar en zorgt met zijn buikschuier voor kruisbestuiving.</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185" y="1556792"/>
            <a:ext cx="3834011" cy="3834011"/>
          </a:xfrm>
          <a:prstGeom prst="rect">
            <a:avLst/>
          </a:prstGeom>
        </p:spPr>
      </p:pic>
    </p:spTree>
    <p:extLst>
      <p:ext uri="{BB962C8B-B14F-4D97-AF65-F5344CB8AC3E}">
        <p14:creationId xmlns:p14="http://schemas.microsoft.com/office/powerpoint/2010/main" val="3639968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184" y="1586260"/>
            <a:ext cx="7604239" cy="5040524"/>
          </a:xfrm>
          <a:prstGeom prst="rect">
            <a:avLst/>
          </a:prstGeom>
        </p:spPr>
      </p:pic>
      <p:sp>
        <p:nvSpPr>
          <p:cNvPr id="4"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Bestuiving </a:t>
            </a:r>
            <a:r>
              <a:rPr lang="nl-NL" sz="2400" b="0" dirty="0">
                <a:solidFill>
                  <a:srgbClr val="000000"/>
                </a:solidFill>
                <a:latin typeface="N&amp;M Utrecht"/>
              </a:rPr>
              <a:t>door wilde bijen</a:t>
            </a:r>
          </a:p>
        </p:txBody>
      </p:sp>
      <p:sp>
        <p:nvSpPr>
          <p:cNvPr id="5" name="Tekstvak 4"/>
          <p:cNvSpPr txBox="1"/>
          <p:nvPr/>
        </p:nvSpPr>
        <p:spPr>
          <a:xfrm>
            <a:off x="839241" y="6093296"/>
            <a:ext cx="7549183" cy="400110"/>
          </a:xfrm>
          <a:prstGeom prst="rect">
            <a:avLst/>
          </a:prstGeom>
          <a:noFill/>
        </p:spPr>
        <p:txBody>
          <a:bodyPr wrap="square" rtlCol="0">
            <a:spAutoFit/>
          </a:bodyPr>
          <a:lstStyle/>
          <a:p>
            <a:r>
              <a:rPr lang="nl-NL" sz="2000" dirty="0">
                <a:solidFill>
                  <a:schemeClr val="bg1"/>
                </a:solidFill>
                <a:latin typeface="+mn-lt"/>
              </a:rPr>
              <a:t>Stuifmeel van scharlei klapt op het achterlijf van de grote wolbij.</a:t>
            </a:r>
          </a:p>
        </p:txBody>
      </p:sp>
    </p:spTree>
    <p:extLst>
      <p:ext uri="{BB962C8B-B14F-4D97-AF65-F5344CB8AC3E}">
        <p14:creationId xmlns:p14="http://schemas.microsoft.com/office/powerpoint/2010/main" val="285336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t="17335"/>
          <a:stretch/>
        </p:blipFill>
        <p:spPr>
          <a:xfrm>
            <a:off x="784184" y="1586260"/>
            <a:ext cx="7604240" cy="5028816"/>
          </a:xfrm>
          <a:prstGeom prst="rect">
            <a:avLst/>
          </a:prstGeom>
        </p:spPr>
      </p:pic>
      <p:sp>
        <p:nvSpPr>
          <p:cNvPr id="4"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Bestuiving </a:t>
            </a:r>
            <a:r>
              <a:rPr lang="nl-NL" sz="2400" b="0" dirty="0">
                <a:solidFill>
                  <a:srgbClr val="000000"/>
                </a:solidFill>
                <a:latin typeface="N&amp;M Utrecht"/>
              </a:rPr>
              <a:t>door wilde bijen</a:t>
            </a:r>
          </a:p>
        </p:txBody>
      </p:sp>
      <p:sp>
        <p:nvSpPr>
          <p:cNvPr id="5" name="Tekstvak 4"/>
          <p:cNvSpPr txBox="1"/>
          <p:nvPr/>
        </p:nvSpPr>
        <p:spPr>
          <a:xfrm>
            <a:off x="839241" y="1700808"/>
            <a:ext cx="7549183" cy="400110"/>
          </a:xfrm>
          <a:prstGeom prst="rect">
            <a:avLst/>
          </a:prstGeom>
          <a:noFill/>
        </p:spPr>
        <p:txBody>
          <a:bodyPr wrap="square" rtlCol="0">
            <a:spAutoFit/>
          </a:bodyPr>
          <a:lstStyle/>
          <a:p>
            <a:r>
              <a:rPr lang="nl-NL" sz="2000" dirty="0" err="1">
                <a:solidFill>
                  <a:schemeClr val="bg1"/>
                </a:solidFill>
                <a:latin typeface="+mn-lt"/>
              </a:rPr>
              <a:t>Bremzandbij</a:t>
            </a:r>
            <a:r>
              <a:rPr lang="nl-NL" sz="2000" dirty="0">
                <a:solidFill>
                  <a:schemeClr val="bg1"/>
                </a:solidFill>
                <a:latin typeface="+mn-lt"/>
              </a:rPr>
              <a:t> met stuifmeel aan de poten en op het borststuk.</a:t>
            </a:r>
          </a:p>
        </p:txBody>
      </p:sp>
    </p:spTree>
    <p:extLst>
      <p:ext uri="{BB962C8B-B14F-4D97-AF65-F5344CB8AC3E}">
        <p14:creationId xmlns:p14="http://schemas.microsoft.com/office/powerpoint/2010/main" val="1656144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t="24691" r="53215" b="40769"/>
          <a:stretch/>
        </p:blipFill>
        <p:spPr>
          <a:xfrm>
            <a:off x="742745" y="3717032"/>
            <a:ext cx="5112568" cy="2882395"/>
          </a:xfrm>
          <a:prstGeom prst="rect">
            <a:avLst/>
          </a:prstGeom>
        </p:spPr>
      </p:pic>
      <p:sp>
        <p:nvSpPr>
          <p:cNvPr id="3"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Vliegperiode</a:t>
            </a:r>
            <a:endParaRPr lang="nl-NL" sz="2400" b="0" dirty="0">
              <a:solidFill>
                <a:srgbClr val="000000"/>
              </a:solidFill>
              <a:latin typeface="N&amp;M Utrecht"/>
            </a:endParaRPr>
          </a:p>
        </p:txBody>
      </p:sp>
      <p:sp>
        <p:nvSpPr>
          <p:cNvPr id="4" name="Tekstvak 3"/>
          <p:cNvSpPr txBox="1"/>
          <p:nvPr/>
        </p:nvSpPr>
        <p:spPr>
          <a:xfrm>
            <a:off x="839241" y="1580671"/>
            <a:ext cx="8038254" cy="1938992"/>
          </a:xfrm>
          <a:prstGeom prst="rect">
            <a:avLst/>
          </a:prstGeom>
          <a:noFill/>
        </p:spPr>
        <p:txBody>
          <a:bodyPr wrap="square" rtlCol="0">
            <a:spAutoFit/>
          </a:bodyPr>
          <a:lstStyle/>
          <a:p>
            <a:r>
              <a:rPr lang="nl-NL" sz="2400" dirty="0"/>
              <a:t>Wilde bijen vliegen slechts een beperkte periode van het groeiseizoen. De vliegperiode wordt bepaald door:</a:t>
            </a:r>
          </a:p>
          <a:p>
            <a:pPr marL="342900" indent="-342900">
              <a:buFont typeface="Arial" panose="020B0604020202020204" pitchFamily="34" charset="0"/>
              <a:buChar char="•"/>
            </a:pPr>
            <a:r>
              <a:rPr lang="nl-NL" sz="2400" dirty="0">
                <a:latin typeface="Soho Std"/>
              </a:rPr>
              <a:t>het klimaat</a:t>
            </a:r>
          </a:p>
          <a:p>
            <a:pPr marL="342900" indent="-342900">
              <a:buFont typeface="Arial" panose="020B0604020202020204" pitchFamily="34" charset="0"/>
              <a:buChar char="•"/>
            </a:pPr>
            <a:r>
              <a:rPr lang="nl-NL" sz="2400" dirty="0">
                <a:latin typeface="Soho Std"/>
              </a:rPr>
              <a:t>de soort bij</a:t>
            </a:r>
          </a:p>
          <a:p>
            <a:pPr marL="342900" indent="-342900">
              <a:buFont typeface="Arial" panose="020B0604020202020204" pitchFamily="34" charset="0"/>
              <a:buChar char="•"/>
            </a:pPr>
            <a:r>
              <a:rPr lang="nl-NL" sz="2400" dirty="0">
                <a:latin typeface="Soho Std"/>
              </a:rPr>
              <a:t>de gebondenheid aan bepaalde plantensoorten</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8999" y="3717032"/>
            <a:ext cx="268570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988999" y="5589820"/>
            <a:ext cx="2685704" cy="338554"/>
          </a:xfrm>
          <a:prstGeom prst="rect">
            <a:avLst/>
          </a:prstGeom>
          <a:noFill/>
        </p:spPr>
        <p:txBody>
          <a:bodyPr wrap="square" rtlCol="0">
            <a:spAutoFit/>
          </a:bodyPr>
          <a:lstStyle/>
          <a:p>
            <a:r>
              <a:rPr lang="nl-NL" sz="800" b="1" i="1" dirty="0" err="1"/>
              <a:t>Bombus</a:t>
            </a:r>
            <a:r>
              <a:rPr lang="nl-NL" sz="800" b="1" i="1" dirty="0"/>
              <a:t> </a:t>
            </a:r>
            <a:r>
              <a:rPr lang="nl-NL" sz="800" b="1" i="1" dirty="0" err="1"/>
              <a:t>terrestris</a:t>
            </a:r>
            <a:r>
              <a:rPr lang="nl-NL" sz="800" b="1" i="1" dirty="0"/>
              <a:t>: Aardhommel koningin</a:t>
            </a:r>
          </a:p>
          <a:p>
            <a:r>
              <a:rPr lang="nl-NL" sz="800" b="1" i="1" dirty="0"/>
              <a:t>Foto: Peeters et al 2012</a:t>
            </a:r>
          </a:p>
        </p:txBody>
      </p:sp>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745" y="2331315"/>
            <a:ext cx="455676" cy="455676"/>
          </a:xfrm>
          <a:prstGeom prst="rect">
            <a:avLst/>
          </a:prstGeom>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745" y="2714087"/>
            <a:ext cx="455676" cy="455676"/>
          </a:xfrm>
          <a:prstGeom prst="rect">
            <a:avLst/>
          </a:prstGeom>
        </p:spPr>
      </p:pic>
      <p:pic>
        <p:nvPicPr>
          <p:cNvPr id="10" name="Afbeelding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745" y="3064962"/>
            <a:ext cx="455676" cy="455676"/>
          </a:xfrm>
          <a:prstGeom prst="rect">
            <a:avLst/>
          </a:prstGeom>
        </p:spPr>
      </p:pic>
    </p:spTree>
    <p:extLst>
      <p:ext uri="{BB962C8B-B14F-4D97-AF65-F5344CB8AC3E}">
        <p14:creationId xmlns:p14="http://schemas.microsoft.com/office/powerpoint/2010/main" val="3032377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Vliegperiode</a:t>
            </a:r>
            <a:endParaRPr lang="nl-NL" sz="2400" b="0" dirty="0">
              <a:solidFill>
                <a:srgbClr val="000000"/>
              </a:solidFill>
              <a:latin typeface="N&amp;M Utrecht"/>
            </a:endParaRPr>
          </a:p>
        </p:txBody>
      </p:sp>
      <p:sp>
        <p:nvSpPr>
          <p:cNvPr id="4" name="Tekstvak 3"/>
          <p:cNvSpPr txBox="1"/>
          <p:nvPr/>
        </p:nvSpPr>
        <p:spPr>
          <a:xfrm>
            <a:off x="839241" y="1580671"/>
            <a:ext cx="8038254" cy="830997"/>
          </a:xfrm>
          <a:prstGeom prst="rect">
            <a:avLst/>
          </a:prstGeom>
          <a:noFill/>
        </p:spPr>
        <p:txBody>
          <a:bodyPr wrap="square" rtlCol="0">
            <a:spAutoFit/>
          </a:bodyPr>
          <a:lstStyle/>
          <a:p>
            <a:r>
              <a:rPr lang="nl-NL" sz="2400" dirty="0"/>
              <a:t>Naar vliegperiode ingedeeld, zijn er:</a:t>
            </a:r>
          </a:p>
          <a:p>
            <a:pPr marL="342900" indent="-342900">
              <a:buFont typeface="Arial" panose="020B0604020202020204" pitchFamily="34" charset="0"/>
              <a:buChar char="•"/>
            </a:pPr>
            <a:r>
              <a:rPr lang="nl-NL" sz="2400" dirty="0">
                <a:latin typeface="Soho Std"/>
              </a:rPr>
              <a:t>voorjaarsbijen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988840"/>
            <a:ext cx="455676" cy="455676"/>
          </a:xfrm>
          <a:prstGeom prst="rect">
            <a:avLst/>
          </a:prstGeom>
        </p:spPr>
      </p:pic>
      <p:pic>
        <p:nvPicPr>
          <p:cNvPr id="11" name="Afbeelding 10"/>
          <p:cNvPicPr>
            <a:picLocks noChangeAspect="1"/>
          </p:cNvPicPr>
          <p:nvPr/>
        </p:nvPicPr>
        <p:blipFill rotWithShape="1">
          <a:blip r:embed="rId5">
            <a:extLst>
              <a:ext uri="{28A0092B-C50C-407E-A947-70E740481C1C}">
                <a14:useLocalDpi xmlns:a14="http://schemas.microsoft.com/office/drawing/2010/main" val="0"/>
              </a:ext>
            </a:extLst>
          </a:blip>
          <a:srcRect t="439" r="54352" b="51423"/>
          <a:stretch/>
        </p:blipFill>
        <p:spPr>
          <a:xfrm>
            <a:off x="422994" y="2996952"/>
            <a:ext cx="4150886" cy="2794680"/>
          </a:xfrm>
          <a:prstGeom prst="rect">
            <a:avLst/>
          </a:prstGeom>
        </p:spPr>
      </p:pic>
      <p:pic>
        <p:nvPicPr>
          <p:cNvPr id="12" name="Afbeelding 11"/>
          <p:cNvPicPr>
            <a:picLocks noChangeAspect="1"/>
          </p:cNvPicPr>
          <p:nvPr/>
        </p:nvPicPr>
        <p:blipFill rotWithShape="1">
          <a:blip r:embed="rId5">
            <a:extLst>
              <a:ext uri="{28A0092B-C50C-407E-A947-70E740481C1C}">
                <a14:useLocalDpi xmlns:a14="http://schemas.microsoft.com/office/drawing/2010/main" val="0"/>
              </a:ext>
            </a:extLst>
          </a:blip>
          <a:srcRect l="54134" r="2147" b="51862"/>
          <a:stretch/>
        </p:blipFill>
        <p:spPr>
          <a:xfrm>
            <a:off x="5006469" y="2996952"/>
            <a:ext cx="3975536" cy="2794680"/>
          </a:xfrm>
          <a:prstGeom prst="rect">
            <a:avLst/>
          </a:prstGeom>
        </p:spPr>
      </p:pic>
    </p:spTree>
    <p:extLst>
      <p:ext uri="{BB962C8B-B14F-4D97-AF65-F5344CB8AC3E}">
        <p14:creationId xmlns:p14="http://schemas.microsoft.com/office/powerpoint/2010/main" val="2391762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8930"/>
          <a:stretch/>
        </p:blipFill>
        <p:spPr>
          <a:xfrm>
            <a:off x="419101" y="266700"/>
            <a:ext cx="8382000" cy="5829299"/>
          </a:xfrm>
          <a:prstGeom prst="rect">
            <a:avLst/>
          </a:prstGeom>
        </p:spPr>
      </p:pic>
      <p:sp>
        <p:nvSpPr>
          <p:cNvPr id="5" name="Tekstvak 4"/>
          <p:cNvSpPr txBox="1"/>
          <p:nvPr/>
        </p:nvSpPr>
        <p:spPr>
          <a:xfrm>
            <a:off x="571501" y="6196961"/>
            <a:ext cx="8229600" cy="461665"/>
          </a:xfrm>
          <a:prstGeom prst="rect">
            <a:avLst/>
          </a:prstGeom>
          <a:noFill/>
        </p:spPr>
        <p:txBody>
          <a:bodyPr wrap="square" rtlCol="0">
            <a:spAutoFit/>
          </a:bodyPr>
          <a:lstStyle/>
          <a:p>
            <a:pPr algn="ctr"/>
            <a:r>
              <a:rPr lang="nl-NL" sz="2400" dirty="0">
                <a:latin typeface="Soho Std"/>
              </a:rPr>
              <a:t>………en als de bijen er zijn, zijn wij er ook, want………….</a:t>
            </a:r>
          </a:p>
        </p:txBody>
      </p:sp>
    </p:spTree>
    <p:extLst>
      <p:ext uri="{BB962C8B-B14F-4D97-AF65-F5344CB8AC3E}">
        <p14:creationId xmlns:p14="http://schemas.microsoft.com/office/powerpoint/2010/main" val="2788698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Vliegperiode</a:t>
            </a:r>
            <a:endParaRPr lang="nl-NL" sz="2400" b="0" dirty="0">
              <a:solidFill>
                <a:srgbClr val="000000"/>
              </a:solidFill>
              <a:latin typeface="N&amp;M Utrecht"/>
            </a:endParaRPr>
          </a:p>
        </p:txBody>
      </p:sp>
      <p:sp>
        <p:nvSpPr>
          <p:cNvPr id="4" name="Tekstvak 3"/>
          <p:cNvSpPr txBox="1"/>
          <p:nvPr/>
        </p:nvSpPr>
        <p:spPr>
          <a:xfrm>
            <a:off x="839241" y="1580671"/>
            <a:ext cx="8038254" cy="1815882"/>
          </a:xfrm>
          <a:prstGeom prst="rect">
            <a:avLst/>
          </a:prstGeom>
          <a:noFill/>
        </p:spPr>
        <p:txBody>
          <a:bodyPr wrap="square" rtlCol="0">
            <a:spAutoFit/>
          </a:bodyPr>
          <a:lstStyle/>
          <a:p>
            <a:r>
              <a:rPr lang="nl-NL" sz="2400" dirty="0"/>
              <a:t>Naar vliegperiode ingedeeld, zijn er:</a:t>
            </a:r>
          </a:p>
          <a:p>
            <a:pPr marL="342900" indent="-342900">
              <a:buFont typeface="Arial" panose="020B0604020202020204" pitchFamily="34" charset="0"/>
              <a:buChar char="•"/>
            </a:pPr>
            <a:r>
              <a:rPr lang="nl-NL" sz="2400" dirty="0">
                <a:latin typeface="Soho Std"/>
              </a:rPr>
              <a:t>zomerbijen</a:t>
            </a:r>
          </a:p>
          <a:p>
            <a:r>
              <a:rPr lang="nl-NL" sz="2000" dirty="0">
                <a:latin typeface="Soho Std"/>
              </a:rPr>
              <a:t>(Eind september hebben de meeste wilde bijen hun levenscyclus voltooid. Honingbijen, vlinders en andere insecten vliegen dan nog).</a:t>
            </a:r>
          </a:p>
          <a:p>
            <a:pPr marL="342900" indent="-342900">
              <a:buFont typeface="Arial" panose="020B0604020202020204" pitchFamily="34" charset="0"/>
              <a:buChar char="•"/>
            </a:pPr>
            <a:endParaRPr lang="nl-NL" sz="2400" dirty="0">
              <a:latin typeface="Soho Std"/>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988840"/>
            <a:ext cx="455676" cy="455676"/>
          </a:xfrm>
          <a:prstGeom prst="rect">
            <a:avLst/>
          </a:prstGeom>
        </p:spPr>
      </p:pic>
      <p:pic>
        <p:nvPicPr>
          <p:cNvPr id="7" name="Afbeelding 6"/>
          <p:cNvPicPr>
            <a:picLocks noChangeAspect="1"/>
          </p:cNvPicPr>
          <p:nvPr/>
        </p:nvPicPr>
        <p:blipFill rotWithShape="1">
          <a:blip r:embed="rId5">
            <a:extLst>
              <a:ext uri="{28A0092B-C50C-407E-A947-70E740481C1C}">
                <a14:useLocalDpi xmlns:a14="http://schemas.microsoft.com/office/drawing/2010/main" val="0"/>
              </a:ext>
            </a:extLst>
          </a:blip>
          <a:srcRect l="1267" t="52079" r="53085" b="-217"/>
          <a:stretch/>
        </p:blipFill>
        <p:spPr>
          <a:xfrm>
            <a:off x="422994" y="3028492"/>
            <a:ext cx="4195202" cy="2824516"/>
          </a:xfrm>
          <a:prstGeom prst="rect">
            <a:avLst/>
          </a:prstGeom>
        </p:spPr>
      </p:pic>
      <p:pic>
        <p:nvPicPr>
          <p:cNvPr id="8" name="Afbeelding 7"/>
          <p:cNvPicPr>
            <a:picLocks noChangeAspect="1"/>
          </p:cNvPicPr>
          <p:nvPr/>
        </p:nvPicPr>
        <p:blipFill rotWithShape="1">
          <a:blip r:embed="rId5">
            <a:extLst>
              <a:ext uri="{28A0092B-C50C-407E-A947-70E740481C1C}">
                <a14:useLocalDpi xmlns:a14="http://schemas.microsoft.com/office/drawing/2010/main" val="0"/>
              </a:ext>
            </a:extLst>
          </a:blip>
          <a:srcRect l="55322" t="51862" r="958"/>
          <a:stretch/>
        </p:blipFill>
        <p:spPr>
          <a:xfrm>
            <a:off x="5006469" y="3039123"/>
            <a:ext cx="4017979" cy="2824517"/>
          </a:xfrm>
          <a:prstGeom prst="rect">
            <a:avLst/>
          </a:prstGeom>
        </p:spPr>
      </p:pic>
    </p:spTree>
    <p:extLst>
      <p:ext uri="{BB962C8B-B14F-4D97-AF65-F5344CB8AC3E}">
        <p14:creationId xmlns:p14="http://schemas.microsoft.com/office/powerpoint/2010/main" val="2419222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814" y="361374"/>
            <a:ext cx="8474681" cy="423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487774" y="4869160"/>
            <a:ext cx="8304759" cy="1785104"/>
          </a:xfrm>
          <a:prstGeom prst="rect">
            <a:avLst/>
          </a:prstGeom>
          <a:noFill/>
        </p:spPr>
        <p:txBody>
          <a:bodyPr wrap="square" rtlCol="0">
            <a:spAutoFit/>
          </a:bodyPr>
          <a:lstStyle/>
          <a:p>
            <a:r>
              <a:rPr lang="nl-NL" sz="2200" b="1" dirty="0">
                <a:latin typeface="+mn-lt"/>
              </a:rPr>
              <a:t>Voorjaarsbijen:</a:t>
            </a:r>
            <a:r>
              <a:rPr lang="nl-NL" sz="2200" dirty="0">
                <a:latin typeface="+mn-lt"/>
              </a:rPr>
              <a:t/>
            </a:r>
            <a:br>
              <a:rPr lang="nl-NL" sz="2200" dirty="0">
                <a:latin typeface="+mn-lt"/>
              </a:rPr>
            </a:br>
            <a:r>
              <a:rPr lang="nl-NL" sz="2200" dirty="0" err="1">
                <a:latin typeface="+mn-lt"/>
              </a:rPr>
              <a:t>Boswilg</a:t>
            </a:r>
            <a:r>
              <a:rPr lang="nl-NL" sz="2200" dirty="0">
                <a:latin typeface="+mn-lt"/>
              </a:rPr>
              <a:t> en andere wilgen zijn van levensbelang voor een aantal zandbijen die volledig van deze houtige planten afhankelijk zijn; onder meer: grijze </a:t>
            </a:r>
            <a:r>
              <a:rPr lang="nl-NL" sz="2200" dirty="0" err="1">
                <a:latin typeface="+mn-lt"/>
              </a:rPr>
              <a:t>zandbij</a:t>
            </a:r>
            <a:r>
              <a:rPr lang="nl-NL" sz="2200" dirty="0">
                <a:latin typeface="+mn-lt"/>
              </a:rPr>
              <a:t>, zwart-</a:t>
            </a:r>
            <a:r>
              <a:rPr lang="nl-NL" sz="2200" dirty="0" err="1">
                <a:latin typeface="+mn-lt"/>
              </a:rPr>
              <a:t>rosse</a:t>
            </a:r>
            <a:r>
              <a:rPr lang="nl-NL" sz="2200" dirty="0">
                <a:latin typeface="+mn-lt"/>
              </a:rPr>
              <a:t> </a:t>
            </a:r>
            <a:r>
              <a:rPr lang="nl-NL" sz="2200" dirty="0" err="1">
                <a:latin typeface="+mn-lt"/>
              </a:rPr>
              <a:t>zandbij</a:t>
            </a:r>
            <a:r>
              <a:rPr lang="nl-NL" sz="2200" dirty="0">
                <a:latin typeface="+mn-lt"/>
              </a:rPr>
              <a:t>, vroege </a:t>
            </a:r>
            <a:r>
              <a:rPr lang="nl-NL" sz="2200" dirty="0" err="1">
                <a:latin typeface="+mn-lt"/>
              </a:rPr>
              <a:t>zandbij</a:t>
            </a:r>
            <a:r>
              <a:rPr lang="nl-NL" sz="2200" dirty="0">
                <a:latin typeface="+mn-lt"/>
              </a:rPr>
              <a:t>, roodbuikje, donkere </a:t>
            </a:r>
            <a:r>
              <a:rPr lang="nl-NL" sz="2200" dirty="0" err="1">
                <a:latin typeface="+mn-lt"/>
              </a:rPr>
              <a:t>wilgenzandbij</a:t>
            </a:r>
            <a:r>
              <a:rPr lang="nl-NL" sz="2200" dirty="0">
                <a:latin typeface="+mn-lt"/>
              </a:rPr>
              <a:t>.</a:t>
            </a:r>
          </a:p>
        </p:txBody>
      </p:sp>
    </p:spTree>
    <p:extLst>
      <p:ext uri="{BB962C8B-B14F-4D97-AF65-F5344CB8AC3E}">
        <p14:creationId xmlns:p14="http://schemas.microsoft.com/office/powerpoint/2010/main" val="2605026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094" y="332656"/>
            <a:ext cx="8532119" cy="426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487774" y="4869160"/>
            <a:ext cx="8304759" cy="1107996"/>
          </a:xfrm>
          <a:prstGeom prst="rect">
            <a:avLst/>
          </a:prstGeom>
          <a:noFill/>
        </p:spPr>
        <p:txBody>
          <a:bodyPr wrap="square" rtlCol="0">
            <a:spAutoFit/>
          </a:bodyPr>
          <a:lstStyle/>
          <a:p>
            <a:r>
              <a:rPr lang="nl-NL" sz="2200" b="1" dirty="0">
                <a:latin typeface="+mn-lt"/>
              </a:rPr>
              <a:t>Voorjaarsbijen:</a:t>
            </a:r>
            <a:r>
              <a:rPr lang="nl-NL" sz="2200" dirty="0">
                <a:latin typeface="+mn-lt"/>
              </a:rPr>
              <a:t/>
            </a:r>
            <a:br>
              <a:rPr lang="nl-NL" sz="2200" dirty="0">
                <a:latin typeface="+mn-lt"/>
              </a:rPr>
            </a:br>
            <a:r>
              <a:rPr lang="nl-NL" sz="2200" dirty="0">
                <a:latin typeface="+mn-lt"/>
              </a:rPr>
              <a:t>De </a:t>
            </a:r>
            <a:r>
              <a:rPr lang="nl-NL" sz="2200" dirty="0" err="1">
                <a:latin typeface="+mn-lt"/>
              </a:rPr>
              <a:t>fluitenkruidbij</a:t>
            </a:r>
            <a:r>
              <a:rPr lang="nl-NL" sz="2200" dirty="0">
                <a:latin typeface="+mn-lt"/>
              </a:rPr>
              <a:t> is gespecialiseerd op schermbloemige planten zoals: fluitenkruid, gewone berenklauw en zevenblad.</a:t>
            </a:r>
          </a:p>
        </p:txBody>
      </p:sp>
    </p:spTree>
    <p:extLst>
      <p:ext uri="{BB962C8B-B14F-4D97-AF65-F5344CB8AC3E}">
        <p14:creationId xmlns:p14="http://schemas.microsoft.com/office/powerpoint/2010/main" val="1019822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094" y="332656"/>
            <a:ext cx="8532119" cy="426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p:cNvSpPr txBox="1"/>
          <p:nvPr/>
        </p:nvSpPr>
        <p:spPr>
          <a:xfrm>
            <a:off x="487774" y="4869160"/>
            <a:ext cx="8304759" cy="1107996"/>
          </a:xfrm>
          <a:prstGeom prst="rect">
            <a:avLst/>
          </a:prstGeom>
          <a:noFill/>
        </p:spPr>
        <p:txBody>
          <a:bodyPr wrap="square" rtlCol="0">
            <a:spAutoFit/>
          </a:bodyPr>
          <a:lstStyle/>
          <a:p>
            <a:r>
              <a:rPr lang="nl-NL" sz="2200" b="1" dirty="0">
                <a:latin typeface="+mn-lt"/>
              </a:rPr>
              <a:t>Zomerbijen:</a:t>
            </a:r>
            <a:r>
              <a:rPr lang="nl-NL" sz="2200" dirty="0">
                <a:latin typeface="+mn-lt"/>
              </a:rPr>
              <a:t/>
            </a:r>
            <a:br>
              <a:rPr lang="nl-NL" sz="2200" dirty="0">
                <a:latin typeface="+mn-lt"/>
              </a:rPr>
            </a:br>
            <a:r>
              <a:rPr lang="nl-NL" sz="2200" dirty="0">
                <a:latin typeface="+mn-lt"/>
              </a:rPr>
              <a:t>De </a:t>
            </a:r>
            <a:r>
              <a:rPr lang="nl-NL" sz="2200" dirty="0" err="1">
                <a:latin typeface="+mn-lt"/>
              </a:rPr>
              <a:t>resedamaskerbij</a:t>
            </a:r>
            <a:r>
              <a:rPr lang="nl-NL" sz="2200" dirty="0">
                <a:latin typeface="+mn-lt"/>
              </a:rPr>
              <a:t> is gespecialiseerd op reseda: gewone reseda, wouw, witte reseda en tuinreseda.</a:t>
            </a:r>
          </a:p>
        </p:txBody>
      </p:sp>
    </p:spTree>
    <p:extLst>
      <p:ext uri="{BB962C8B-B14F-4D97-AF65-F5344CB8AC3E}">
        <p14:creationId xmlns:p14="http://schemas.microsoft.com/office/powerpoint/2010/main" val="428844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1"/>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bwMode="auto">
          <a:xfrm>
            <a:off x="4568456" y="357939"/>
            <a:ext cx="4224077" cy="422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Afbeelding 2"/>
          <p:cNvPicPr>
            <a:picLocks noChangeAspect="1"/>
          </p:cNvPicPr>
          <p:nvPr/>
        </p:nvPicPr>
        <p:blipFill rotWithShape="1">
          <a:blip r:embed="rId3">
            <a:extLst>
              <a:ext uri="{28A0092B-C50C-407E-A947-70E740481C1C}">
                <a14:useLocalDpi xmlns:a14="http://schemas.microsoft.com/office/drawing/2010/main" val="0"/>
              </a:ext>
            </a:extLst>
          </a:blip>
          <a:srcRect r="50480"/>
          <a:stretch/>
        </p:blipFill>
        <p:spPr bwMode="auto">
          <a:xfrm>
            <a:off x="374095" y="357939"/>
            <a:ext cx="4194362" cy="423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p:cNvSpPr txBox="1"/>
          <p:nvPr/>
        </p:nvSpPr>
        <p:spPr>
          <a:xfrm>
            <a:off x="487774" y="4869160"/>
            <a:ext cx="6479613" cy="1446550"/>
          </a:xfrm>
          <a:prstGeom prst="rect">
            <a:avLst/>
          </a:prstGeom>
          <a:noFill/>
        </p:spPr>
        <p:txBody>
          <a:bodyPr wrap="square" rtlCol="0">
            <a:spAutoFit/>
          </a:bodyPr>
          <a:lstStyle/>
          <a:p>
            <a:r>
              <a:rPr lang="nl-NL" sz="2200" b="1" dirty="0">
                <a:latin typeface="+mn-lt"/>
              </a:rPr>
              <a:t>Zomerbijen:</a:t>
            </a:r>
            <a:r>
              <a:rPr lang="nl-NL" sz="2200" dirty="0">
                <a:latin typeface="+mn-lt"/>
              </a:rPr>
              <a:t/>
            </a:r>
            <a:br>
              <a:rPr lang="nl-NL" sz="2200" dirty="0">
                <a:latin typeface="+mn-lt"/>
              </a:rPr>
            </a:br>
            <a:r>
              <a:rPr lang="nl-NL" sz="2200" dirty="0">
                <a:latin typeface="+mn-lt"/>
              </a:rPr>
              <a:t>De </a:t>
            </a:r>
            <a:r>
              <a:rPr lang="nl-NL" sz="2200" dirty="0" err="1">
                <a:latin typeface="+mn-lt"/>
              </a:rPr>
              <a:t>lathyrusbij</a:t>
            </a:r>
            <a:r>
              <a:rPr lang="nl-NL" sz="2200" dirty="0">
                <a:latin typeface="+mn-lt"/>
              </a:rPr>
              <a:t> is gespecialiseerd op Lathyrus en op andere vlinderbloemige planten zoals brede lathyrus, aardaker, blazenstruik.</a:t>
            </a:r>
          </a:p>
        </p:txBody>
      </p:sp>
      <p:pic>
        <p:nvPicPr>
          <p:cNvPr id="8" name="Afbeelding 2"/>
          <p:cNvPicPr>
            <a:picLocks noChangeAspect="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6803035" y="4679862"/>
            <a:ext cx="1989498" cy="198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873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Vliegtijd</a:t>
            </a:r>
            <a:endParaRPr lang="nl-NL" sz="2400" b="0" dirty="0">
              <a:solidFill>
                <a:srgbClr val="000000"/>
              </a:solidFill>
              <a:latin typeface="N&amp;M Utrecht"/>
            </a:endParaRPr>
          </a:p>
        </p:txBody>
      </p:sp>
      <p:sp>
        <p:nvSpPr>
          <p:cNvPr id="4" name="Tekstvak 3"/>
          <p:cNvSpPr txBox="1"/>
          <p:nvPr/>
        </p:nvSpPr>
        <p:spPr>
          <a:xfrm>
            <a:off x="839241" y="1580671"/>
            <a:ext cx="8038254" cy="2677656"/>
          </a:xfrm>
          <a:prstGeom prst="rect">
            <a:avLst/>
          </a:prstGeom>
          <a:noFill/>
        </p:spPr>
        <p:txBody>
          <a:bodyPr wrap="square" rtlCol="0">
            <a:spAutoFit/>
          </a:bodyPr>
          <a:lstStyle/>
          <a:p>
            <a:r>
              <a:rPr lang="nl-NL" sz="2400" dirty="0"/>
              <a:t>Wilde bijen vliegen vaak slechts een gedeelte van de dag. De vliegtijd wordt bepaald door:</a:t>
            </a:r>
          </a:p>
          <a:p>
            <a:pPr marL="342900" indent="-342900">
              <a:buFont typeface="Arial" panose="020B0604020202020204" pitchFamily="34" charset="0"/>
              <a:buChar char="•"/>
            </a:pPr>
            <a:r>
              <a:rPr lang="nl-NL" sz="2400" dirty="0">
                <a:latin typeface="Soho Std"/>
              </a:rPr>
              <a:t>de temperatuur en het weertype</a:t>
            </a:r>
          </a:p>
          <a:p>
            <a:pPr marL="342900" indent="-342900">
              <a:buFont typeface="Arial" panose="020B0604020202020204" pitchFamily="34" charset="0"/>
              <a:buChar char="•"/>
            </a:pPr>
            <a:r>
              <a:rPr lang="nl-NL" sz="2400" dirty="0">
                <a:latin typeface="Soho Std"/>
              </a:rPr>
              <a:t>de conditie van de plant</a:t>
            </a:r>
          </a:p>
          <a:p>
            <a:r>
              <a:rPr lang="nl-NL" sz="2400" dirty="0">
                <a:latin typeface="Soho Std"/>
              </a:rPr>
              <a:t>Sommige planten sluiten zich in de loop van de dag, hebben geen stuifmeel meer of scheiden geen nectar meer af.</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p:cNvPicPr>
            <a:picLocks noChangeAspect="1"/>
          </p:cNvPicPr>
          <p:nvPr/>
        </p:nvPicPr>
        <p:blipFill rotWithShape="1">
          <a:blip r:embed="rId4">
            <a:extLst>
              <a:ext uri="{28A0092B-C50C-407E-A947-70E740481C1C}">
                <a14:useLocalDpi xmlns:a14="http://schemas.microsoft.com/office/drawing/2010/main" val="0"/>
              </a:ext>
            </a:extLst>
          </a:blip>
          <a:srcRect l="48944" t="24486" r="2113" b="23886"/>
          <a:stretch/>
        </p:blipFill>
        <p:spPr>
          <a:xfrm>
            <a:off x="683568" y="4342159"/>
            <a:ext cx="2766528" cy="2228571"/>
          </a:xfrm>
          <a:prstGeom prst="rect">
            <a:avLst/>
          </a:prstGeom>
        </p:spPr>
      </p:pic>
      <p:pic>
        <p:nvPicPr>
          <p:cNvPr id="10" name="Picture 2" descr="C:\Users\bakloos\Pictures\Mijn afbeeldingen\2017\Nederland zoemt\fotos Arie\Bloem11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8148" y="4318352"/>
            <a:ext cx="2844882" cy="2276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bakloos\Pictures\Mijn afbeeldingen\2017\Nederland zoemt\DSC06605_resiz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83" r="7283"/>
          <a:stretch/>
        </p:blipFill>
        <p:spPr bwMode="auto">
          <a:xfrm>
            <a:off x="6552787" y="4342160"/>
            <a:ext cx="2121916" cy="1474092"/>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075" y="2329119"/>
            <a:ext cx="455676" cy="455676"/>
          </a:xfrm>
          <a:prstGeom prst="rect">
            <a:avLst/>
          </a:prstGeom>
        </p:spPr>
      </p:pic>
      <p:pic>
        <p:nvPicPr>
          <p:cNvPr id="13" name="Afbeelding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075" y="2711891"/>
            <a:ext cx="455676" cy="455676"/>
          </a:xfrm>
          <a:prstGeom prst="rect">
            <a:avLst/>
          </a:prstGeom>
        </p:spPr>
      </p:pic>
    </p:spTree>
    <p:extLst>
      <p:ext uri="{BB962C8B-B14F-4D97-AF65-F5344CB8AC3E}">
        <p14:creationId xmlns:p14="http://schemas.microsoft.com/office/powerpoint/2010/main" val="4096303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847968" y="673312"/>
            <a:ext cx="790049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Voortplantingsproces: </a:t>
            </a:r>
            <a:r>
              <a:rPr lang="nl-NL" sz="3867" b="0" dirty="0">
                <a:solidFill>
                  <a:srgbClr val="000000"/>
                </a:solidFill>
                <a:latin typeface="N&amp;M Utrecht"/>
              </a:rPr>
              <a:t>volgorde</a:t>
            </a:r>
            <a:endParaRPr lang="nl-NL" sz="2400" b="0" dirty="0">
              <a:solidFill>
                <a:srgbClr val="000000"/>
              </a:solidFill>
              <a:latin typeface="N&amp;M Utrecht"/>
            </a:endParaRPr>
          </a:p>
        </p:txBody>
      </p:sp>
      <p:sp>
        <p:nvSpPr>
          <p:cNvPr id="4" name="Tekstvak 3"/>
          <p:cNvSpPr txBox="1"/>
          <p:nvPr/>
        </p:nvSpPr>
        <p:spPr>
          <a:xfrm>
            <a:off x="839241" y="1580671"/>
            <a:ext cx="8038254" cy="4893647"/>
          </a:xfrm>
          <a:prstGeom prst="rect">
            <a:avLst/>
          </a:prstGeom>
          <a:noFill/>
        </p:spPr>
        <p:txBody>
          <a:bodyPr wrap="square" rtlCol="0">
            <a:spAutoFit/>
          </a:bodyPr>
          <a:lstStyle/>
          <a:p>
            <a:pPr marL="342900" indent="-342900">
              <a:buFont typeface="Arial" panose="020B0604020202020204" pitchFamily="34" charset="0"/>
              <a:buChar char="•"/>
            </a:pPr>
            <a:r>
              <a:rPr lang="nl-NL" sz="2400" dirty="0"/>
              <a:t>Paring</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latin typeface="Soho Std"/>
              </a:rPr>
              <a:t>Zoeken naar een nestplaats</a:t>
            </a:r>
          </a:p>
          <a:p>
            <a:pPr marL="342900" indent="-342900">
              <a:buFont typeface="Arial" panose="020B0604020202020204" pitchFamily="34" charset="0"/>
              <a:buChar char="•"/>
            </a:pPr>
            <a:endParaRPr lang="nl-NL" sz="2400" dirty="0">
              <a:latin typeface="Soho Std"/>
            </a:endParaRPr>
          </a:p>
          <a:p>
            <a:pPr marL="342900" indent="-342900">
              <a:buFont typeface="Arial" panose="020B0604020202020204" pitchFamily="34" charset="0"/>
              <a:buChar char="•"/>
            </a:pPr>
            <a:r>
              <a:rPr lang="nl-NL" sz="2400" dirty="0">
                <a:latin typeface="Soho Std"/>
              </a:rPr>
              <a:t>Nestgang maken of graven</a:t>
            </a:r>
          </a:p>
          <a:p>
            <a:pPr marL="342900" indent="-342900">
              <a:buFont typeface="Arial" panose="020B0604020202020204" pitchFamily="34" charset="0"/>
              <a:buChar char="•"/>
            </a:pPr>
            <a:endParaRPr lang="nl-NL" sz="2400" dirty="0">
              <a:latin typeface="Soho Std"/>
            </a:endParaRPr>
          </a:p>
          <a:p>
            <a:pPr marL="342900" indent="-342900">
              <a:buFont typeface="Arial" panose="020B0604020202020204" pitchFamily="34" charset="0"/>
              <a:buChar char="•"/>
            </a:pPr>
            <a:r>
              <a:rPr lang="nl-NL" sz="2400" dirty="0">
                <a:latin typeface="Soho Std"/>
              </a:rPr>
              <a:t>Aanleggen van broedcellen</a:t>
            </a:r>
          </a:p>
          <a:p>
            <a:pPr marL="342900" indent="-342900">
              <a:buFont typeface="Arial" panose="020B0604020202020204" pitchFamily="34" charset="0"/>
              <a:buChar char="•"/>
            </a:pPr>
            <a:endParaRPr lang="nl-NL" sz="2400" dirty="0">
              <a:latin typeface="Soho Std"/>
            </a:endParaRPr>
          </a:p>
          <a:p>
            <a:pPr marL="342900" indent="-342900">
              <a:buFont typeface="Arial" panose="020B0604020202020204" pitchFamily="34" charset="0"/>
              <a:buChar char="•"/>
            </a:pPr>
            <a:r>
              <a:rPr lang="nl-NL" sz="2400" dirty="0">
                <a:latin typeface="Soho Std"/>
              </a:rPr>
              <a:t>Verzamelen stuifmeel</a:t>
            </a:r>
          </a:p>
          <a:p>
            <a:pPr marL="342900" indent="-342900">
              <a:buFont typeface="Arial" panose="020B0604020202020204" pitchFamily="34" charset="0"/>
              <a:buChar char="•"/>
            </a:pPr>
            <a:endParaRPr lang="nl-NL" sz="2400" dirty="0">
              <a:latin typeface="Soho Std"/>
            </a:endParaRPr>
          </a:p>
          <a:p>
            <a:pPr marL="342900" indent="-342900">
              <a:buFont typeface="Arial" panose="020B0604020202020204" pitchFamily="34" charset="0"/>
              <a:buChar char="•"/>
            </a:pPr>
            <a:r>
              <a:rPr lang="nl-NL" sz="2400" dirty="0" err="1">
                <a:latin typeface="Soho Std"/>
              </a:rPr>
              <a:t>Eileg</a:t>
            </a:r>
            <a:endParaRPr lang="nl-NL" sz="2400" dirty="0">
              <a:latin typeface="Soho Std"/>
            </a:endParaRPr>
          </a:p>
          <a:p>
            <a:pPr marL="342900" indent="-342900">
              <a:buFont typeface="Arial" panose="020B0604020202020204" pitchFamily="34" charset="0"/>
              <a:buChar char="•"/>
            </a:pPr>
            <a:endParaRPr lang="nl-NL" sz="2400" dirty="0">
              <a:latin typeface="Soho Std"/>
            </a:endParaRPr>
          </a:p>
          <a:p>
            <a:pPr marL="342900" indent="-342900">
              <a:buFont typeface="Arial" panose="020B0604020202020204" pitchFamily="34" charset="0"/>
              <a:buChar char="•"/>
            </a:pPr>
            <a:r>
              <a:rPr lang="nl-NL" sz="2400" dirty="0">
                <a:latin typeface="Soho Std"/>
              </a:rPr>
              <a:t>Afsluiten broedcellen en nest</a:t>
            </a:r>
          </a:p>
        </p:txBody>
      </p:sp>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254" y="5230014"/>
            <a:ext cx="455676" cy="455676"/>
          </a:xfrm>
          <a:prstGeom prst="rect">
            <a:avLst/>
          </a:prstGeom>
        </p:spPr>
      </p:pic>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254" y="6030114"/>
            <a:ext cx="455676" cy="455676"/>
          </a:xfrm>
          <a:prstGeom prst="rect">
            <a:avLst/>
          </a:prstGeom>
        </p:spPr>
      </p:pic>
      <p:pic>
        <p:nvPicPr>
          <p:cNvPr id="14" name="Afbeelding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254" y="4531514"/>
            <a:ext cx="455676" cy="455676"/>
          </a:xfrm>
          <a:prstGeom prst="rect">
            <a:avLst/>
          </a:prstGeom>
        </p:spPr>
      </p:pic>
      <p:pic>
        <p:nvPicPr>
          <p:cNvPr id="15" name="Afbeelding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254" y="3807614"/>
            <a:ext cx="455676" cy="455676"/>
          </a:xfrm>
          <a:prstGeom prst="rect">
            <a:avLst/>
          </a:prstGeom>
        </p:spPr>
      </p:pic>
      <p:pic>
        <p:nvPicPr>
          <p:cNvPr id="16" name="Afbeelding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254" y="3058314"/>
            <a:ext cx="455676" cy="455676"/>
          </a:xfrm>
          <a:prstGeom prst="rect">
            <a:avLst/>
          </a:prstGeom>
        </p:spPr>
      </p:pic>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254" y="2347114"/>
            <a:ext cx="455676" cy="455676"/>
          </a:xfrm>
          <a:prstGeom prst="rect">
            <a:avLst/>
          </a:prstGeom>
        </p:spPr>
      </p:pic>
      <p:pic>
        <p:nvPicPr>
          <p:cNvPr id="18" name="Afbeelding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254" y="1648614"/>
            <a:ext cx="455676" cy="455676"/>
          </a:xfrm>
          <a:prstGeom prst="rect">
            <a:avLst/>
          </a:prstGeom>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675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346921"/>
            <a:ext cx="2552318" cy="2779456"/>
          </a:xfrm>
          <a:prstGeom prst="rect">
            <a:avLst/>
          </a:prstGeom>
        </p:spPr>
      </p:pic>
      <p:graphicFrame>
        <p:nvGraphicFramePr>
          <p:cNvPr id="10" name="Tabel 9"/>
          <p:cNvGraphicFramePr>
            <a:graphicFrameLocks noGrp="1"/>
          </p:cNvGraphicFramePr>
          <p:nvPr>
            <p:extLst>
              <p:ext uri="{D42A27DB-BD31-4B8C-83A1-F6EECF244321}">
                <p14:modId xmlns:p14="http://schemas.microsoft.com/office/powerpoint/2010/main" val="3240207207"/>
              </p:ext>
            </p:extLst>
          </p:nvPr>
        </p:nvGraphicFramePr>
        <p:xfrm>
          <a:off x="3236494" y="3272590"/>
          <a:ext cx="5893660" cy="308289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5685380">
                  <a:extLst>
                    <a:ext uri="{9D8B030D-6E8A-4147-A177-3AD203B41FA5}">
                      <a16:colId xmlns:a16="http://schemas.microsoft.com/office/drawing/2014/main" val="20001"/>
                    </a:ext>
                  </a:extLst>
                </a:gridCol>
              </a:tblGrid>
              <a:tr h="372584">
                <a:tc>
                  <a:txBody>
                    <a:bodyPr/>
                    <a:lstStyle/>
                    <a:p>
                      <a:r>
                        <a:rPr lang="nl-NL" b="0"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800" b="0" kern="1200" dirty="0">
                          <a:solidFill>
                            <a:schemeClr val="tx1"/>
                          </a:solidFill>
                          <a:effectLst/>
                          <a:latin typeface="+mn-lt"/>
                          <a:ea typeface="+mn-ea"/>
                          <a:cs typeface="+mn-cs"/>
                        </a:rPr>
                        <a:t>Territoriumgedrag: </a:t>
                      </a:r>
                      <a:r>
                        <a:rPr lang="nl-NL" sz="1800" b="0" i="0" kern="1200" dirty="0">
                          <a:solidFill>
                            <a:schemeClr val="tx1"/>
                          </a:solidFill>
                          <a:effectLst/>
                          <a:latin typeface="+mn-lt"/>
                          <a:ea typeface="+mn-ea"/>
                          <a:cs typeface="+mn-cs"/>
                        </a:rPr>
                        <a:t>patrouilleren en bewaken</a:t>
                      </a:r>
                      <a:endParaRPr lang="nl-NL"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7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dk1"/>
                          </a:solidFill>
                          <a:effectLst/>
                          <a:latin typeface="+mn-lt"/>
                          <a:ea typeface="+mn-ea"/>
                          <a:cs typeface="+mn-cs"/>
                        </a:rPr>
                        <a:t>Toenadering van vrouwtje en mannetjes.</a:t>
                      </a:r>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2584">
                <a:tc>
                  <a:txBody>
                    <a:bodyPr/>
                    <a:lstStyle/>
                    <a:p>
                      <a:r>
                        <a:rPr lang="nl-NL"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dirty="0"/>
                        <a:t>Precopulatie is een soort</a:t>
                      </a:r>
                      <a:r>
                        <a:rPr lang="nl-NL" baseline="0" dirty="0"/>
                        <a:t> voorspel.</a:t>
                      </a:r>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2584">
                <a:tc>
                  <a:txBody>
                    <a:bodyPr/>
                    <a:lstStyle/>
                    <a:p>
                      <a:r>
                        <a:rPr lang="nl-NL"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dirty="0"/>
                        <a:t>Paring = geen bevruchting; zaadopslag in zaadblaas; </a:t>
                      </a:r>
                      <a:r>
                        <a:rPr lang="nl-NL" dirty="0" err="1"/>
                        <a:t>haplodiploïde</a:t>
                      </a:r>
                      <a:r>
                        <a:rPr lang="nl-NL" dirty="0"/>
                        <a:t> voortplanting; m haploïd,</a:t>
                      </a:r>
                      <a:r>
                        <a:rPr lang="nl-NL" baseline="0" dirty="0"/>
                        <a:t> vr. diploïd.</a:t>
                      </a:r>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2584">
                <a:tc>
                  <a:txBody>
                    <a:bodyPr/>
                    <a:lstStyle/>
                    <a:p>
                      <a:r>
                        <a:rPr lang="nl-NL"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dirty="0"/>
                        <a:t>Paringsfrequentie: gewoonlijk 1x, alleen wolbijen en     roetbijen paren het hele vliegseizoen door.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2584">
                <a:tc>
                  <a:txBody>
                    <a:bodyPr/>
                    <a:lstStyle/>
                    <a:p>
                      <a:r>
                        <a:rPr lang="nl-NL"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dirty="0"/>
                        <a:t>Paringsplekken: vaak</a:t>
                      </a:r>
                      <a:r>
                        <a:rPr lang="nl-NL" baseline="0" dirty="0"/>
                        <a:t> op bloemen of bij het nest, soms in het nest (o.m. </a:t>
                      </a:r>
                      <a:r>
                        <a:rPr lang="nl-NL" baseline="0" dirty="0" err="1"/>
                        <a:t>meidoornzandbij</a:t>
                      </a:r>
                      <a:r>
                        <a:rPr lang="nl-NL" baseline="0" dirty="0"/>
                        <a:t>).</a:t>
                      </a:r>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66" y="342656"/>
            <a:ext cx="2746026" cy="2746026"/>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730" y="350329"/>
            <a:ext cx="2738352" cy="2738352"/>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365" y="3491284"/>
            <a:ext cx="2746027" cy="2746027"/>
          </a:xfrm>
          <a:prstGeom prst="rect">
            <a:avLst/>
          </a:prstGeom>
        </p:spPr>
      </p:pic>
    </p:spTree>
    <p:extLst>
      <p:ext uri="{BB962C8B-B14F-4D97-AF65-F5344CB8AC3E}">
        <p14:creationId xmlns:p14="http://schemas.microsoft.com/office/powerpoint/2010/main" val="115641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l="14188"/>
          <a:stretch/>
        </p:blipFill>
        <p:spPr>
          <a:xfrm>
            <a:off x="1279685" y="3789040"/>
            <a:ext cx="3127759" cy="2915923"/>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551" y="3789039"/>
            <a:ext cx="3644903" cy="2915923"/>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686" y="323634"/>
            <a:ext cx="6912768" cy="3278627"/>
          </a:xfrm>
          <a:prstGeom prst="rect">
            <a:avLst/>
          </a:prstGeom>
        </p:spPr>
      </p:pic>
    </p:spTree>
    <p:extLst>
      <p:ext uri="{BB962C8B-B14F-4D97-AF65-F5344CB8AC3E}">
        <p14:creationId xmlns:p14="http://schemas.microsoft.com/office/powerpoint/2010/main" val="1119298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4"/>
          <p:cNvSpPr>
            <a:spLocks noGrp="1"/>
          </p:cNvSpPr>
          <p:nvPr>
            <p:ph type="title"/>
          </p:nvPr>
        </p:nvSpPr>
        <p:spPr>
          <a:xfrm>
            <a:off x="395536" y="1700808"/>
            <a:ext cx="8434338" cy="706437"/>
          </a:xfrm>
        </p:spPr>
        <p:txBody>
          <a:bodyPr/>
          <a:lstStyle/>
          <a:p>
            <a:pPr algn="l"/>
            <a:r>
              <a:rPr lang="nl-NL" altLang="nl-NL" sz="2000" dirty="0"/>
              <a:t>5 mannetjes van de </a:t>
            </a:r>
            <a:r>
              <a:rPr lang="nl-NL" altLang="nl-NL" sz="2000" dirty="0" err="1"/>
              <a:t>rosse</a:t>
            </a:r>
            <a:r>
              <a:rPr lang="nl-NL" altLang="nl-NL" sz="2000" dirty="0"/>
              <a:t> metselbij proberen te paren. Slechts één mannetje zal toegang tot het vrouwtje krijgen</a:t>
            </a:r>
          </a:p>
        </p:txBody>
      </p:sp>
      <p:pic>
        <p:nvPicPr>
          <p:cNvPr id="18435" name="Tijdelijke aanduiding voor inhoud 5" descr="Riet06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5536" y="260648"/>
            <a:ext cx="8434338" cy="5616624"/>
          </a:xfrm>
        </p:spPr>
      </p:pic>
      <p:sp>
        <p:nvSpPr>
          <p:cNvPr id="4" name="Tekstvak 3"/>
          <p:cNvSpPr txBox="1"/>
          <p:nvPr/>
        </p:nvSpPr>
        <p:spPr>
          <a:xfrm>
            <a:off x="487774" y="5877272"/>
            <a:ext cx="8332698" cy="830997"/>
          </a:xfrm>
          <a:prstGeom prst="rect">
            <a:avLst/>
          </a:prstGeom>
          <a:noFill/>
        </p:spPr>
        <p:txBody>
          <a:bodyPr wrap="square" rtlCol="0">
            <a:spAutoFit/>
          </a:bodyPr>
          <a:lstStyle/>
          <a:p>
            <a:r>
              <a:rPr lang="nl-NL" sz="2400" dirty="0">
                <a:latin typeface="+mn-lt"/>
              </a:rPr>
              <a:t>Vijf mannetjes van de </a:t>
            </a:r>
            <a:r>
              <a:rPr lang="nl-NL" sz="2400" dirty="0" err="1">
                <a:latin typeface="+mn-lt"/>
              </a:rPr>
              <a:t>rosse</a:t>
            </a:r>
            <a:r>
              <a:rPr lang="nl-NL" sz="2400" dirty="0">
                <a:latin typeface="+mn-lt"/>
              </a:rPr>
              <a:t> metselbij proberen te paren. Slechts één mannetje zal toegang tot het vrouwtje krijgen.</a:t>
            </a:r>
          </a:p>
        </p:txBody>
      </p:sp>
    </p:spTree>
    <p:extLst>
      <p:ext uri="{BB962C8B-B14F-4D97-AF65-F5344CB8AC3E}">
        <p14:creationId xmlns:p14="http://schemas.microsoft.com/office/powerpoint/2010/main" val="2663811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18049" b="7480"/>
          <a:stretch/>
        </p:blipFill>
        <p:spPr>
          <a:xfrm>
            <a:off x="1131322" y="2262901"/>
            <a:ext cx="6717816" cy="3820399"/>
          </a:xfrm>
          <a:prstGeom prst="rect">
            <a:avLst/>
          </a:prstGeom>
        </p:spPr>
      </p:pic>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744" y="241299"/>
            <a:ext cx="1843801" cy="1843801"/>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241299"/>
            <a:ext cx="1843802" cy="1843802"/>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711" y="241299"/>
            <a:ext cx="1843802" cy="1843802"/>
          </a:xfrm>
          <a:prstGeom prst="rect">
            <a:avLst/>
          </a:prstGeom>
        </p:spPr>
      </p:pic>
      <p:pic>
        <p:nvPicPr>
          <p:cNvPr id="6" name="Afbeelding 5"/>
          <p:cNvPicPr>
            <a:picLocks noChangeAspect="1"/>
          </p:cNvPicPr>
          <p:nvPr/>
        </p:nvPicPr>
        <p:blipFill>
          <a:blip r:embed="rId6"/>
          <a:stretch>
            <a:fillRect/>
          </a:stretch>
        </p:blipFill>
        <p:spPr>
          <a:xfrm>
            <a:off x="4782077" y="258908"/>
            <a:ext cx="1872724" cy="1820288"/>
          </a:xfrm>
          <a:prstGeom prst="rect">
            <a:avLst/>
          </a:prstGeom>
        </p:spPr>
      </p:pic>
      <p:sp>
        <p:nvSpPr>
          <p:cNvPr id="9" name="Tekstvak 8"/>
          <p:cNvSpPr txBox="1"/>
          <p:nvPr/>
        </p:nvSpPr>
        <p:spPr>
          <a:xfrm>
            <a:off x="571501" y="6196961"/>
            <a:ext cx="8229600" cy="461665"/>
          </a:xfrm>
          <a:prstGeom prst="rect">
            <a:avLst/>
          </a:prstGeom>
          <a:noFill/>
        </p:spPr>
        <p:txBody>
          <a:bodyPr wrap="square" rtlCol="0">
            <a:spAutoFit/>
          </a:bodyPr>
          <a:lstStyle/>
          <a:p>
            <a:pPr algn="ctr"/>
            <a:r>
              <a:rPr lang="nl-NL" sz="2400" dirty="0">
                <a:latin typeface="Soho Std"/>
              </a:rPr>
              <a:t>………bijenbeheer is insectenbeheer!</a:t>
            </a:r>
          </a:p>
        </p:txBody>
      </p:sp>
    </p:spTree>
    <p:extLst>
      <p:ext uri="{BB962C8B-B14F-4D97-AF65-F5344CB8AC3E}">
        <p14:creationId xmlns:p14="http://schemas.microsoft.com/office/powerpoint/2010/main" val="1903597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28" y="260648"/>
            <a:ext cx="8436989" cy="5616624"/>
          </a:xfrm>
          <a:prstGeom prst="rect">
            <a:avLst/>
          </a:prstGeom>
        </p:spPr>
      </p:pic>
      <p:sp>
        <p:nvSpPr>
          <p:cNvPr id="3" name="Titel 4"/>
          <p:cNvSpPr txBox="1">
            <a:spLocks/>
          </p:cNvSpPr>
          <p:nvPr/>
        </p:nvSpPr>
        <p:spPr>
          <a:xfrm>
            <a:off x="683568" y="5949281"/>
            <a:ext cx="7745834" cy="432047"/>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nl-NL" altLang="nl-NL" sz="2400" dirty="0">
                <a:latin typeface="+mn-lt"/>
              </a:rPr>
              <a:t>Het vrouwtje van de wolbij staat meer paringen toe</a:t>
            </a:r>
          </a:p>
        </p:txBody>
      </p:sp>
    </p:spTree>
    <p:extLst>
      <p:ext uri="{BB962C8B-B14F-4D97-AF65-F5344CB8AC3E}">
        <p14:creationId xmlns:p14="http://schemas.microsoft.com/office/powerpoint/2010/main" val="3335296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433" y="344995"/>
            <a:ext cx="6070014" cy="3087036"/>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3573017"/>
            <a:ext cx="5956775" cy="2875090"/>
          </a:xfrm>
          <a:prstGeom prst="rect">
            <a:avLst/>
          </a:prstGeom>
        </p:spPr>
      </p:pic>
    </p:spTree>
    <p:extLst>
      <p:ext uri="{BB962C8B-B14F-4D97-AF65-F5344CB8AC3E}">
        <p14:creationId xmlns:p14="http://schemas.microsoft.com/office/powerpoint/2010/main" val="3958156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828" y="1356716"/>
            <a:ext cx="7128792" cy="5302140"/>
          </a:xfrm>
          <a:prstGeom prst="rect">
            <a:avLst/>
          </a:prstGeom>
        </p:spPr>
      </p:pic>
      <p:sp>
        <p:nvSpPr>
          <p:cNvPr id="4" name="Titel 1"/>
          <p:cNvSpPr txBox="1">
            <a:spLocks/>
          </p:cNvSpPr>
          <p:nvPr/>
        </p:nvSpPr>
        <p:spPr>
          <a:xfrm>
            <a:off x="847968" y="673312"/>
            <a:ext cx="804451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Wilde bijensoorten in Nederland</a:t>
            </a:r>
            <a:endParaRPr lang="nl-NL" sz="2400" b="0" dirty="0">
              <a:solidFill>
                <a:srgbClr val="000000"/>
              </a:solidFill>
              <a:latin typeface="N&amp;M Utrecht"/>
            </a:endParaRPr>
          </a:p>
        </p:txBody>
      </p:sp>
    </p:spTree>
    <p:extLst>
      <p:ext uri="{BB962C8B-B14F-4D97-AF65-F5344CB8AC3E}">
        <p14:creationId xmlns:p14="http://schemas.microsoft.com/office/powerpoint/2010/main" val="1848799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705115729"/>
              </p:ext>
            </p:extLst>
          </p:nvPr>
        </p:nvGraphicFramePr>
        <p:xfrm>
          <a:off x="755576" y="404664"/>
          <a:ext cx="7575186" cy="6317562"/>
        </p:xfrm>
        <a:graphic>
          <a:graphicData uri="http://schemas.openxmlformats.org/drawingml/2006/table">
            <a:tbl>
              <a:tblPr firstRow="1" bandRow="1">
                <a:tableStyleId>{2D5ABB26-0587-4C30-8999-92F81FD0307C}</a:tableStyleId>
              </a:tblPr>
              <a:tblGrid>
                <a:gridCol w="2448650">
                  <a:extLst>
                    <a:ext uri="{9D8B030D-6E8A-4147-A177-3AD203B41FA5}">
                      <a16:colId xmlns:a16="http://schemas.microsoft.com/office/drawing/2014/main" val="20000"/>
                    </a:ext>
                  </a:extLst>
                </a:gridCol>
                <a:gridCol w="427774">
                  <a:extLst>
                    <a:ext uri="{9D8B030D-6E8A-4147-A177-3AD203B41FA5}">
                      <a16:colId xmlns:a16="http://schemas.microsoft.com/office/drawing/2014/main" val="20001"/>
                    </a:ext>
                  </a:extLst>
                </a:gridCol>
                <a:gridCol w="763461">
                  <a:extLst>
                    <a:ext uri="{9D8B030D-6E8A-4147-A177-3AD203B41FA5}">
                      <a16:colId xmlns:a16="http://schemas.microsoft.com/office/drawing/2014/main" val="20002"/>
                    </a:ext>
                  </a:extLst>
                </a:gridCol>
                <a:gridCol w="397078">
                  <a:extLst>
                    <a:ext uri="{9D8B030D-6E8A-4147-A177-3AD203B41FA5}">
                      <a16:colId xmlns:a16="http://schemas.microsoft.com/office/drawing/2014/main" val="20003"/>
                    </a:ext>
                  </a:extLst>
                </a:gridCol>
                <a:gridCol w="2117752">
                  <a:extLst>
                    <a:ext uri="{9D8B030D-6E8A-4147-A177-3AD203B41FA5}">
                      <a16:colId xmlns:a16="http://schemas.microsoft.com/office/drawing/2014/main" val="20004"/>
                    </a:ext>
                  </a:extLst>
                </a:gridCol>
                <a:gridCol w="463258">
                  <a:extLst>
                    <a:ext uri="{9D8B030D-6E8A-4147-A177-3AD203B41FA5}">
                      <a16:colId xmlns:a16="http://schemas.microsoft.com/office/drawing/2014/main" val="20005"/>
                    </a:ext>
                  </a:extLst>
                </a:gridCol>
                <a:gridCol w="578672">
                  <a:extLst>
                    <a:ext uri="{9D8B030D-6E8A-4147-A177-3AD203B41FA5}">
                      <a16:colId xmlns:a16="http://schemas.microsoft.com/office/drawing/2014/main" val="20006"/>
                    </a:ext>
                  </a:extLst>
                </a:gridCol>
                <a:gridCol w="378541">
                  <a:extLst>
                    <a:ext uri="{9D8B030D-6E8A-4147-A177-3AD203B41FA5}">
                      <a16:colId xmlns:a16="http://schemas.microsoft.com/office/drawing/2014/main" val="20007"/>
                    </a:ext>
                  </a:extLst>
                </a:gridCol>
              </a:tblGrid>
              <a:tr h="579591">
                <a:tc gridSpan="8">
                  <a:txBody>
                    <a:bodyPr/>
                    <a:lstStyle/>
                    <a:p>
                      <a:r>
                        <a:rPr lang="nl-NL" sz="1600" b="1" dirty="0"/>
                        <a:t>Indeling Nederlandse soorten:  </a:t>
                      </a:r>
                      <a:r>
                        <a:rPr lang="nl-NL" sz="1600" dirty="0"/>
                        <a:t>35 bijengeslachten en ca. 370 bijensoorten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sz="1400" dirty="0"/>
                    </a:p>
                  </a:txBody>
                  <a:tcPr marL="91436" marR="91436" marT="45714" marB="4571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hMerge="1">
                  <a:txBody>
                    <a:bodyPr/>
                    <a:lstStyle/>
                    <a:p>
                      <a:endParaRPr lang="nl-NL" sz="1400" dirty="0"/>
                    </a:p>
                  </a:txBody>
                  <a:tcPr marL="91436" marR="91436" marT="45714" marB="4571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hMerge="1">
                  <a:txBody>
                    <a:bodyPr/>
                    <a:lstStyle/>
                    <a:p>
                      <a:endParaRPr lang="nl-NL" sz="1400" dirty="0"/>
                    </a:p>
                  </a:txBody>
                  <a:tcPr marL="91436" marR="91436" marT="45714" marB="4571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81647">
                <a:tc>
                  <a:txBody>
                    <a:bodyPr/>
                    <a:lstStyle/>
                    <a:p>
                      <a:r>
                        <a:rPr lang="nl-NL" sz="1200" dirty="0"/>
                        <a:t>Zelfvoorzienende 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00"/>
                    </a:solidFill>
                  </a:tcPr>
                </a:tc>
                <a:tc>
                  <a:txBody>
                    <a:bodyPr/>
                    <a:lstStyle/>
                    <a:p>
                      <a:r>
                        <a:rPr lang="nl-NL" sz="1200" b="1" dirty="0" err="1"/>
                        <a:t>nr</a:t>
                      </a:r>
                      <a:endParaRPr lang="nl-NL" sz="1200" b="1"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b="1" dirty="0"/>
                        <a:t>T</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b="1" dirty="0"/>
                        <a:t>B</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b="1"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dirty="0" err="1"/>
                        <a:t>nr</a:t>
                      </a:r>
                      <a:endParaRPr lang="nl-NL" sz="1200" b="1"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dirty="0"/>
                        <a:t>T</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dirty="0"/>
                        <a:t>B</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0116">
                <a:tc>
                  <a:txBody>
                    <a:bodyPr/>
                    <a:lstStyle/>
                    <a:p>
                      <a:r>
                        <a:rPr lang="nl-NL" sz="1200" dirty="0"/>
                        <a:t>Zandbijen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74</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15-20</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Kleine harsbijen*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0116">
                <a:tc>
                  <a:txBody>
                    <a:bodyPr/>
                    <a:lstStyle/>
                    <a:p>
                      <a:r>
                        <a:rPr lang="nl-NL" sz="1200" dirty="0"/>
                        <a:t>Groefbijen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53</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10-15</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Ertsbijen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0116">
                <a:tc>
                  <a:txBody>
                    <a:bodyPr/>
                    <a:lstStyle/>
                    <a:p>
                      <a:r>
                        <a:rPr lang="nl-NL" sz="1200" dirty="0"/>
                        <a:t>Maskerbijen*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25</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8</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8</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err="1"/>
                        <a:t>Pluimvoetbij</a:t>
                      </a:r>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0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Hommels</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22</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8</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err="1"/>
                        <a:t>Tronkenbij</a:t>
                      </a:r>
                      <a:r>
                        <a:rPr lang="nl-NL" sz="1200" dirty="0"/>
                        <a:t>*</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0116">
                <a:tc>
                  <a:txBody>
                    <a:bodyPr/>
                    <a:lstStyle/>
                    <a:p>
                      <a:r>
                        <a:rPr lang="nl-NL" sz="1200" dirty="0"/>
                        <a:t>Metselbijen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20</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T</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4</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Honingbijen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80116">
                <a:tc>
                  <a:txBody>
                    <a:bodyPr/>
                    <a:lstStyle/>
                    <a:p>
                      <a:r>
                        <a:rPr lang="nl-NL" sz="1200" dirty="0"/>
                        <a:t>Behangersbijen*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15</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T</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3</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Mortelbijen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80116">
                <a:tc>
                  <a:txBody>
                    <a:bodyPr/>
                    <a:lstStyle/>
                    <a:p>
                      <a:r>
                        <a:rPr lang="nl-NL" sz="1200" dirty="0"/>
                        <a:t>Zijdebijen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9</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Grote</a:t>
                      </a:r>
                      <a:r>
                        <a:rPr lang="nl-NL" sz="1200" baseline="0" dirty="0"/>
                        <a:t> harsbijen</a:t>
                      </a:r>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80116">
                <a:tc>
                  <a:txBody>
                    <a:bodyPr/>
                    <a:lstStyle/>
                    <a:p>
                      <a:r>
                        <a:rPr lang="nl-NL" sz="1200" dirty="0"/>
                        <a:t>Sachembijen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8</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3</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3</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Houtbijen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80116">
                <a:tc>
                  <a:txBody>
                    <a:bodyPr/>
                    <a:lstStyle/>
                    <a:p>
                      <a:r>
                        <a:rPr lang="nl-NL" sz="1200" dirty="0"/>
                        <a:t>Glansbijen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4</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Koekoeksbijen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00"/>
                    </a:solid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80116">
                <a:tc>
                  <a:txBody>
                    <a:bodyPr/>
                    <a:lstStyle/>
                    <a:p>
                      <a:r>
                        <a:rPr lang="nl-NL" sz="1200" dirty="0"/>
                        <a:t>Klokjesbijen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4</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3</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4</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Wespbijen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48</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10?</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80116">
                <a:tc>
                  <a:txBody>
                    <a:bodyPr/>
                    <a:lstStyle/>
                    <a:p>
                      <a:r>
                        <a:rPr lang="nl-NL" sz="1200" dirty="0"/>
                        <a:t>Dikpootbijen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4</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Bloedbijen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20</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5?</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80116">
                <a:tc>
                  <a:txBody>
                    <a:bodyPr/>
                    <a:lstStyle/>
                    <a:p>
                      <a:r>
                        <a:rPr lang="nl-NL" sz="1200" dirty="0"/>
                        <a:t>Langhoornbijen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3</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Koekoekhommels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7</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80116">
                <a:tc>
                  <a:txBody>
                    <a:bodyPr/>
                    <a:lstStyle/>
                    <a:p>
                      <a:r>
                        <a:rPr lang="nl-NL" sz="1200" dirty="0"/>
                        <a:t>Wolbijen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3</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Viltbijen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5</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80116">
                <a:tc>
                  <a:txBody>
                    <a:bodyPr/>
                    <a:lstStyle/>
                    <a:p>
                      <a:r>
                        <a:rPr lang="nl-NL" sz="1200" dirty="0"/>
                        <a:t>Roetbijen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Tubebijen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7</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80116">
                <a:tc>
                  <a:txBody>
                    <a:bodyPr/>
                    <a:lstStyle/>
                    <a:p>
                      <a:r>
                        <a:rPr lang="nl-NL" sz="1200" dirty="0"/>
                        <a:t>Slobkousbijen</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Kegelbijen (*</a:t>
                      </a:r>
                      <a:r>
                        <a:rPr lang="nl-NL" sz="1200" baseline="0" dirty="0"/>
                        <a:t>)</a:t>
                      </a:r>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9</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81647">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Rouwbijen (*)</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2</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200" dirty="0"/>
                        <a:t>1</a:t>
                      </a:r>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81647">
                <a:tc gridSpan="8">
                  <a:txBody>
                    <a:bodyPr/>
                    <a:lstStyle/>
                    <a:p>
                      <a:r>
                        <a:rPr lang="nl-NL" sz="1200" dirty="0" err="1"/>
                        <a:t>Nr</a:t>
                      </a:r>
                      <a:r>
                        <a:rPr lang="nl-NL" sz="1200" baseline="0" dirty="0"/>
                        <a:t> = aantal in Ned. (Peeters 2012);   T = aantal in tuinen;   B = aantal in of bij bijenhotels</a:t>
                      </a:r>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nl-NL" sz="1600" dirty="0"/>
                    </a:p>
                  </a:txBody>
                  <a:tcPr marL="91436" marR="9143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hMerge="1">
                  <a:txBody>
                    <a:bodyPr/>
                    <a:lstStyle/>
                    <a:p>
                      <a:endParaRPr lang="nl-NL" sz="1600" dirty="0"/>
                    </a:p>
                  </a:txBody>
                  <a:tcPr marL="91436" marR="9143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hMerge="1">
                  <a:txBody>
                    <a:bodyPr/>
                    <a:lstStyle/>
                    <a:p>
                      <a:endParaRPr lang="nl-NL" sz="1600" dirty="0"/>
                    </a:p>
                  </a:txBody>
                  <a:tcPr marL="91436" marR="9143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hMerge="1">
                  <a:txBody>
                    <a:bodyPr/>
                    <a:lstStyle/>
                    <a:p>
                      <a:endParaRPr lang="nl-NL" sz="1600" dirty="0"/>
                    </a:p>
                  </a:txBody>
                  <a:tcPr marL="91436" marR="9143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hMerge="1">
                  <a:txBody>
                    <a:bodyPr/>
                    <a:lstStyle/>
                    <a:p>
                      <a:endParaRPr lang="nl-NL" sz="1600" dirty="0"/>
                    </a:p>
                  </a:txBody>
                  <a:tcPr marL="91436" marR="9143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hMerge="1">
                  <a:txBody>
                    <a:bodyPr/>
                    <a:lstStyle/>
                    <a:p>
                      <a:endParaRPr lang="nl-NL" sz="1600" dirty="0"/>
                    </a:p>
                  </a:txBody>
                  <a:tcPr marL="91436" marR="9143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hMerge="1">
                  <a:txBody>
                    <a:bodyPr/>
                    <a:lstStyle/>
                    <a:p>
                      <a:endParaRPr lang="nl-NL" sz="1600" dirty="0"/>
                    </a:p>
                  </a:txBody>
                  <a:tcPr marL="91436" marR="9143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8"/>
                  </a:ext>
                </a:extLst>
              </a:tr>
              <a:tr h="691290">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 Nestelen in hoofdzaak boven de grond of (*) gedeeltelijk of </a:t>
                      </a:r>
                      <a:r>
                        <a:rPr lang="nl-NL" sz="1200" baseline="0" dirty="0"/>
                        <a:t> koekoeksbijen bij bijen, die boven de grond nestelen. </a:t>
                      </a:r>
                      <a:endParaRPr lang="nl-NL" sz="1200" dirty="0"/>
                    </a:p>
                  </a:txBody>
                  <a:tcPr marL="84036" marR="84036" marT="42013" marB="420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4168205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9362" r="2542"/>
          <a:stretch/>
        </p:blipFill>
        <p:spPr>
          <a:xfrm>
            <a:off x="0" y="-1"/>
            <a:ext cx="9144000" cy="6865715"/>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854" y="3817788"/>
            <a:ext cx="2123671" cy="2123671"/>
          </a:xfrm>
          <a:prstGeom prst="rect">
            <a:avLst/>
          </a:prstGeom>
        </p:spPr>
      </p:pic>
      <p:sp>
        <p:nvSpPr>
          <p:cNvPr id="6" name="Titel 1"/>
          <p:cNvSpPr txBox="1">
            <a:spLocks/>
          </p:cNvSpPr>
          <p:nvPr/>
        </p:nvSpPr>
        <p:spPr>
          <a:xfrm>
            <a:off x="847968" y="673312"/>
            <a:ext cx="804451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Wilde bijensoorten in Nederland</a:t>
            </a:r>
            <a:endParaRPr lang="nl-NL" sz="2400" b="0" dirty="0">
              <a:solidFill>
                <a:srgbClr val="000000"/>
              </a:solidFill>
              <a:latin typeface="N&amp;M Utrecht"/>
            </a:endParaRPr>
          </a:p>
        </p:txBody>
      </p:sp>
      <p:sp>
        <p:nvSpPr>
          <p:cNvPr id="7" name="Tekstvak 6"/>
          <p:cNvSpPr txBox="1"/>
          <p:nvPr/>
        </p:nvSpPr>
        <p:spPr>
          <a:xfrm>
            <a:off x="839241" y="1580671"/>
            <a:ext cx="7837216" cy="2308324"/>
          </a:xfrm>
          <a:prstGeom prst="rect">
            <a:avLst/>
          </a:prstGeom>
          <a:noFill/>
        </p:spPr>
        <p:txBody>
          <a:bodyPr wrap="square" rtlCol="0">
            <a:spAutoFit/>
          </a:bodyPr>
          <a:lstStyle/>
          <a:p>
            <a:r>
              <a:rPr lang="nl-NL" sz="2400" dirty="0">
                <a:latin typeface="Soho Std"/>
              </a:rPr>
              <a:t>Op </a:t>
            </a:r>
            <a:r>
              <a:rPr lang="nl-NL" sz="2400" dirty="0">
                <a:latin typeface="Soho Std"/>
                <a:hlinkClick r:id="rId4"/>
              </a:rPr>
              <a:t>www.bijenmobiel.nl</a:t>
            </a:r>
            <a:r>
              <a:rPr lang="nl-NL" sz="2400" dirty="0">
                <a:latin typeface="Soho Std"/>
              </a:rPr>
              <a:t> staat een zoekkaart voor hoveniers, groenbeheerders en </a:t>
            </a:r>
            <a:r>
              <a:rPr lang="nl-NL" sz="2400" dirty="0" err="1">
                <a:latin typeface="Soho Std"/>
              </a:rPr>
              <a:t>urban</a:t>
            </a:r>
            <a:r>
              <a:rPr lang="nl-NL" sz="2400" dirty="0">
                <a:latin typeface="Soho Std"/>
              </a:rPr>
              <a:t> </a:t>
            </a:r>
            <a:r>
              <a:rPr lang="nl-NL" sz="2400" dirty="0" err="1">
                <a:latin typeface="Soho Std"/>
              </a:rPr>
              <a:t>greeners</a:t>
            </a:r>
            <a:r>
              <a:rPr lang="nl-NL" sz="2400" dirty="0">
                <a:latin typeface="Soho Std"/>
              </a:rPr>
              <a:t>:</a:t>
            </a:r>
          </a:p>
          <a:p>
            <a:r>
              <a:rPr lang="nl-NL" sz="2400" dirty="0">
                <a:latin typeface="Soho Std"/>
              </a:rPr>
              <a:t>				   - 40 soorten voor starters</a:t>
            </a:r>
          </a:p>
          <a:p>
            <a:r>
              <a:rPr lang="nl-NL" sz="2400" dirty="0">
                <a:latin typeface="Soho Std"/>
              </a:rPr>
              <a:t>				   - wilde bijen in tuinen</a:t>
            </a:r>
          </a:p>
          <a:p>
            <a:r>
              <a:rPr lang="nl-NL" sz="2400" dirty="0">
                <a:latin typeface="Soho Std"/>
              </a:rPr>
              <a:t>				   - wilde bijen in en bij </a:t>
            </a:r>
          </a:p>
          <a:p>
            <a:r>
              <a:rPr lang="nl-NL" sz="2400" dirty="0">
                <a:latin typeface="Soho Std"/>
              </a:rPr>
              <a:t>						bijenhotels</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398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4"/>
          <p:cNvSpPr>
            <a:spLocks noGrp="1"/>
          </p:cNvSpPr>
          <p:nvPr>
            <p:ph type="title"/>
          </p:nvPr>
        </p:nvSpPr>
        <p:spPr>
          <a:xfrm>
            <a:off x="467544" y="5510508"/>
            <a:ext cx="8424936" cy="1158852"/>
          </a:xfrm>
        </p:spPr>
        <p:txBody>
          <a:bodyPr/>
          <a:lstStyle/>
          <a:p>
            <a:r>
              <a:rPr lang="nl-NL" altLang="nl-NL" dirty="0"/>
              <a:t/>
            </a:r>
            <a:br>
              <a:rPr lang="nl-NL" altLang="nl-NL" dirty="0"/>
            </a:br>
            <a:r>
              <a:rPr lang="nl-NL" altLang="nl-NL" b="0" dirty="0"/>
              <a:t>Hommels zijn de meest opvallende bijen, die veel op elkaar kunnen lijken en sterk variëren, bijvoorbeeld de akkerhommel (li) en boomhommel (re). De boomhommel is goed herkenbaar: voorkant bruin en een witte punt.</a:t>
            </a:r>
          </a:p>
        </p:txBody>
      </p:sp>
      <p:pic>
        <p:nvPicPr>
          <p:cNvPr id="21507" name="Tijdelijke aanduiding voor afbeelding 2"/>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305" t="12500" r="8702" b="12500"/>
          <a:stretch/>
        </p:blipFill>
        <p:spPr>
          <a:xfrm>
            <a:off x="251519" y="1370780"/>
            <a:ext cx="4417811" cy="4194465"/>
          </a:xfrm>
        </p:spPr>
      </p:pic>
      <p:sp>
        <p:nvSpPr>
          <p:cNvPr id="4"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Zelfvoorzienende bijensoorten</a:t>
            </a:r>
            <a:endParaRPr lang="nl-NL" sz="2400" b="0" dirty="0">
              <a:solidFill>
                <a:srgbClr val="000000"/>
              </a:solidFill>
              <a:latin typeface="N&amp;M Utrecht"/>
            </a:endParaRPr>
          </a:p>
        </p:txBody>
      </p:sp>
      <p:pic>
        <p:nvPicPr>
          <p:cNvPr id="5" name="Tijdelijke aanduiding voor afbeelding 4" descr="BoomHom3Ok.JPG"/>
          <p:cNvPicPr>
            <a:picLocks noChangeAspect="1"/>
          </p:cNvPicPr>
          <p:nvPr/>
        </p:nvPicPr>
        <p:blipFill rotWithShape="1">
          <a:blip r:embed="rId3">
            <a:extLst>
              <a:ext uri="{28A0092B-C50C-407E-A947-70E740481C1C}">
                <a14:useLocalDpi xmlns:a14="http://schemas.microsoft.com/office/drawing/2010/main" val="0"/>
              </a:ext>
            </a:extLst>
          </a:blip>
          <a:srcRect l="4843" t="8491" r="11149" b="6679"/>
          <a:stretch/>
        </p:blipFill>
        <p:spPr>
          <a:xfrm>
            <a:off x="4860033" y="1370780"/>
            <a:ext cx="4195068" cy="4176464"/>
          </a:xfrm>
          <a:prstGeom prst="rect">
            <a:avLst/>
          </a:prstGeom>
        </p:spPr>
      </p:pic>
    </p:spTree>
    <p:extLst>
      <p:ext uri="{BB962C8B-B14F-4D97-AF65-F5344CB8AC3E}">
        <p14:creationId xmlns:p14="http://schemas.microsoft.com/office/powerpoint/2010/main" val="1032369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4"/>
          <p:cNvSpPr>
            <a:spLocks noGrp="1"/>
          </p:cNvSpPr>
          <p:nvPr>
            <p:ph type="title"/>
          </p:nvPr>
        </p:nvSpPr>
        <p:spPr>
          <a:xfrm>
            <a:off x="683568" y="5589240"/>
            <a:ext cx="8038402" cy="1008112"/>
          </a:xfrm>
        </p:spPr>
        <p:txBody>
          <a:bodyPr/>
          <a:lstStyle/>
          <a:p>
            <a:pPr eaLnBrk="1" hangingPunct="1"/>
            <a:r>
              <a:rPr lang="nl-NL" altLang="nl-NL" b="0" dirty="0"/>
              <a:t>De gewone </a:t>
            </a:r>
            <a:r>
              <a:rPr lang="nl-NL" altLang="nl-NL" b="0" dirty="0" err="1"/>
              <a:t>sachembij</a:t>
            </a:r>
            <a:r>
              <a:rPr lang="nl-NL" altLang="nl-NL" b="0" dirty="0"/>
              <a:t> lijkt veel op een hommel. Vliegt van eind maart tot ca. half mei, de toonhoogte van het gezoem is duidelijk hoger dan van een hommel.  </a:t>
            </a:r>
          </a:p>
        </p:txBody>
      </p:sp>
      <p:pic>
        <p:nvPicPr>
          <p:cNvPr id="14339" name="Tijdelijke aanduiding voor afbeelding 2"/>
          <p:cNvPicPr>
            <a:picLocks noGrp="1" noChangeAspect="1"/>
          </p:cNvPicPr>
          <p:nvPr>
            <p:ph type="pic" idx="1"/>
          </p:nvPr>
        </p:nvPicPr>
        <p:blipFill>
          <a:blip r:embed="rId3">
            <a:extLst>
              <a:ext uri="{28A0092B-C50C-407E-A947-70E740481C1C}">
                <a14:useLocalDpi xmlns:a14="http://schemas.microsoft.com/office/drawing/2010/main" val="0"/>
              </a:ext>
            </a:extLst>
          </a:blip>
          <a:srcRect l="5524" r="5524"/>
          <a:stretch>
            <a:fillRect/>
          </a:stretch>
        </p:blipFill>
        <p:spPr>
          <a:xfrm>
            <a:off x="1043609" y="331338"/>
            <a:ext cx="6984776" cy="5236731"/>
          </a:xfrm>
        </p:spPr>
      </p:pic>
    </p:spTree>
    <p:extLst>
      <p:ext uri="{BB962C8B-B14F-4D97-AF65-F5344CB8AC3E}">
        <p14:creationId xmlns:p14="http://schemas.microsoft.com/office/powerpoint/2010/main" val="3304832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Tijdelijke aanduiding voor afbeelding 2"/>
          <p:cNvPicPr>
            <a:picLocks noGrp="1" noChangeAspect="1"/>
          </p:cNvPicPr>
          <p:nvPr>
            <p:ph type="pic" idx="1"/>
          </p:nvPr>
        </p:nvPicPr>
        <p:blipFill>
          <a:blip r:embed="rId2">
            <a:extLst>
              <a:ext uri="{28A0092B-C50C-407E-A947-70E740481C1C}">
                <a14:useLocalDpi xmlns:a14="http://schemas.microsoft.com/office/drawing/2010/main" val="0"/>
              </a:ext>
            </a:extLst>
          </a:blip>
          <a:srcRect l="5714" r="5714"/>
          <a:stretch>
            <a:fillRect/>
          </a:stretch>
        </p:blipFill>
        <p:spPr>
          <a:xfrm>
            <a:off x="1043610" y="330855"/>
            <a:ext cx="6984776" cy="5238582"/>
          </a:xfrm>
        </p:spPr>
      </p:pic>
      <p:sp>
        <p:nvSpPr>
          <p:cNvPr id="17410" name="Titel 4"/>
          <p:cNvSpPr>
            <a:spLocks noGrp="1"/>
          </p:cNvSpPr>
          <p:nvPr>
            <p:ph type="title"/>
          </p:nvPr>
        </p:nvSpPr>
        <p:spPr>
          <a:xfrm>
            <a:off x="683568" y="5805264"/>
            <a:ext cx="8352928" cy="792163"/>
          </a:xfrm>
        </p:spPr>
        <p:txBody>
          <a:bodyPr/>
          <a:lstStyle/>
          <a:p>
            <a:pPr eaLnBrk="1" hangingPunct="1"/>
            <a:r>
              <a:rPr lang="nl-NL" altLang="nl-NL" b="0" dirty="0"/>
              <a:t>De </a:t>
            </a:r>
            <a:r>
              <a:rPr lang="nl-NL" altLang="nl-NL" b="0" dirty="0" err="1"/>
              <a:t>grasbij</a:t>
            </a:r>
            <a:r>
              <a:rPr lang="nl-NL" altLang="nl-NL" b="0" dirty="0"/>
              <a:t>. </a:t>
            </a:r>
            <a:br>
              <a:rPr lang="nl-NL" altLang="nl-NL" b="0" dirty="0"/>
            </a:br>
            <a:r>
              <a:rPr lang="nl-NL" altLang="nl-NL" b="0" dirty="0"/>
              <a:t>De haarbandjes en de kleur van de verzamelharen zijn hier goed zichtbaar. </a:t>
            </a:r>
            <a:br>
              <a:rPr lang="nl-NL" altLang="nl-NL" b="0" dirty="0"/>
            </a:br>
            <a:r>
              <a:rPr lang="nl-NL" altLang="nl-NL" b="0" dirty="0"/>
              <a:t>De structuur van de haarbandjes zijn determinatie kenmerken. </a:t>
            </a:r>
          </a:p>
        </p:txBody>
      </p:sp>
    </p:spTree>
    <p:extLst>
      <p:ext uri="{BB962C8B-B14F-4D97-AF65-F5344CB8AC3E}">
        <p14:creationId xmlns:p14="http://schemas.microsoft.com/office/powerpoint/2010/main" val="21621272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5619" r="5619"/>
          <a:stretch>
            <a:fillRect/>
          </a:stretch>
        </p:blipFill>
        <p:spPr>
          <a:xfrm>
            <a:off x="1043609" y="331338"/>
            <a:ext cx="6984776" cy="5238582"/>
          </a:xfrm>
        </p:spPr>
      </p:pic>
      <p:sp>
        <p:nvSpPr>
          <p:cNvPr id="28674" name="Titel 4"/>
          <p:cNvSpPr>
            <a:spLocks noGrp="1"/>
          </p:cNvSpPr>
          <p:nvPr>
            <p:ph type="title"/>
          </p:nvPr>
        </p:nvSpPr>
        <p:spPr>
          <a:xfrm>
            <a:off x="855647" y="5661248"/>
            <a:ext cx="7546801" cy="630502"/>
          </a:xfrm>
        </p:spPr>
        <p:txBody>
          <a:bodyPr/>
          <a:lstStyle/>
          <a:p>
            <a:pPr eaLnBrk="1" hangingPunct="1"/>
            <a:r>
              <a:rPr lang="nl-NL" altLang="nl-NL" b="0" dirty="0"/>
              <a:t>Tuinbladsnijder met goed zicht op de rode  buikschuier.</a:t>
            </a:r>
          </a:p>
        </p:txBody>
      </p:sp>
    </p:spTree>
    <p:extLst>
      <p:ext uri="{BB962C8B-B14F-4D97-AF65-F5344CB8AC3E}">
        <p14:creationId xmlns:p14="http://schemas.microsoft.com/office/powerpoint/2010/main" val="4105759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Tijdelijke aanduiding voor afbeelding 4" descr="AnthidiumTop.JPG"/>
          <p:cNvPicPr>
            <a:picLocks noGrp="1" noChangeAspect="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a:xfrm>
            <a:off x="1081239" y="331337"/>
            <a:ext cx="6947146" cy="5227603"/>
          </a:xfrm>
        </p:spPr>
      </p:pic>
      <p:sp>
        <p:nvSpPr>
          <p:cNvPr id="13314" name="Titel 4"/>
          <p:cNvSpPr>
            <a:spLocks noGrp="1"/>
          </p:cNvSpPr>
          <p:nvPr>
            <p:ph type="title"/>
          </p:nvPr>
        </p:nvSpPr>
        <p:spPr>
          <a:xfrm>
            <a:off x="683568" y="5732463"/>
            <a:ext cx="7746057" cy="720725"/>
          </a:xfrm>
        </p:spPr>
        <p:txBody>
          <a:bodyPr/>
          <a:lstStyle/>
          <a:p>
            <a:pPr eaLnBrk="1" hangingPunct="1"/>
            <a:r>
              <a:rPr lang="nl-NL" altLang="nl-NL" b="0" dirty="0"/>
              <a:t>Sommige bijensoorten zijn bijna onder alle omstandigheden goed herkenbaar zoals de grote wolbij (juni-augustus)</a:t>
            </a:r>
          </a:p>
        </p:txBody>
      </p:sp>
    </p:spTree>
    <p:extLst>
      <p:ext uri="{BB962C8B-B14F-4D97-AF65-F5344CB8AC3E}">
        <p14:creationId xmlns:p14="http://schemas.microsoft.com/office/powerpoint/2010/main" val="361977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akloos\Pictures\Mijn afbeeldingen\2015\kiekjes\IMG_3048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522" t="8567" r="14161" b="37446"/>
          <a:stretch/>
        </p:blipFill>
        <p:spPr bwMode="auto">
          <a:xfrm>
            <a:off x="3092116" y="3921928"/>
            <a:ext cx="3094241" cy="27051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auwe Vliegenvanger met prooi HS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860" t="4703" r="11265" b="3876"/>
          <a:stretch/>
        </p:blipFill>
        <p:spPr bwMode="auto">
          <a:xfrm>
            <a:off x="226235" y="3921928"/>
            <a:ext cx="2725039" cy="270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Zanglijster eet meidoornbessen Adri de Groot 061113"/>
          <p:cNvPicPr>
            <a:picLocks noChangeAspect="1" noChangeArrowheads="1"/>
          </p:cNvPicPr>
          <p:nvPr/>
        </p:nvPicPr>
        <p:blipFill rotWithShape="1">
          <a:blip r:embed="rId5">
            <a:extLst>
              <a:ext uri="{28A0092B-C50C-407E-A947-70E740481C1C}">
                <a14:useLocalDpi xmlns:a14="http://schemas.microsoft.com/office/drawing/2010/main" val="0"/>
              </a:ext>
            </a:extLst>
          </a:blip>
          <a:srcRect l="20394" t="19820" r="13876" b="17137"/>
          <a:stretch/>
        </p:blipFill>
        <p:spPr bwMode="auto">
          <a:xfrm>
            <a:off x="6268092" y="3916705"/>
            <a:ext cx="2744756" cy="271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 2"/>
          <p:cNvGraphicFramePr>
            <a:graphicFrameLocks noGrp="1"/>
          </p:cNvGraphicFramePr>
          <p:nvPr>
            <p:extLst>
              <p:ext uri="{D42A27DB-BD31-4B8C-83A1-F6EECF244321}">
                <p14:modId xmlns:p14="http://schemas.microsoft.com/office/powerpoint/2010/main" val="1537932674"/>
              </p:ext>
            </p:extLst>
          </p:nvPr>
        </p:nvGraphicFramePr>
        <p:xfrm>
          <a:off x="2987296" y="980728"/>
          <a:ext cx="3142488" cy="3657600"/>
        </p:xfrm>
        <a:graphic>
          <a:graphicData uri="http://schemas.openxmlformats.org/drawingml/2006/table">
            <a:tbl>
              <a:tblPr firstRow="1" bandRow="1">
                <a:tableStyleId>{5C22544A-7EE6-4342-B048-85BDC9FD1C3A}</a:tableStyleId>
              </a:tblPr>
              <a:tblGrid>
                <a:gridCol w="3142488">
                  <a:extLst>
                    <a:ext uri="{9D8B030D-6E8A-4147-A177-3AD203B41FA5}">
                      <a16:colId xmlns:a16="http://schemas.microsoft.com/office/drawing/2014/main" val="20000"/>
                    </a:ext>
                  </a:extLst>
                </a:gridCol>
              </a:tblGrid>
              <a:tr h="391023">
                <a:tc>
                  <a:txBody>
                    <a:bodyPr/>
                    <a:lstStyle/>
                    <a:p>
                      <a:pPr algn="ctr"/>
                      <a:r>
                        <a:rPr lang="nl-NL" sz="2400" b="0" dirty="0">
                          <a:solidFill>
                            <a:schemeClr val="tx1"/>
                          </a:solidFill>
                          <a:latin typeface="Soho Std"/>
                        </a:rPr>
                        <a:t>Bijenbeheer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1023">
                <a:tc>
                  <a:txBody>
                    <a:bodyPr/>
                    <a:lstStyle/>
                    <a:p>
                      <a:pPr algn="ctr"/>
                      <a:r>
                        <a:rPr lang="nl-NL" sz="2400" b="0">
                          <a:solidFill>
                            <a:schemeClr val="tx1"/>
                          </a:solidFill>
                          <a:latin typeface="Soho Std"/>
                        </a:rPr>
                        <a:t>=</a:t>
                      </a:r>
                      <a:r>
                        <a:rPr lang="nl-NL" sz="2400" b="0" baseline="0">
                          <a:solidFill>
                            <a:schemeClr val="tx1"/>
                          </a:solidFill>
                          <a:latin typeface="Soho Std"/>
                        </a:rPr>
                        <a:t> </a:t>
                      </a:r>
                      <a:endParaRPr lang="nl-NL" sz="2400" b="0">
                        <a:solidFill>
                          <a:schemeClr val="tx1"/>
                        </a:solidFill>
                        <a:latin typeface="Soho St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106">
                <a:tc>
                  <a:txBody>
                    <a:bodyPr/>
                    <a:lstStyle/>
                    <a:p>
                      <a:pPr algn="ctr"/>
                      <a:r>
                        <a:rPr lang="nl-NL" sz="2400" b="0" dirty="0">
                          <a:solidFill>
                            <a:schemeClr val="tx1"/>
                          </a:solidFill>
                          <a:latin typeface="Soho Std"/>
                        </a:rPr>
                        <a:t>Insectenbeheer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1023">
                <a:tc>
                  <a:txBody>
                    <a:bodyPr/>
                    <a:lstStyle/>
                    <a:p>
                      <a:pPr algn="ctr"/>
                      <a:r>
                        <a:rPr lang="nl-NL" sz="2400" b="0">
                          <a:solidFill>
                            <a:schemeClr val="tx1"/>
                          </a:solidFill>
                          <a:latin typeface="Soho Std"/>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10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b="0" dirty="0">
                          <a:solidFill>
                            <a:schemeClr val="tx1"/>
                          </a:solidFill>
                          <a:latin typeface="Soho Std"/>
                        </a:rPr>
                        <a:t>Biodiversiteit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10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sz="2400" b="0" dirty="0">
                        <a:solidFill>
                          <a:schemeClr val="tx1"/>
                        </a:solidFill>
                        <a:latin typeface="Soho St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1023">
                <a:tc>
                  <a:txBody>
                    <a:bodyPr/>
                    <a:lstStyle/>
                    <a:p>
                      <a:pPr algn="ctr"/>
                      <a:endParaRPr lang="nl-NL" sz="2400" b="0">
                        <a:solidFill>
                          <a:schemeClr val="tx1"/>
                        </a:solidFill>
                        <a:latin typeface="Soho St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1106">
                <a:tc>
                  <a:txBody>
                    <a:bodyPr/>
                    <a:lstStyle/>
                    <a:p>
                      <a:pPr algn="ctr"/>
                      <a:endParaRPr lang="nl-NL" sz="2400" b="0" dirty="0">
                        <a:solidFill>
                          <a:schemeClr val="tx1"/>
                        </a:solidFill>
                        <a:latin typeface="Soho St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5" name="Afbeeldi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235" y="1050307"/>
            <a:ext cx="2725039" cy="2666145"/>
          </a:xfrm>
          <a:prstGeom prst="rect">
            <a:avLst/>
          </a:prstGeom>
        </p:spPr>
      </p:pic>
      <p:pic>
        <p:nvPicPr>
          <p:cNvPr id="7" name="Afbeelding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3406" y="1007010"/>
            <a:ext cx="2709442" cy="2709442"/>
          </a:xfrm>
          <a:prstGeom prst="rect">
            <a:avLst/>
          </a:prstGeom>
        </p:spPr>
      </p:pic>
      <p:sp>
        <p:nvSpPr>
          <p:cNvPr id="9" name="Titel 1"/>
          <p:cNvSpPr txBox="1">
            <a:spLocks/>
          </p:cNvSpPr>
          <p:nvPr/>
        </p:nvSpPr>
        <p:spPr>
          <a:xfrm>
            <a:off x="2647588" y="188180"/>
            <a:ext cx="6365260"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Biodiversiteit</a:t>
            </a:r>
          </a:p>
        </p:txBody>
      </p:sp>
      <p:sp>
        <p:nvSpPr>
          <p:cNvPr id="2" name="Tekstvak 1"/>
          <p:cNvSpPr txBox="1"/>
          <p:nvPr/>
        </p:nvSpPr>
        <p:spPr>
          <a:xfrm>
            <a:off x="2102556" y="6411591"/>
            <a:ext cx="848718" cy="215444"/>
          </a:xfrm>
          <a:prstGeom prst="rect">
            <a:avLst/>
          </a:prstGeom>
          <a:noFill/>
        </p:spPr>
        <p:txBody>
          <a:bodyPr wrap="square" rtlCol="0">
            <a:spAutoFit/>
          </a:bodyPr>
          <a:lstStyle/>
          <a:p>
            <a:r>
              <a:rPr lang="nl-NL" sz="800" i="1" dirty="0">
                <a:solidFill>
                  <a:schemeClr val="bg1"/>
                </a:solidFill>
              </a:rPr>
              <a:t>Hans Stoel</a:t>
            </a:r>
          </a:p>
        </p:txBody>
      </p:sp>
      <p:sp>
        <p:nvSpPr>
          <p:cNvPr id="12" name="Tekstvak 11"/>
          <p:cNvSpPr txBox="1"/>
          <p:nvPr/>
        </p:nvSpPr>
        <p:spPr>
          <a:xfrm>
            <a:off x="8138196" y="6399378"/>
            <a:ext cx="823006" cy="215444"/>
          </a:xfrm>
          <a:prstGeom prst="rect">
            <a:avLst/>
          </a:prstGeom>
          <a:noFill/>
        </p:spPr>
        <p:txBody>
          <a:bodyPr wrap="square" rtlCol="0">
            <a:spAutoFit/>
          </a:bodyPr>
          <a:lstStyle/>
          <a:p>
            <a:r>
              <a:rPr lang="nl-NL" sz="800" i="1" dirty="0">
                <a:solidFill>
                  <a:schemeClr val="bg1"/>
                </a:solidFill>
              </a:rPr>
              <a:t>Adri de Groot</a:t>
            </a:r>
          </a:p>
        </p:txBody>
      </p:sp>
    </p:spTree>
    <p:extLst>
      <p:ext uri="{BB962C8B-B14F-4D97-AF65-F5344CB8AC3E}">
        <p14:creationId xmlns:p14="http://schemas.microsoft.com/office/powerpoint/2010/main" val="4269345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4"/>
          <p:cNvSpPr>
            <a:spLocks noGrp="1"/>
          </p:cNvSpPr>
          <p:nvPr>
            <p:ph type="title"/>
          </p:nvPr>
        </p:nvSpPr>
        <p:spPr>
          <a:xfrm>
            <a:off x="4355975" y="4672498"/>
            <a:ext cx="4248473" cy="1584821"/>
          </a:xfrm>
        </p:spPr>
        <p:txBody>
          <a:bodyPr/>
          <a:lstStyle/>
          <a:p>
            <a:pPr eaLnBrk="1" hangingPunct="1"/>
            <a:r>
              <a:rPr lang="nl-NL" altLang="nl-NL" dirty="0">
                <a:latin typeface="+mn-lt"/>
              </a:rPr>
              <a:t>Herkenning gespecialiseerde bijen in combinatie met planten:</a:t>
            </a:r>
            <a:br>
              <a:rPr lang="nl-NL" altLang="nl-NL" dirty="0">
                <a:latin typeface="+mn-lt"/>
              </a:rPr>
            </a:br>
            <a:r>
              <a:rPr lang="nl-NL" altLang="nl-NL" b="0" dirty="0">
                <a:latin typeface="+mn-lt"/>
              </a:rPr>
              <a:t>Tientallen bijen zijn in combinatie met een bepaalde plant goed te herkennen. Bijvoorbeeld: </a:t>
            </a:r>
            <a:br>
              <a:rPr lang="nl-NL" altLang="nl-NL" b="0" dirty="0">
                <a:latin typeface="+mn-lt"/>
              </a:rPr>
            </a:br>
            <a:r>
              <a:rPr lang="nl-NL" altLang="nl-NL" b="0" dirty="0">
                <a:latin typeface="+mn-lt"/>
              </a:rPr>
              <a:t>li bo: klokjesdikpoot bij ruig klokje</a:t>
            </a:r>
            <a:br>
              <a:rPr lang="nl-NL" altLang="nl-NL" b="0" dirty="0">
                <a:latin typeface="+mn-lt"/>
              </a:rPr>
            </a:br>
            <a:r>
              <a:rPr lang="nl-NL" altLang="nl-NL" b="0" dirty="0">
                <a:latin typeface="+mn-lt"/>
              </a:rPr>
              <a:t>re bo: </a:t>
            </a:r>
            <a:r>
              <a:rPr lang="nl-NL" altLang="nl-NL" b="0" dirty="0" err="1">
                <a:latin typeface="+mn-lt"/>
              </a:rPr>
              <a:t>kattenstaartbij</a:t>
            </a:r>
            <a:r>
              <a:rPr lang="nl-NL" altLang="nl-NL" b="0" dirty="0">
                <a:latin typeface="+mn-lt"/>
              </a:rPr>
              <a:t> op kattenstaart</a:t>
            </a:r>
            <a:br>
              <a:rPr lang="nl-NL" altLang="nl-NL" b="0" dirty="0">
                <a:latin typeface="+mn-lt"/>
              </a:rPr>
            </a:br>
            <a:r>
              <a:rPr lang="nl-NL" altLang="nl-NL" b="0" dirty="0">
                <a:latin typeface="+mn-lt"/>
              </a:rPr>
              <a:t>li on: </a:t>
            </a:r>
            <a:r>
              <a:rPr lang="nl-NL" altLang="nl-NL" b="0" dirty="0" err="1">
                <a:latin typeface="+mn-lt"/>
              </a:rPr>
              <a:t>slobkousbij</a:t>
            </a:r>
            <a:r>
              <a:rPr lang="nl-NL" altLang="nl-NL" b="0" dirty="0">
                <a:latin typeface="+mn-lt"/>
              </a:rPr>
              <a:t> op grote wederik</a:t>
            </a:r>
          </a:p>
        </p:txBody>
      </p:sp>
      <p:pic>
        <p:nvPicPr>
          <p:cNvPr id="4" name="Tijdelijke aanduiding voor afbeelding 2"/>
          <p:cNvPicPr>
            <a:picLocks noChangeAspect="1"/>
          </p:cNvPicPr>
          <p:nvPr/>
        </p:nvPicPr>
        <p:blipFill>
          <a:blip r:embed="rId2">
            <a:extLst>
              <a:ext uri="{28A0092B-C50C-407E-A947-70E740481C1C}">
                <a14:useLocalDpi xmlns:a14="http://schemas.microsoft.com/office/drawing/2010/main" val="0"/>
              </a:ext>
            </a:extLst>
          </a:blip>
          <a:srcRect l="5587" r="5587"/>
          <a:stretch>
            <a:fillRect/>
          </a:stretch>
        </p:blipFill>
        <p:spPr>
          <a:xfrm>
            <a:off x="4283968" y="633583"/>
            <a:ext cx="3672408" cy="2754306"/>
          </a:xfrm>
          <a:prstGeom prst="rect">
            <a:avLst/>
          </a:prstGeom>
        </p:spPr>
      </p:pic>
      <p:pic>
        <p:nvPicPr>
          <p:cNvPr id="6" name="Tijdelijke aanduiding voor afbeelding 2"/>
          <p:cNvPicPr>
            <a:picLocks noChangeAspect="1"/>
          </p:cNvPicPr>
          <p:nvPr/>
        </p:nvPicPr>
        <p:blipFill>
          <a:blip r:embed="rId3">
            <a:extLst>
              <a:ext uri="{28A0092B-C50C-407E-A947-70E740481C1C}">
                <a14:useLocalDpi xmlns:a14="http://schemas.microsoft.com/office/drawing/2010/main" val="0"/>
              </a:ext>
            </a:extLst>
          </a:blip>
          <a:srcRect l="5714" r="5714"/>
          <a:stretch>
            <a:fillRect/>
          </a:stretch>
        </p:blipFill>
        <p:spPr>
          <a:xfrm>
            <a:off x="469813" y="633583"/>
            <a:ext cx="3670139" cy="2754306"/>
          </a:xfrm>
          <a:prstGeom prst="rect">
            <a:avLst/>
          </a:prstGeom>
        </p:spPr>
      </p:pic>
      <p:pic>
        <p:nvPicPr>
          <p:cNvPr id="7" name="Tijdelijke aanduiding voor afbeelding 2"/>
          <p:cNvPicPr>
            <a:picLocks noChangeAspect="1"/>
          </p:cNvPicPr>
          <p:nvPr/>
        </p:nvPicPr>
        <p:blipFill>
          <a:blip r:embed="rId4">
            <a:extLst>
              <a:ext uri="{28A0092B-C50C-407E-A947-70E740481C1C}">
                <a14:useLocalDpi xmlns:a14="http://schemas.microsoft.com/office/drawing/2010/main" val="0"/>
              </a:ext>
            </a:extLst>
          </a:blip>
          <a:srcRect l="5683" r="5683"/>
          <a:stretch>
            <a:fillRect/>
          </a:stretch>
        </p:blipFill>
        <p:spPr>
          <a:xfrm>
            <a:off x="469813" y="3521015"/>
            <a:ext cx="3648405" cy="2736304"/>
          </a:xfrm>
          <a:prstGeom prst="rect">
            <a:avLst/>
          </a:prstGeom>
        </p:spPr>
      </p:pic>
    </p:spTree>
    <p:extLst>
      <p:ext uri="{BB962C8B-B14F-4D97-AF65-F5344CB8AC3E}">
        <p14:creationId xmlns:p14="http://schemas.microsoft.com/office/powerpoint/2010/main" val="3420034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635512027"/>
              </p:ext>
            </p:extLst>
          </p:nvPr>
        </p:nvGraphicFramePr>
        <p:xfrm>
          <a:off x="683568" y="3140968"/>
          <a:ext cx="7848872" cy="3024336"/>
        </p:xfrm>
        <a:graphic>
          <a:graphicData uri="http://schemas.openxmlformats.org/drawingml/2006/table">
            <a:tbl>
              <a:tblPr firstRow="1" bandRow="1">
                <a:tableStyleId>{2D5ABB26-0587-4C30-8999-92F81FD0307C}</a:tableStyleId>
              </a:tblPr>
              <a:tblGrid>
                <a:gridCol w="3399286">
                  <a:extLst>
                    <a:ext uri="{9D8B030D-6E8A-4147-A177-3AD203B41FA5}">
                      <a16:colId xmlns:a16="http://schemas.microsoft.com/office/drawing/2014/main" val="20000"/>
                    </a:ext>
                  </a:extLst>
                </a:gridCol>
                <a:gridCol w="3545901">
                  <a:extLst>
                    <a:ext uri="{9D8B030D-6E8A-4147-A177-3AD203B41FA5}">
                      <a16:colId xmlns:a16="http://schemas.microsoft.com/office/drawing/2014/main" val="20001"/>
                    </a:ext>
                  </a:extLst>
                </a:gridCol>
                <a:gridCol w="903685">
                  <a:extLst>
                    <a:ext uri="{9D8B030D-6E8A-4147-A177-3AD203B41FA5}">
                      <a16:colId xmlns:a16="http://schemas.microsoft.com/office/drawing/2014/main" val="20002"/>
                    </a:ext>
                  </a:extLst>
                </a:gridCol>
              </a:tblGrid>
              <a:tr h="3780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b="1" dirty="0"/>
                        <a:t>Koekoeksbijen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b="1" dirty="0"/>
                        <a:t>Gastheren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00"/>
                    </a:solidFill>
                  </a:tcPr>
                </a:tc>
                <a:tc>
                  <a:txBody>
                    <a:bodyPr/>
                    <a:lstStyle/>
                    <a:p>
                      <a:endParaRPr lang="nl-NL" sz="1800" dirty="0"/>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80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t>Wespbijen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a:t>Zandbijen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48</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8042">
                <a:tc>
                  <a:txBody>
                    <a:bodyPr/>
                    <a:lstStyle/>
                    <a:p>
                      <a:r>
                        <a:rPr lang="nl-NL" sz="1800" dirty="0"/>
                        <a:t>Bloedbijen </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Groefbijen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20</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8042">
                <a:tc>
                  <a:txBody>
                    <a:bodyPr/>
                    <a:lstStyle/>
                    <a:p>
                      <a:r>
                        <a:rPr lang="nl-NL" sz="1800" dirty="0"/>
                        <a:t>Koekoekhommels </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Hommels</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7</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8042">
                <a:tc>
                  <a:txBody>
                    <a:bodyPr/>
                    <a:lstStyle/>
                    <a:p>
                      <a:r>
                        <a:rPr lang="nl-NL" sz="1800" dirty="0"/>
                        <a:t>Viltbijen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Zijdebijen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5</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8042">
                <a:tc>
                  <a:txBody>
                    <a:bodyPr/>
                    <a:lstStyle/>
                    <a:p>
                      <a:r>
                        <a:rPr lang="nl-NL" sz="1800" dirty="0"/>
                        <a:t>Tubebijen (*)</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Behangersbijen en</a:t>
                      </a:r>
                      <a:r>
                        <a:rPr lang="nl-NL" sz="1800" baseline="0" dirty="0"/>
                        <a:t> wolbijen</a:t>
                      </a:r>
                      <a:endParaRPr lang="nl-NL" sz="1800" dirty="0"/>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7</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8042">
                <a:tc>
                  <a:txBody>
                    <a:bodyPr/>
                    <a:lstStyle/>
                    <a:p>
                      <a:r>
                        <a:rPr lang="nl-NL" sz="1800" dirty="0"/>
                        <a:t>Kegelbijen (*</a:t>
                      </a:r>
                      <a:r>
                        <a:rPr lang="nl-NL" sz="1800" baseline="0" dirty="0"/>
                        <a:t>)</a:t>
                      </a:r>
                      <a:endParaRPr lang="nl-NL" sz="1800" dirty="0"/>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Behangersbijen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9</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8042">
                <a:tc>
                  <a:txBody>
                    <a:bodyPr/>
                    <a:lstStyle/>
                    <a:p>
                      <a:r>
                        <a:rPr lang="nl-NL" sz="1800" dirty="0"/>
                        <a:t>Rouwbijen (*)</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Sachembijen</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nl-NL" sz="1800" dirty="0"/>
                        <a:t>2</a:t>
                      </a:r>
                    </a:p>
                  </a:txBody>
                  <a:tcPr marL="94510" marR="94510" marT="47250" marB="4725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Parasitaire bijensoorten</a:t>
            </a:r>
            <a:endParaRPr lang="nl-NL" sz="2400" b="0" dirty="0">
              <a:solidFill>
                <a:srgbClr val="000000"/>
              </a:solidFill>
              <a:latin typeface="N&amp;M Utrecht"/>
            </a:endParaRPr>
          </a:p>
        </p:txBody>
      </p:sp>
      <p:sp>
        <p:nvSpPr>
          <p:cNvPr id="6" name="Tekstvak 5"/>
          <p:cNvSpPr txBox="1"/>
          <p:nvPr/>
        </p:nvSpPr>
        <p:spPr>
          <a:xfrm>
            <a:off x="847968" y="1628800"/>
            <a:ext cx="7828488" cy="1200329"/>
          </a:xfrm>
          <a:prstGeom prst="rect">
            <a:avLst/>
          </a:prstGeom>
          <a:noFill/>
        </p:spPr>
        <p:txBody>
          <a:bodyPr wrap="square" rtlCol="0">
            <a:spAutoFit/>
          </a:bodyPr>
          <a:lstStyle/>
          <a:p>
            <a:r>
              <a:rPr lang="nl-NL" sz="2400" dirty="0">
                <a:latin typeface="+mn-lt"/>
              </a:rPr>
              <a:t>Koekoeksbijen zijn broedparasieten en leggen net als de koekoek een ei in andermans nest. In Nederland komen ca. 100 koekoeksbijen voor.</a:t>
            </a:r>
          </a:p>
        </p:txBody>
      </p:sp>
    </p:spTree>
    <p:extLst>
      <p:ext uri="{BB962C8B-B14F-4D97-AF65-F5344CB8AC3E}">
        <p14:creationId xmlns:p14="http://schemas.microsoft.com/office/powerpoint/2010/main" val="2182680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2721" y="4195263"/>
            <a:ext cx="2275703" cy="2275703"/>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336" y="1477433"/>
            <a:ext cx="2586567" cy="2586567"/>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4195262"/>
            <a:ext cx="4757570" cy="2275704"/>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974" y="1461523"/>
            <a:ext cx="3919394" cy="2602477"/>
          </a:xfrm>
          <a:prstGeom prst="rect">
            <a:avLst/>
          </a:prstGeom>
        </p:spPr>
      </p:pic>
      <p:sp>
        <p:nvSpPr>
          <p:cNvPr id="7"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Parasitaire bijensoorten</a:t>
            </a:r>
            <a:endParaRPr lang="nl-NL" sz="2400" b="0" dirty="0">
              <a:solidFill>
                <a:srgbClr val="000000"/>
              </a:solidFill>
              <a:latin typeface="N&amp;M Utrecht"/>
            </a:endParaRPr>
          </a:p>
        </p:txBody>
      </p:sp>
    </p:spTree>
    <p:extLst>
      <p:ext uri="{BB962C8B-B14F-4D97-AF65-F5344CB8AC3E}">
        <p14:creationId xmlns:p14="http://schemas.microsoft.com/office/powerpoint/2010/main" val="967551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545318"/>
            <a:ext cx="2468820" cy="2468820"/>
          </a:xfrm>
          <a:prstGeom prst="rect">
            <a:avLst/>
          </a:prstGeom>
        </p:spPr>
      </p:pic>
      <p:sp>
        <p:nvSpPr>
          <p:cNvPr id="5" name="Titel 1"/>
          <p:cNvSpPr txBox="1">
            <a:spLocks/>
          </p:cNvSpPr>
          <p:nvPr/>
        </p:nvSpPr>
        <p:spPr>
          <a:xfrm>
            <a:off x="847968" y="673312"/>
            <a:ext cx="7540456"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Predatoren en parasieten</a:t>
            </a:r>
            <a:endParaRPr lang="nl-NL" sz="2400" b="0" dirty="0">
              <a:solidFill>
                <a:srgbClr val="000000"/>
              </a:solidFill>
              <a:latin typeface="N&amp;M Utrecht"/>
            </a:endParaRP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1545319"/>
            <a:ext cx="4320480" cy="2468846"/>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452" y="4145632"/>
            <a:ext cx="3064650" cy="2451720"/>
          </a:xfrm>
          <a:prstGeom prst="rect">
            <a:avLst/>
          </a:prstGeom>
        </p:spPr>
      </p:pic>
      <p:pic>
        <p:nvPicPr>
          <p:cNvPr id="8" name="Afbeelding 7"/>
          <p:cNvPicPr>
            <a:picLocks noChangeAspect="1"/>
          </p:cNvPicPr>
          <p:nvPr/>
        </p:nvPicPr>
        <p:blipFill rotWithShape="1">
          <a:blip r:embed="rId6">
            <a:extLst>
              <a:ext uri="{28A0092B-C50C-407E-A947-70E740481C1C}">
                <a14:useLocalDpi xmlns:a14="http://schemas.microsoft.com/office/drawing/2010/main" val="0"/>
              </a:ext>
            </a:extLst>
          </a:blip>
          <a:srcRect t="9077" b="9077"/>
          <a:stretch/>
        </p:blipFill>
        <p:spPr>
          <a:xfrm>
            <a:off x="4283968" y="4145632"/>
            <a:ext cx="3744416" cy="2451720"/>
          </a:xfrm>
          <a:prstGeom prst="rect">
            <a:avLst/>
          </a:prstGeom>
        </p:spPr>
      </p:pic>
    </p:spTree>
    <p:extLst>
      <p:ext uri="{BB962C8B-B14F-4D97-AF65-F5344CB8AC3E}">
        <p14:creationId xmlns:p14="http://schemas.microsoft.com/office/powerpoint/2010/main" val="319374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805"/>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Bedankt voor je aandacht!</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854" y="3817788"/>
            <a:ext cx="2123671" cy="2123671"/>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286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787" y="3703612"/>
            <a:ext cx="2106938" cy="2032043"/>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2786" y="1788820"/>
            <a:ext cx="2082097" cy="1741331"/>
          </a:xfrm>
          <a:prstGeom prst="rect">
            <a:avLst/>
          </a:prstGeom>
        </p:spPr>
      </p:pic>
      <p:sp>
        <p:nvSpPr>
          <p:cNvPr id="11" name="Titel 1"/>
          <p:cNvSpPr txBox="1">
            <a:spLocks/>
          </p:cNvSpPr>
          <p:nvPr/>
        </p:nvSpPr>
        <p:spPr>
          <a:xfrm>
            <a:off x="847968" y="673312"/>
            <a:ext cx="8164880"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2800" dirty="0">
                <a:solidFill>
                  <a:srgbClr val="000000"/>
                </a:solidFill>
                <a:latin typeface="N&amp;M Utrecht"/>
              </a:rPr>
              <a:t>Bijenbeheer = Insectenbeheer = Biodiversiteit</a:t>
            </a:r>
          </a:p>
        </p:txBody>
      </p:sp>
      <p:sp>
        <p:nvSpPr>
          <p:cNvPr id="13" name="Tekstvak 12"/>
          <p:cNvSpPr txBox="1"/>
          <p:nvPr/>
        </p:nvSpPr>
        <p:spPr>
          <a:xfrm>
            <a:off x="638202" y="1580671"/>
            <a:ext cx="5661990" cy="4893647"/>
          </a:xfrm>
          <a:prstGeom prst="rect">
            <a:avLst/>
          </a:prstGeom>
          <a:noFill/>
        </p:spPr>
        <p:txBody>
          <a:bodyPr wrap="square" rtlCol="0">
            <a:spAutoFit/>
          </a:bodyPr>
          <a:lstStyle/>
          <a:p>
            <a:r>
              <a:rPr lang="nl-NL" sz="2400" dirty="0">
                <a:solidFill>
                  <a:prstClr val="black"/>
                </a:solidFill>
                <a:latin typeface="Soho Std"/>
                <a:ea typeface="+mj-ea"/>
                <a:cs typeface="+mj-cs"/>
              </a:rPr>
              <a:t>Als je bijen wilt beheren moet je iets van bijen weten:</a:t>
            </a:r>
          </a:p>
          <a:p>
            <a:pPr marL="342900" indent="-342900">
              <a:buFont typeface="Arial" panose="020B0604020202020204" pitchFamily="34" charset="0"/>
              <a:buChar char="•"/>
            </a:pPr>
            <a:r>
              <a:rPr lang="nl-NL" sz="2400" dirty="0">
                <a:solidFill>
                  <a:prstClr val="black"/>
                </a:solidFill>
                <a:latin typeface="Soho Std"/>
                <a:ea typeface="+mj-ea"/>
                <a:cs typeface="+mj-cs"/>
              </a:rPr>
              <a:t>Wat zijn bijen?</a:t>
            </a:r>
          </a:p>
          <a:p>
            <a:pPr marL="342900" indent="-342900">
              <a:buFont typeface="Arial" panose="020B0604020202020204" pitchFamily="34" charset="0"/>
              <a:buChar char="•"/>
            </a:pPr>
            <a:r>
              <a:rPr lang="nl-NL" sz="2400" dirty="0">
                <a:solidFill>
                  <a:prstClr val="black"/>
                </a:solidFill>
                <a:latin typeface="Soho Std"/>
                <a:ea typeface="+mj-ea"/>
                <a:cs typeface="+mj-cs"/>
              </a:rPr>
              <a:t>Voedsel</a:t>
            </a:r>
          </a:p>
          <a:p>
            <a:pPr marL="342900" indent="-342900">
              <a:buFont typeface="Arial" panose="020B0604020202020204" pitchFamily="34" charset="0"/>
              <a:buChar char="•"/>
            </a:pPr>
            <a:r>
              <a:rPr lang="nl-NL" sz="2400" dirty="0">
                <a:solidFill>
                  <a:prstClr val="black"/>
                </a:solidFill>
                <a:latin typeface="Soho Std"/>
                <a:ea typeface="+mj-ea"/>
                <a:cs typeface="+mj-cs"/>
              </a:rPr>
              <a:t>Verzamelen stuifmeel</a:t>
            </a:r>
          </a:p>
          <a:p>
            <a:pPr marL="342900" indent="-342900">
              <a:buFont typeface="Arial" panose="020B0604020202020204" pitchFamily="34" charset="0"/>
              <a:buChar char="•"/>
            </a:pPr>
            <a:r>
              <a:rPr lang="nl-NL" sz="2400" dirty="0">
                <a:solidFill>
                  <a:prstClr val="black"/>
                </a:solidFill>
                <a:latin typeface="Soho Std"/>
                <a:ea typeface="+mj-ea"/>
                <a:cs typeface="+mj-cs"/>
              </a:rPr>
              <a:t>Bestuiving</a:t>
            </a:r>
          </a:p>
          <a:p>
            <a:pPr marL="342900" indent="-342900">
              <a:buFont typeface="Arial" panose="020B0604020202020204" pitchFamily="34" charset="0"/>
              <a:buChar char="•"/>
            </a:pPr>
            <a:r>
              <a:rPr lang="nl-NL" sz="2400" dirty="0">
                <a:solidFill>
                  <a:prstClr val="black"/>
                </a:solidFill>
                <a:latin typeface="Soho Std"/>
                <a:ea typeface="+mj-ea"/>
                <a:cs typeface="+mj-cs"/>
              </a:rPr>
              <a:t>Nestplaatsen</a:t>
            </a:r>
          </a:p>
          <a:p>
            <a:pPr marL="342900" indent="-342900">
              <a:buFont typeface="Arial" panose="020B0604020202020204" pitchFamily="34" charset="0"/>
              <a:buChar char="•"/>
            </a:pPr>
            <a:r>
              <a:rPr lang="nl-NL" sz="2400" dirty="0">
                <a:solidFill>
                  <a:prstClr val="black"/>
                </a:solidFill>
                <a:latin typeface="Soho Std"/>
                <a:ea typeface="+mj-ea"/>
                <a:cs typeface="+mj-cs"/>
              </a:rPr>
              <a:t>Voortplanting</a:t>
            </a:r>
          </a:p>
          <a:p>
            <a:pPr marL="342900" indent="-342900">
              <a:buFont typeface="Arial" panose="020B0604020202020204" pitchFamily="34" charset="0"/>
              <a:buChar char="•"/>
            </a:pPr>
            <a:r>
              <a:rPr lang="nl-NL" sz="2400" dirty="0">
                <a:solidFill>
                  <a:prstClr val="black"/>
                </a:solidFill>
                <a:latin typeface="Soho Std"/>
                <a:ea typeface="+mj-ea"/>
                <a:cs typeface="+mj-cs"/>
              </a:rPr>
              <a:t>Welke bijen zijn er?</a:t>
            </a:r>
          </a:p>
          <a:p>
            <a:pPr marL="342900" indent="-342900">
              <a:buFont typeface="Arial" panose="020B0604020202020204" pitchFamily="34" charset="0"/>
              <a:buChar char="•"/>
            </a:pPr>
            <a:r>
              <a:rPr lang="nl-NL" sz="2400" dirty="0">
                <a:solidFill>
                  <a:prstClr val="black"/>
                </a:solidFill>
                <a:latin typeface="Soho Std"/>
                <a:ea typeface="+mj-ea"/>
                <a:cs typeface="+mj-cs"/>
              </a:rPr>
              <a:t>Vliegtijden en vliegperiode</a:t>
            </a:r>
          </a:p>
          <a:p>
            <a:pPr marL="342900" indent="-342900">
              <a:buFont typeface="Arial" panose="020B0604020202020204" pitchFamily="34" charset="0"/>
              <a:buChar char="•"/>
            </a:pPr>
            <a:r>
              <a:rPr lang="nl-NL" sz="2400" dirty="0">
                <a:solidFill>
                  <a:prstClr val="black"/>
                </a:solidFill>
                <a:latin typeface="Soho Std"/>
                <a:ea typeface="+mj-ea"/>
                <a:cs typeface="+mj-cs"/>
              </a:rPr>
              <a:t>Bloembezoek</a:t>
            </a:r>
          </a:p>
          <a:p>
            <a:pPr marL="342900" indent="-342900">
              <a:buFont typeface="Arial" panose="020B0604020202020204" pitchFamily="34" charset="0"/>
              <a:buChar char="•"/>
            </a:pPr>
            <a:r>
              <a:rPr lang="nl-NL" sz="2400" dirty="0">
                <a:solidFill>
                  <a:prstClr val="black"/>
                </a:solidFill>
                <a:latin typeface="Soho Std"/>
                <a:ea typeface="+mj-ea"/>
                <a:cs typeface="+mj-cs"/>
              </a:rPr>
              <a:t>Parasitaire bijen</a:t>
            </a:r>
          </a:p>
          <a:p>
            <a:pPr marL="342900" indent="-342900">
              <a:buFont typeface="Arial" panose="020B0604020202020204" pitchFamily="34" charset="0"/>
              <a:buChar char="•"/>
            </a:pPr>
            <a:endParaRPr lang="nl-NL" sz="2400" dirty="0">
              <a:latin typeface="Soho Std"/>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fbeelding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2276872"/>
            <a:ext cx="455676" cy="455676"/>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2657872"/>
            <a:ext cx="455676" cy="455676"/>
          </a:xfrm>
          <a:prstGeom prst="rect">
            <a:avLst/>
          </a:prstGeom>
        </p:spPr>
      </p:pic>
      <p:pic>
        <p:nvPicPr>
          <p:cNvPr id="17" name="Afbeelding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3047339"/>
            <a:ext cx="455676" cy="455676"/>
          </a:xfrm>
          <a:prstGeom prst="rect">
            <a:avLst/>
          </a:prstGeom>
        </p:spPr>
      </p:pic>
      <p:pic>
        <p:nvPicPr>
          <p:cNvPr id="18" name="Afbeelding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3445272"/>
            <a:ext cx="455676" cy="455676"/>
          </a:xfrm>
          <a:prstGeom prst="rect">
            <a:avLst/>
          </a:prstGeom>
        </p:spPr>
      </p:pic>
      <p:pic>
        <p:nvPicPr>
          <p:cNvPr id="19" name="Afbeelding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3800872"/>
            <a:ext cx="455676" cy="455676"/>
          </a:xfrm>
          <a:prstGeom prst="rect">
            <a:avLst/>
          </a:prstGeom>
        </p:spPr>
      </p:pic>
      <p:pic>
        <p:nvPicPr>
          <p:cNvPr id="20" name="Afbeelding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4148006"/>
            <a:ext cx="455676" cy="455676"/>
          </a:xfrm>
          <a:prstGeom prst="rect">
            <a:avLst/>
          </a:prstGeom>
        </p:spPr>
      </p:pic>
      <p:pic>
        <p:nvPicPr>
          <p:cNvPr id="21" name="Afbeelding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4554406"/>
            <a:ext cx="455676" cy="455676"/>
          </a:xfrm>
          <a:prstGeom prst="rect">
            <a:avLst/>
          </a:prstGeom>
        </p:spPr>
      </p:pic>
      <p:pic>
        <p:nvPicPr>
          <p:cNvPr id="22" name="Afbeelding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4901540"/>
            <a:ext cx="455676" cy="455676"/>
          </a:xfrm>
          <a:prstGeom prst="rect">
            <a:avLst/>
          </a:prstGeom>
        </p:spPr>
      </p:pic>
      <p:pic>
        <p:nvPicPr>
          <p:cNvPr id="23" name="Afbeelding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5263047"/>
            <a:ext cx="455676" cy="455676"/>
          </a:xfrm>
          <a:prstGeom prst="rect">
            <a:avLst/>
          </a:prstGeom>
        </p:spPr>
      </p:pic>
      <p:pic>
        <p:nvPicPr>
          <p:cNvPr id="24" name="Afbeelding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37" y="5624554"/>
            <a:ext cx="455676" cy="455676"/>
          </a:xfrm>
          <a:prstGeom prst="rect">
            <a:avLst/>
          </a:prstGeom>
        </p:spPr>
      </p:pic>
    </p:spTree>
    <p:extLst>
      <p:ext uri="{BB962C8B-B14F-4D97-AF65-F5344CB8AC3E}">
        <p14:creationId xmlns:p14="http://schemas.microsoft.com/office/powerpoint/2010/main" val="185744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851107252"/>
              </p:ext>
            </p:extLst>
          </p:nvPr>
        </p:nvGraphicFramePr>
        <p:xfrm>
          <a:off x="683568" y="1353144"/>
          <a:ext cx="8460432" cy="5465377"/>
        </p:xfrm>
        <a:graphic>
          <a:graphicData uri="http://schemas.openxmlformats.org/drawingml/2006/table">
            <a:tbl>
              <a:tblPr firstRow="1" bandRow="1">
                <a:tableStyleId>{2D5ABB26-0587-4C30-8999-92F81FD0307C}</a:tableStyleId>
              </a:tblPr>
              <a:tblGrid>
                <a:gridCol w="369848">
                  <a:extLst>
                    <a:ext uri="{9D8B030D-6E8A-4147-A177-3AD203B41FA5}">
                      <a16:colId xmlns:a16="http://schemas.microsoft.com/office/drawing/2014/main" val="20000"/>
                    </a:ext>
                  </a:extLst>
                </a:gridCol>
                <a:gridCol w="8090584">
                  <a:extLst>
                    <a:ext uri="{9D8B030D-6E8A-4147-A177-3AD203B41FA5}">
                      <a16:colId xmlns:a16="http://schemas.microsoft.com/office/drawing/2014/main" val="20001"/>
                    </a:ext>
                  </a:extLst>
                </a:gridCol>
              </a:tblGrid>
              <a:tr h="728019">
                <a:tc>
                  <a:txBody>
                    <a:bodyPr/>
                    <a:lstStyle/>
                    <a:p>
                      <a:pPr algn="r"/>
                      <a:r>
                        <a:rPr lang="nl-NL" sz="2000" dirty="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000" dirty="0"/>
                        <a:t>Insecten zijn dieren met een uitwendig skelet met kop,</a:t>
                      </a:r>
                      <a:r>
                        <a:rPr lang="nl-NL" sz="2000" baseline="0" dirty="0"/>
                        <a:t> borststuk, achterlijf,  3 paar poten, 1 of 2 paar ( dus 2 of 4) vleugels</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3450">
                <a:tc>
                  <a:txBody>
                    <a:bodyPr/>
                    <a:lstStyle/>
                    <a:p>
                      <a:pPr algn="r"/>
                      <a:r>
                        <a:rPr lang="nl-NL" sz="2000" dirty="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0" dirty="0"/>
                        <a:t>Net als bij vliegen zijn de vleugels</a:t>
                      </a:r>
                      <a:r>
                        <a:rPr lang="nl-NL" sz="2000" b="0" baseline="0" dirty="0"/>
                        <a:t> doorzichtig</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6009">
                <a:tc>
                  <a:txBody>
                    <a:bodyPr/>
                    <a:lstStyle/>
                    <a:p>
                      <a:pPr algn="r"/>
                      <a:r>
                        <a:rPr lang="nl-NL" sz="2000" dirty="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000" dirty="0"/>
                        <a:t>D</a:t>
                      </a:r>
                      <a:r>
                        <a:rPr lang="nl-NL" sz="2000" baseline="0" dirty="0"/>
                        <a:t>e voorste vleugels zijn groot, de achterste klein</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6009">
                <a:tc>
                  <a:txBody>
                    <a:bodyPr/>
                    <a:lstStyle/>
                    <a:p>
                      <a:pPr algn="r"/>
                      <a:r>
                        <a:rPr lang="nl-NL" sz="200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000" dirty="0"/>
                        <a:t>Ze hebben een wespentaille: insnoering tussen </a:t>
                      </a:r>
                      <a:r>
                        <a:rPr lang="nl-NL" sz="2000" baseline="0" dirty="0"/>
                        <a:t>borststuk en achterlijf</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6009">
                <a:tc>
                  <a:txBody>
                    <a:bodyPr/>
                    <a:lstStyle/>
                    <a:p>
                      <a:pPr algn="r"/>
                      <a:r>
                        <a:rPr lang="nl-NL" sz="200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000" baseline="0" dirty="0"/>
                        <a:t>De haren zijn vaak geveerd maar dat kun je niet zien</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16009">
                <a:tc>
                  <a:txBody>
                    <a:bodyPr/>
                    <a:lstStyle/>
                    <a:p>
                      <a:pPr algn="r"/>
                      <a:r>
                        <a:rPr lang="nl-NL" sz="200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000" dirty="0"/>
                        <a:t>Ze hebben een angel waarmee ze kunnen</a:t>
                      </a:r>
                      <a:r>
                        <a:rPr lang="nl-NL" sz="2000" baseline="0" dirty="0"/>
                        <a:t> steken</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728019">
                <a:tc>
                  <a:txBody>
                    <a:bodyPr/>
                    <a:lstStyle/>
                    <a:p>
                      <a:pPr algn="r"/>
                      <a:r>
                        <a:rPr lang="nl-NL" sz="200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000" dirty="0"/>
                        <a:t>Ze hebben verzamelharen voor stuifmeel aan de achterpoten</a:t>
                      </a:r>
                      <a:r>
                        <a:rPr lang="nl-NL" sz="2000" baseline="0" dirty="0"/>
                        <a:t> of aan de onderkant van het achterlijf</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16009">
                <a:tc>
                  <a:txBody>
                    <a:bodyPr/>
                    <a:lstStyle/>
                    <a:p>
                      <a:pPr algn="r"/>
                      <a:r>
                        <a:rPr lang="nl-NL" sz="200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000" dirty="0"/>
                        <a:t>De ogen zijn smal en  zitten een beetje </a:t>
                      </a:r>
                      <a:r>
                        <a:rPr lang="nl-NL" sz="2000" baseline="0" dirty="0"/>
                        <a:t>aan de zijkant van de kop</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40078">
                <a:tc>
                  <a:txBody>
                    <a:bodyPr/>
                    <a:lstStyle/>
                    <a:p>
                      <a:pPr algn="r"/>
                      <a:r>
                        <a:rPr lang="nl-NL" sz="200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000" dirty="0"/>
                        <a:t>De antenne bij het vrouwtje heeft 12 leden; bij het mannetje</a:t>
                      </a:r>
                      <a:r>
                        <a:rPr lang="nl-NL" sz="2000" baseline="0" dirty="0"/>
                        <a:t> 13 leden, maar dat kun je niet zomaar zien.</a:t>
                      </a:r>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16009">
                <a:tc>
                  <a:txBody>
                    <a:bodyPr/>
                    <a:lstStyle/>
                    <a:p>
                      <a:pPr algn="r"/>
                      <a:r>
                        <a:rPr lang="nl-NL" sz="2000"/>
                        <a:t>-</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000" dirty="0"/>
                        <a:t>Bijen leven van nectar en stuifmeel</a:t>
                      </a:r>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416009">
                <a:tc>
                  <a:txBody>
                    <a:bodyPr/>
                    <a:lstStyle/>
                    <a:p>
                      <a:pPr algn="r"/>
                      <a:endParaRPr lang="nl-NL" sz="200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sz="2000" dirty="0"/>
                    </a:p>
                  </a:txBody>
                  <a:tcPr marT="45719" marB="4571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a:solidFill>
                  <a:srgbClr val="000000"/>
                </a:solidFill>
                <a:latin typeface="N&amp;M Utrecht"/>
              </a:rPr>
              <a:t>Wat zijn bijen? Insecten!</a:t>
            </a:r>
          </a:p>
        </p:txBody>
      </p:sp>
    </p:spTree>
    <p:extLst>
      <p:ext uri="{BB962C8B-B14F-4D97-AF65-F5344CB8AC3E}">
        <p14:creationId xmlns:p14="http://schemas.microsoft.com/office/powerpoint/2010/main" val="273280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endParaRPr lang="nl-NL" sz="3867" dirty="0">
              <a:solidFill>
                <a:srgbClr val="000000"/>
              </a:solidFill>
              <a:latin typeface="N&amp;M Utrecht"/>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69" y="1195882"/>
            <a:ext cx="3894941" cy="263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440" y="1195882"/>
            <a:ext cx="3852319" cy="257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669" y="3963871"/>
            <a:ext cx="3894940" cy="263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1616" y="4005064"/>
            <a:ext cx="3851080" cy="258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kstvak 16"/>
          <p:cNvSpPr txBox="1"/>
          <p:nvPr/>
        </p:nvSpPr>
        <p:spPr>
          <a:xfrm>
            <a:off x="638201" y="597729"/>
            <a:ext cx="8099557" cy="461665"/>
          </a:xfrm>
          <a:prstGeom prst="rect">
            <a:avLst/>
          </a:prstGeom>
          <a:noFill/>
        </p:spPr>
        <p:txBody>
          <a:bodyPr wrap="square" rtlCol="0">
            <a:spAutoFit/>
          </a:bodyPr>
          <a:lstStyle/>
          <a:p>
            <a:r>
              <a:rPr lang="nl-NL" sz="2400" dirty="0">
                <a:solidFill>
                  <a:prstClr val="black"/>
                </a:solidFill>
                <a:latin typeface="Soho Std"/>
                <a:ea typeface="+mj-ea"/>
                <a:cs typeface="+mj-cs"/>
              </a:rPr>
              <a:t>Bijen zijn insecten met een volkomen gedaantewisseling:</a:t>
            </a:r>
            <a:endParaRPr lang="nl-NL" sz="2400" dirty="0">
              <a:latin typeface="Soho Std"/>
            </a:endParaRPr>
          </a:p>
        </p:txBody>
      </p:sp>
      <p:sp>
        <p:nvSpPr>
          <p:cNvPr id="6" name="Tekstvak 5"/>
          <p:cNvSpPr txBox="1"/>
          <p:nvPr/>
        </p:nvSpPr>
        <p:spPr>
          <a:xfrm>
            <a:off x="935596" y="3140968"/>
            <a:ext cx="1080120" cy="461665"/>
          </a:xfrm>
          <a:prstGeom prst="rect">
            <a:avLst/>
          </a:prstGeom>
          <a:noFill/>
        </p:spPr>
        <p:txBody>
          <a:bodyPr wrap="square" rtlCol="0">
            <a:spAutoFit/>
          </a:bodyPr>
          <a:lstStyle/>
          <a:p>
            <a:r>
              <a:rPr lang="nl-NL" sz="2400" dirty="0">
                <a:solidFill>
                  <a:schemeClr val="bg1"/>
                </a:solidFill>
              </a:rPr>
              <a:t>ei</a:t>
            </a:r>
          </a:p>
        </p:txBody>
      </p:sp>
      <p:sp>
        <p:nvSpPr>
          <p:cNvPr id="19" name="Tekstvak 18"/>
          <p:cNvSpPr txBox="1"/>
          <p:nvPr/>
        </p:nvSpPr>
        <p:spPr>
          <a:xfrm>
            <a:off x="5075796" y="3140968"/>
            <a:ext cx="1080120" cy="461665"/>
          </a:xfrm>
          <a:prstGeom prst="rect">
            <a:avLst/>
          </a:prstGeom>
          <a:noFill/>
        </p:spPr>
        <p:txBody>
          <a:bodyPr wrap="square" rtlCol="0">
            <a:spAutoFit/>
          </a:bodyPr>
          <a:lstStyle/>
          <a:p>
            <a:r>
              <a:rPr lang="nl-NL" sz="2400" dirty="0">
                <a:solidFill>
                  <a:schemeClr val="bg1"/>
                </a:solidFill>
              </a:rPr>
              <a:t>larve</a:t>
            </a:r>
          </a:p>
        </p:txBody>
      </p:sp>
      <p:sp>
        <p:nvSpPr>
          <p:cNvPr id="20" name="Tekstvak 19"/>
          <p:cNvSpPr txBox="1"/>
          <p:nvPr/>
        </p:nvSpPr>
        <p:spPr>
          <a:xfrm>
            <a:off x="935596" y="5985768"/>
            <a:ext cx="1080120" cy="461665"/>
          </a:xfrm>
          <a:prstGeom prst="rect">
            <a:avLst/>
          </a:prstGeom>
          <a:noFill/>
        </p:spPr>
        <p:txBody>
          <a:bodyPr wrap="square" rtlCol="0">
            <a:spAutoFit/>
          </a:bodyPr>
          <a:lstStyle/>
          <a:p>
            <a:r>
              <a:rPr lang="nl-NL" sz="2400" dirty="0">
                <a:solidFill>
                  <a:schemeClr val="bg1"/>
                </a:solidFill>
              </a:rPr>
              <a:t>pop</a:t>
            </a:r>
          </a:p>
        </p:txBody>
      </p:sp>
      <p:sp>
        <p:nvSpPr>
          <p:cNvPr id="21" name="Tekstvak 20"/>
          <p:cNvSpPr txBox="1"/>
          <p:nvPr/>
        </p:nvSpPr>
        <p:spPr>
          <a:xfrm>
            <a:off x="5012296" y="5985768"/>
            <a:ext cx="1080120" cy="461665"/>
          </a:xfrm>
          <a:prstGeom prst="rect">
            <a:avLst/>
          </a:prstGeom>
          <a:noFill/>
        </p:spPr>
        <p:txBody>
          <a:bodyPr wrap="square" rtlCol="0">
            <a:spAutoFit/>
          </a:bodyPr>
          <a:lstStyle/>
          <a:p>
            <a:r>
              <a:rPr lang="nl-NL" sz="2400" dirty="0">
                <a:solidFill>
                  <a:schemeClr val="bg1"/>
                </a:solidFill>
              </a:rPr>
              <a:t>imago</a:t>
            </a:r>
          </a:p>
        </p:txBody>
      </p:sp>
      <p:sp>
        <p:nvSpPr>
          <p:cNvPr id="22" name="Tekstvak 21"/>
          <p:cNvSpPr txBox="1"/>
          <p:nvPr/>
        </p:nvSpPr>
        <p:spPr>
          <a:xfrm rot="16200000">
            <a:off x="-354099" y="5611936"/>
            <a:ext cx="1654431" cy="338554"/>
          </a:xfrm>
          <a:prstGeom prst="rect">
            <a:avLst/>
          </a:prstGeom>
          <a:noFill/>
        </p:spPr>
        <p:txBody>
          <a:bodyPr wrap="square" rtlCol="0">
            <a:spAutoFit/>
          </a:bodyPr>
          <a:lstStyle/>
          <a:p>
            <a:r>
              <a:rPr lang="nl-NL" sz="800" b="1" i="1" dirty="0"/>
              <a:t>Ontwikkeling </a:t>
            </a:r>
            <a:r>
              <a:rPr lang="nl-NL" sz="800" b="1" i="1" dirty="0" err="1"/>
              <a:t>rosse</a:t>
            </a:r>
            <a:r>
              <a:rPr lang="nl-NL" sz="800" b="1" i="1" dirty="0"/>
              <a:t> metselbij</a:t>
            </a:r>
          </a:p>
          <a:p>
            <a:r>
              <a:rPr lang="nl-NL" sz="800" b="1" i="1" dirty="0"/>
              <a:t>Foto’s: Peeters et al 2012</a:t>
            </a:r>
          </a:p>
        </p:txBody>
      </p:sp>
    </p:spTree>
    <p:extLst>
      <p:ext uri="{BB962C8B-B14F-4D97-AF65-F5344CB8AC3E}">
        <p14:creationId xmlns:p14="http://schemas.microsoft.com/office/powerpoint/2010/main" val="4287367024"/>
      </p:ext>
    </p:extLst>
  </p:cSld>
  <p:clrMapOvr>
    <a:masterClrMapping/>
  </p:clrMapOvr>
</p:sld>
</file>

<file path=ppt/theme/theme1.xml><?xml version="1.0" encoding="utf-8"?>
<a:theme xmlns:a="http://schemas.openxmlformats.org/drawingml/2006/main" name="NM Corporate">
  <a:themeElements>
    <a:clrScheme name="nm-ENERGIE">
      <a:dk1>
        <a:srgbClr val="000000"/>
      </a:dk1>
      <a:lt1>
        <a:srgbClr val="FFFFFF"/>
      </a:lt1>
      <a:dk2>
        <a:srgbClr val="53585F"/>
      </a:dk2>
      <a:lt2>
        <a:srgbClr val="DCDEE0"/>
      </a:lt2>
      <a:accent1>
        <a:srgbClr val="93C6E0"/>
      </a:accent1>
      <a:accent2>
        <a:srgbClr val="8DC63F"/>
      </a:accent2>
      <a:accent3>
        <a:srgbClr val="93C6E0"/>
      </a:accent3>
      <a:accent4>
        <a:srgbClr val="8DC63F"/>
      </a:accent4>
      <a:accent5>
        <a:srgbClr val="93C6E0"/>
      </a:accent5>
      <a:accent6>
        <a:srgbClr val="8DC63F"/>
      </a:accent6>
      <a:hlink>
        <a:srgbClr val="000000"/>
      </a:hlink>
      <a:folHlink>
        <a:srgbClr val="000000"/>
      </a:folHlink>
    </a:clrScheme>
    <a:fontScheme name="Natuur&amp;Milieu">
      <a:majorFont>
        <a:latin typeface="N&amp;M Utrecht"/>
        <a:ea typeface="N&amp;M Utrecht"/>
        <a:cs typeface="N&amp;M Utrecht"/>
      </a:majorFont>
      <a:minorFont>
        <a:latin typeface="Soho Std"/>
        <a:ea typeface="N&amp;M Utrecht"/>
        <a:cs typeface="N&amp;M Utrecht"/>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NM-CORPORATE-2016-150dpi" id="{7DD6EF30-BCAE-41E2-8A3A-CA0132CA97E6}" vid="{ECE96A99-22CF-4335-AA99-84CA9B0BADE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11443</TotalTime>
  <Words>2140</Words>
  <Application>Microsoft Office PowerPoint</Application>
  <PresentationFormat>Diavoorstelling (4:3)</PresentationFormat>
  <Paragraphs>393</Paragraphs>
  <Slides>64</Slides>
  <Notes>14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64</vt:i4>
      </vt:variant>
    </vt:vector>
  </HeadingPairs>
  <TitlesOfParts>
    <vt:vector size="71" baseType="lpstr">
      <vt:lpstr>Arial</vt:lpstr>
      <vt:lpstr>Calibri</vt:lpstr>
      <vt:lpstr>DINCondensedC</vt:lpstr>
      <vt:lpstr>N&amp;M Utrecht</vt:lpstr>
      <vt:lpstr>Soho Std</vt:lpstr>
      <vt:lpstr>Times New Roman</vt:lpstr>
      <vt:lpstr>NM Corporate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Door de wespentaille zijn bijen zeer wendbare insecten die zich gemakkelijk in allerlei bochten kunnen wringen (honingbij). </vt:lpstr>
      <vt:lpstr>  </vt:lpstr>
      <vt:lpstr>  </vt:lpstr>
      <vt:lpstr>PowerPoint-presentatie</vt:lpstr>
      <vt:lpstr>PowerPoint-presentatie</vt:lpstr>
      <vt:lpstr>PowerPoint-presentatie</vt:lpstr>
      <vt:lpstr>PowerPoint-presentatie</vt:lpstr>
      <vt:lpstr>PowerPoint-presentatie</vt:lpstr>
      <vt:lpstr>PowerPoint-presentatie</vt:lpstr>
      <vt:lpstr>De gewone slobkousbij is volledig gespecialiseerd op soorten van het geslacht wederik (Lysimachia): in de Nederlandse situatie is dat in de praktijk vrijwel alleen grote wederik. </vt:lpstr>
      <vt:lpstr>In het zuidoostelijk gedeelte van Nederland is grote kattenstaart vooral van betekenis voor de kattenstaartbij die alleen op deze plant vliegt. Deze bij breidt zich naar het noorden en westen uit. Deze plant wordt ook door andere bijen bezocht onder meer door tuinbladsnijder (foto).</vt:lpstr>
      <vt:lpstr>De wormkruidbij is gespecialiseerd op composieten met buisbloemen o.m: boerenwormkruid (foto), jacobskruiskruid, gewoon duizendblad.</vt:lpstr>
      <vt:lpstr>De klokjesdikpoot en klokjesbijen zijn afhankelijk van Campanula soorten. Deze bijen worden steeds meer stadsbijen in klei- en veengebieden. </vt:lpstr>
      <vt:lpstr>Hartgespan is vooral een plant voor behangersbijen en de grote wolbij (foto).</vt:lpstr>
      <vt:lpstr>Honingbijen en hommels verzamelen stuifmeel in korfjes.</vt:lpstr>
      <vt:lpstr>De meeste wilde bijen verzamelen stuifmeel in de verzamelharen aan hun achterpoten (pluimvoetbij).</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5 mannetjes van de rosse metselbij proberen te paren. Slechts één mannetje zal toegang tot het vrouwtje krijgen</vt:lpstr>
      <vt:lpstr>PowerPoint-presentatie</vt:lpstr>
      <vt:lpstr>PowerPoint-presentatie</vt:lpstr>
      <vt:lpstr>PowerPoint-presentatie</vt:lpstr>
      <vt:lpstr>PowerPoint-presentatie</vt:lpstr>
      <vt:lpstr>PowerPoint-presentatie</vt:lpstr>
      <vt:lpstr> Hommels zijn de meest opvallende bijen, die veel op elkaar kunnen lijken en sterk variëren, bijvoorbeeld de akkerhommel (li) en boomhommel (re). De boomhommel is goed herkenbaar: voorkant bruin en een witte punt.</vt:lpstr>
      <vt:lpstr>De gewone sachembij lijkt veel op een hommel. Vliegt van eind maart tot ca. half mei, de toonhoogte van het gezoem is duidelijk hoger dan van een hommel.  </vt:lpstr>
      <vt:lpstr>De grasbij.  De haarbandjes en de kleur van de verzamelharen zijn hier goed zichtbaar.  De structuur van de haarbandjes zijn determinatie kenmerken. </vt:lpstr>
      <vt:lpstr>Tuinbladsnijder met goed zicht op de rode  buikschuier.</vt:lpstr>
      <vt:lpstr>Sommige bijensoorten zijn bijna onder alle omstandigheden goed herkenbaar zoals de grote wolbij (juni-augustus)</vt:lpstr>
      <vt:lpstr>Herkenning gespecialiseerde bijen in combinatie met planten: Tientallen bijen zijn in combinatie met een bepaalde plant goed te herkennen. Bijvoorbeeld:  li bo: klokjesdikpoot bij ruig klokje re bo: kattenstaartbij op kattenstaart li on: slobkousbij op grote wederik</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Insectenvriendelijk beheer voor bloembezoekende insecten in natte terreinen: habitats voor ringslangen</dc:title>
  <dc:creator>Wellantcollege</dc:creator>
  <cp:lastModifiedBy>Heidi Kamerling</cp:lastModifiedBy>
  <cp:revision>728</cp:revision>
  <dcterms:created xsi:type="dcterms:W3CDTF">2009-11-09T09:15:48Z</dcterms:created>
  <dcterms:modified xsi:type="dcterms:W3CDTF">2018-01-18T05:39:10Z</dcterms:modified>
</cp:coreProperties>
</file>