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6"/>
  </p:notesMasterIdLst>
  <p:sldIdLst>
    <p:sldId id="257" r:id="rId3"/>
    <p:sldId id="258" r:id="rId4"/>
    <p:sldId id="281" r:id="rId5"/>
    <p:sldId id="282" r:id="rId6"/>
    <p:sldId id="274" r:id="rId7"/>
    <p:sldId id="273" r:id="rId8"/>
    <p:sldId id="277" r:id="rId9"/>
    <p:sldId id="275" r:id="rId10"/>
    <p:sldId id="276" r:id="rId11"/>
    <p:sldId id="261" r:id="rId12"/>
    <p:sldId id="262" r:id="rId13"/>
    <p:sldId id="278" r:id="rId14"/>
    <p:sldId id="265" r:id="rId15"/>
    <p:sldId id="286" r:id="rId16"/>
    <p:sldId id="266" r:id="rId17"/>
    <p:sldId id="267" r:id="rId18"/>
    <p:sldId id="268" r:id="rId19"/>
    <p:sldId id="284" r:id="rId20"/>
    <p:sldId id="285" r:id="rId21"/>
    <p:sldId id="279" r:id="rId22"/>
    <p:sldId id="271" r:id="rId23"/>
    <p:sldId id="287" r:id="rId24"/>
    <p:sldId id="28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Kamerling" initials="HK"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77" autoAdjust="0"/>
  </p:normalViewPr>
  <p:slideViewPr>
    <p:cSldViewPr snapToGrid="0">
      <p:cViewPr varScale="1">
        <p:scale>
          <a:sx n="36" d="100"/>
          <a:sy n="36" d="100"/>
        </p:scale>
        <p:origin x="1506" y="60"/>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elda Kloosterman" userId="10030000933A8046@LIVE.COM" providerId="AD" clId="Web-{F61A268B-1E5E-450B-A78F-DF8D04F1C1FE}"/>
    <pc:docChg chg="modSld">
      <pc:chgData name="Imelda Kloosterman" userId="10030000933A8046@LIVE.COM" providerId="AD" clId="Web-{F61A268B-1E5E-450B-A78F-DF8D04F1C1FE}" dt="2017-12-17T16:14:39.215" v="0"/>
      <pc:docMkLst>
        <pc:docMk/>
      </pc:docMkLst>
      <pc:sldChg chg="modNotes">
        <pc:chgData name="Imelda Kloosterman" userId="10030000933A8046@LIVE.COM" providerId="AD" clId="Web-{F61A268B-1E5E-450B-A78F-DF8D04F1C1FE}" dt="2017-12-17T16:14:39.215" v="0"/>
        <pc:sldMkLst>
          <pc:docMk/>
          <pc:sldMk cId="192022346"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4729E-300C-4697-9ED2-45F01DAFC0FF}" type="datetimeFigureOut">
              <a:rPr lang="nl-NL" smtClean="0"/>
              <a:t>18-1-2018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7446F-4D00-4123-8966-2C89156F05DC}" type="slidenum">
              <a:rPr lang="nl-NL" smtClean="0"/>
              <a:t>‹nr.›</a:t>
            </a:fld>
            <a:endParaRPr lang="nl-NL"/>
          </a:p>
        </p:txBody>
      </p:sp>
    </p:spTree>
    <p:extLst>
      <p:ext uri="{BB962C8B-B14F-4D97-AF65-F5344CB8AC3E}">
        <p14:creationId xmlns:p14="http://schemas.microsoft.com/office/powerpoint/2010/main" val="2802223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63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4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65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239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fontAlgn="auto" hangingPunct="1"/>
            <a:endParaRPr lang="nl-NL" dirty="0"/>
          </a:p>
          <a:p>
            <a:pPr eaLnBrk="1" fontAlgn="auto" hangingPunct="1"/>
            <a:r>
              <a:rPr lang="nl-NL" dirty="0"/>
              <a:t>Onderzoek </a:t>
            </a:r>
            <a:r>
              <a:rPr lang="nl-NL" b="1" dirty="0"/>
              <a:t>1980 en 1983</a:t>
            </a:r>
            <a:r>
              <a:rPr lang="nl-NL" dirty="0"/>
              <a:t>:</a:t>
            </a:r>
            <a:r>
              <a:rPr lang="nl-NL" b="1" dirty="0"/>
              <a:t>  </a:t>
            </a:r>
            <a:r>
              <a:rPr lang="nl-NL" dirty="0"/>
              <a:t>wilde bijen waren niet of nauwelijks in de openbare ruimte. E</a:t>
            </a:r>
            <a:r>
              <a:rPr lang="nl-NL" b="1" dirty="0"/>
              <a:t>rvaringen tussen 1976 en 1983 bevestigden dat.</a:t>
            </a:r>
            <a:endParaRPr lang="nl-NL" dirty="0"/>
          </a:p>
          <a:p>
            <a:pPr eaLnBrk="1" fontAlgn="t" hangingPunct="1"/>
            <a:endParaRPr lang="nl-NL" b="1" dirty="0"/>
          </a:p>
          <a:p>
            <a:pPr eaLnBrk="1" fontAlgn="t" hangingPunct="1"/>
            <a:r>
              <a:rPr lang="nl-NL" b="1" dirty="0"/>
              <a:t>Oorzaken:</a:t>
            </a:r>
            <a:endParaRPr lang="nl-NL" dirty="0"/>
          </a:p>
          <a:p>
            <a:pPr eaLnBrk="1" fontAlgn="t" hangingPunct="1"/>
            <a:r>
              <a:rPr lang="nl-NL" dirty="0"/>
              <a:t>bermen en grasvelden tot 26 x per jaar gemaaid</a:t>
            </a:r>
          </a:p>
          <a:p>
            <a:pPr eaLnBrk="1" fontAlgn="t" hangingPunct="1"/>
            <a:r>
              <a:rPr lang="nl-NL" dirty="0"/>
              <a:t>zeer intensief onderhoud van beplantingen</a:t>
            </a:r>
          </a:p>
          <a:p>
            <a:pPr eaLnBrk="1" fontAlgn="t" hangingPunct="1"/>
            <a:r>
              <a:rPr lang="nl-NL" dirty="0"/>
              <a:t>het gebruik van pesticiden, vooral herbiciden was regel</a:t>
            </a:r>
          </a:p>
          <a:p>
            <a:pPr eaLnBrk="1" fontAlgn="t" hangingPunct="1"/>
            <a:r>
              <a:rPr lang="nl-NL" dirty="0"/>
              <a:t>bijenvriendelijke milieus kwamen niet voor</a:t>
            </a:r>
          </a:p>
          <a:p>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18</a:t>
            </a:fld>
            <a:endParaRPr lang="nl-NL" altLang="nl-NL"/>
          </a:p>
        </p:txBody>
      </p:sp>
    </p:spTree>
    <p:extLst>
      <p:ext uri="{BB962C8B-B14F-4D97-AF65-F5344CB8AC3E}">
        <p14:creationId xmlns:p14="http://schemas.microsoft.com/office/powerpoint/2010/main" val="595471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00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95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6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95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endParaRPr lang="en-US">
              <a:cs typeface="Arial" pitchFamily="34" charset="0"/>
            </a:endParaRPr>
          </a:p>
        </p:txBody>
      </p:sp>
      <p:sp>
        <p:nvSpPr>
          <p:cNvPr id="28676" name="Slide Number Placeholder 3"/>
          <p:cNvSpPr>
            <a:spLocks noGrp="1"/>
          </p:cNvSpPr>
          <p:nvPr>
            <p:ph type="sldNum" sz="quarter" idx="5"/>
          </p:nvPr>
        </p:nvSpPr>
        <p:spPr>
          <a:noFill/>
        </p:spPr>
        <p:txBody>
          <a:bodyPr/>
          <a:lstStyle/>
          <a:p>
            <a:fld id="{3079409A-064E-4F87-9EB3-90CCAA1A42A5}" type="slidenum">
              <a:rPr lang="en-GB" smtClean="0">
                <a:solidFill>
                  <a:prstClr val="black"/>
                </a:solidFill>
                <a:cs typeface="Arial" pitchFamily="34" charset="0"/>
              </a:rPr>
              <a:pPr/>
              <a:t>4</a:t>
            </a:fld>
            <a:endParaRPr lang="en-GB">
              <a:solidFill>
                <a:prstClr val="black"/>
              </a:solidFill>
              <a:cs typeface="Arial" pitchFamily="34" charset="0"/>
            </a:endParaRPr>
          </a:p>
        </p:txBody>
      </p:sp>
    </p:spTree>
    <p:extLst>
      <p:ext uri="{BB962C8B-B14F-4D97-AF65-F5344CB8AC3E}">
        <p14:creationId xmlns:p14="http://schemas.microsoft.com/office/powerpoint/2010/main" val="734507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fontAlgn="t" hangingPunct="1"/>
            <a:r>
              <a:rPr lang="nl-NL"/>
              <a:t>Diverse</a:t>
            </a:r>
            <a:r>
              <a:rPr lang="nl-NL" baseline="0"/>
              <a:t> artikelen van de WUR , </a:t>
            </a:r>
            <a:r>
              <a:rPr lang="nl-NL" baseline="0" err="1"/>
              <a:t>Alterra</a:t>
            </a:r>
            <a:r>
              <a:rPr lang="nl-NL" baseline="0"/>
              <a:t> en Naturalis hebben aangetoond dat het </a:t>
            </a:r>
            <a:r>
              <a:rPr lang="nl-NL" baseline="0" err="1"/>
              <a:t>het</a:t>
            </a:r>
            <a:r>
              <a:rPr lang="nl-NL" baseline="0"/>
              <a:t> slecht gaat met wilde bijen. Er is sprake van een enorme achteruitgang. Ook tonen deze artikelen aan dat de diverse soorten wilde bijen enorm belangrijk zijn voor de bestuiving van gewassen. In aanvulling en/of in samenwerking met </a:t>
            </a:r>
            <a:r>
              <a:rPr lang="nl-NL" baseline="0" err="1"/>
              <a:t>hongingbijen</a:t>
            </a:r>
            <a:r>
              <a:rPr lang="nl-NL" baseline="0"/>
              <a:t> en andere </a:t>
            </a:r>
            <a:r>
              <a:rPr lang="nl-NL" baseline="0" err="1"/>
              <a:t>bestuivers</a:t>
            </a:r>
            <a:r>
              <a:rPr lang="nl-NL" baseline="0"/>
              <a:t> zorgen zij voor een optimale vruchtzetting. Bij het ontbreken van bestuiving door wilde bijen is de vruchtzetting veel minder optimaal gebreken of bleef zelfs uit.</a:t>
            </a:r>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12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fontAlgn="t" hangingPunct="1"/>
            <a:r>
              <a:rPr lang="nl-NL" b="1"/>
              <a:t>Hoe gaat het met de wilde bijen?</a:t>
            </a:r>
            <a:endParaRPr lang="nl-NL"/>
          </a:p>
          <a:p>
            <a:pPr eaLnBrk="1" fontAlgn="t" hangingPunct="1"/>
            <a:r>
              <a:rPr lang="nl-NL" b="1"/>
              <a:t>Natuurgebieden – het domein van natuurbeheerders</a:t>
            </a:r>
            <a:r>
              <a:rPr lang="nl-NL"/>
              <a:t>. </a:t>
            </a:r>
            <a:br>
              <a:rPr lang="nl-NL"/>
            </a:br>
            <a:r>
              <a:rPr lang="nl-NL"/>
              <a:t>Daar zijn sommige soorten wilde bijen verdwenen of achteruit gegaan. Hommels hebben het moeilijk zowel in als buiten de natuurgebieden. Dat het slecht gaat met insecten in natuurgebieden in Europa heeft recent Duits onderzoek (2017) ook aangetoond.</a:t>
            </a:r>
            <a:r>
              <a:rPr lang="nl-NL" baseline="0"/>
              <a:t> Dit heeft het nieuws gehaald.</a:t>
            </a:r>
            <a:r>
              <a:rPr lang="nl-NL"/>
              <a:t/>
            </a:r>
            <a:br>
              <a:rPr lang="nl-NL"/>
            </a:br>
            <a:endParaRPr lang="nl-NL"/>
          </a:p>
          <a:p>
            <a:pPr eaLnBrk="1" fontAlgn="t" hangingPunct="1"/>
            <a:r>
              <a:rPr lang="nl-NL" b="1"/>
              <a:t>Het agrarische landschap – het domein van de boeren</a:t>
            </a:r>
            <a:r>
              <a:rPr lang="nl-NL"/>
              <a:t/>
            </a:r>
            <a:br>
              <a:rPr lang="nl-NL"/>
            </a:br>
            <a:r>
              <a:rPr lang="nl-NL"/>
              <a:t>Daar zijn de wilde bijen vrijwel verdwenen, maar dat kunnen we de laatste generatie(s) boeren niet in hun schoenen schuiven. De bijen zijn er al 50 jaar geleden verdwenen. In het agrarisch gebied is het</a:t>
            </a:r>
            <a:r>
              <a:rPr lang="nl-NL" baseline="0"/>
              <a:t> echt: code rood!! Actie dus voor alle partijen in het buitengebied, niet alleen de boeren maar iedereen.</a:t>
            </a:r>
          </a:p>
          <a:p>
            <a:pPr eaLnBrk="1" fontAlgn="t" hangingPunct="1"/>
            <a:endParaRPr lang="nl-NL"/>
          </a:p>
          <a:p>
            <a:pPr eaLnBrk="1" fontAlgn="t" hangingPunct="1"/>
            <a:r>
              <a:rPr lang="nl-NL" b="1"/>
              <a:t>Stedelijk gebied  - het domein van de hoveniers en </a:t>
            </a:r>
            <a:r>
              <a:rPr lang="nl-NL" b="1" err="1"/>
              <a:t>urban</a:t>
            </a:r>
            <a:r>
              <a:rPr lang="nl-NL" b="1"/>
              <a:t> </a:t>
            </a:r>
            <a:r>
              <a:rPr lang="nl-NL" b="1" err="1"/>
              <a:t>greeners</a:t>
            </a:r>
            <a:r>
              <a:rPr lang="nl-NL" b="1"/>
              <a:t>!</a:t>
            </a:r>
            <a:endParaRPr lang="nl-NL"/>
          </a:p>
          <a:p>
            <a:pPr eaLnBrk="1" fontAlgn="t" hangingPunct="1"/>
            <a:r>
              <a:rPr lang="nl-NL"/>
              <a:t>Vóór 1980-1990 extreem arm aan wilde bijen. Sinds 1990 zijn wilde bijen in het stedelijk gebied sterk toegenomen.   </a:t>
            </a:r>
            <a:br>
              <a:rPr lang="nl-NL"/>
            </a:br>
            <a:r>
              <a:rPr lang="nl-NL"/>
              <a:t>Dat is vooral te danken aan werkgroep Toepassing Inheemse Flora TIF opgericht 1971). Een groep hoveniers die de kennis van natuur- en heemtuinen in het openbaar groen wilde toepassen. Momenteel</a:t>
            </a:r>
            <a:r>
              <a:rPr lang="nl-NL" baseline="0"/>
              <a:t> wordt er in de stad gelukkig steeds meer ruimte gemaakt voor groen en verbindend groen.</a:t>
            </a:r>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50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Nederland Zoemt komt in actie voor de wilde bij. Dat is hard nodig, want de Nederlandse wilde bijen zijn in gevaar: de helft van alle 358 soorten is bedreigd. En dat terwijl ze heel belangrijk zijn voor onze voedselvoorziening. Tachtig procent van onze eetbare gewassen is afhankelijk van bestuiving door bijen en andere insecten. Wilde bijen zijn dus cruciaal voor de productie van ons voedsel.</a:t>
            </a:r>
          </a:p>
          <a:p>
            <a:endParaRPr lang="nl-NL" dirty="0"/>
          </a:p>
          <a:p>
            <a:r>
              <a:rPr lang="nl-NL" dirty="0"/>
              <a:t>De grootste bedreiging waar de wilde bij mee te kampen heeft is gebrek aan voedsel en nestgelegenheid. Dit is een direct gevolg van de intensieve grootschalige landbouw, de verstedelijking en het strakker en efficiënter beheer van ons groen. Bijen worden niet blij van gazons als een biljartlaken en bermen waaruit alle bloemen zijn verdwenen.</a:t>
            </a:r>
          </a:p>
          <a:p>
            <a:endParaRPr lang="nl-NL" dirty="0"/>
          </a:p>
          <a:p>
            <a:r>
              <a:rPr lang="nl-NL" dirty="0"/>
              <a:t>Met Nederland Zoemt zorgen we voor structureel meer voedsel en nestgelegenheid voor wilde bijen.</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5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Pas op voor teveel goed bedoelde acties die niet opschieten.</a:t>
            </a:r>
            <a:r>
              <a:rPr lang="nl-NL" baseline="0" dirty="0"/>
              <a:t> Met alleen het ophangen van een insectenhotel, het inzaaien van een leuk bloemenmengsel ben je er niet. Dan blijft het vooral bij een eenmalige leuke actie die niet echt wat doet voor wilde bijen. Het gaat om bestendig beheer.</a:t>
            </a:r>
            <a:endParaRPr lang="nl-NL" dirty="0"/>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5005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9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89452DA-7B8D-43C5-ABA0-F24D3CCCD234}" type="slidenum">
              <a:rPr lang="nl-NL" altLang="nl-NL" smtClean="0"/>
              <a:pPr/>
              <a:t>12</a:t>
            </a:fld>
            <a:endParaRPr lang="nl-NL" altLang="nl-NL"/>
          </a:p>
        </p:txBody>
      </p:sp>
    </p:spTree>
    <p:extLst>
      <p:ext uri="{BB962C8B-B14F-4D97-AF65-F5344CB8AC3E}">
        <p14:creationId xmlns:p14="http://schemas.microsoft.com/office/powerpoint/2010/main" val="242978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1300460" rtl="0" eaLnBrk="1" fontAlgn="auto" latinLnBrk="0" hangingPunct="1">
              <a:lnSpc>
                <a:spcPct val="100000"/>
              </a:lnSpc>
              <a:spcBef>
                <a:spcPts val="0"/>
              </a:spcBef>
              <a:spcAft>
                <a:spcPts val="0"/>
              </a:spcAft>
              <a:buClrTx/>
              <a:buSzTx/>
              <a:buFontTx/>
              <a:buNone/>
              <a:tabLst/>
              <a:defRPr/>
            </a:pPr>
            <a:fld id="{4CF78B8E-8E9F-461E-AF4E-D3F955EECC9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0046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7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de stijl te bewerken</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330582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73245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329534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a:t>Klik op pictogram als u foto wilt invoegen. </a:t>
            </a:r>
            <a:br>
              <a:rPr lang="nl-NL"/>
            </a:br>
            <a:r>
              <a:rPr lang="nl-NL"/>
              <a:t>Plaats de foto daarna naar de achtergrond (het logo en het </a:t>
            </a:r>
            <a:r>
              <a:rPr lang="nl-NL" err="1"/>
              <a:t>tekstvak</a:t>
            </a:r>
            <a:r>
              <a:rPr lang="nl-NL"/>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4572000" y="1550417"/>
            <a:ext cx="4572000" cy="3757167"/>
          </a:xfrm>
          <a:solidFill>
            <a:schemeClr val="bg1"/>
          </a:solidFill>
        </p:spPr>
        <p:txBody>
          <a:bodyPr wrap="square" lIns="144000" tIns="144000" rIns="720000" bIns="216000">
            <a:noAutofit/>
          </a:bodyPr>
          <a:lstStyle>
            <a:lvl1pPr>
              <a:spcBef>
                <a:spcPts val="1125"/>
              </a:spcBef>
              <a:defRPr sz="1687"/>
            </a:lvl1pPr>
            <a:lvl2pPr>
              <a:spcBef>
                <a:spcPts val="1125"/>
              </a:spcBef>
              <a:defRPr sz="1687"/>
            </a:lvl2pPr>
            <a:lvl3pPr>
              <a:spcBef>
                <a:spcPts val="1125"/>
              </a:spcBef>
              <a:defRPr sz="1687"/>
            </a:lvl3pPr>
            <a:lvl4pPr>
              <a:spcBef>
                <a:spcPts val="1125"/>
              </a:spcBef>
              <a:defRPr sz="1687"/>
            </a:lvl4pPr>
            <a:lvl5pPr>
              <a:spcBef>
                <a:spcPts val="1125"/>
              </a:spcBef>
              <a:defRPr sz="1687"/>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Ondertitel 2"/>
          <p:cNvSpPr>
            <a:spLocks noGrp="1"/>
          </p:cNvSpPr>
          <p:nvPr>
            <p:ph type="subTitle" idx="1" hasCustomPrompt="1"/>
          </p:nvPr>
        </p:nvSpPr>
        <p:spPr>
          <a:xfrm>
            <a:off x="4571437" y="897469"/>
            <a:ext cx="4579043" cy="658197"/>
          </a:xfrm>
          <a:solidFill>
            <a:schemeClr val="bg1"/>
          </a:solidFill>
        </p:spPr>
        <p:txBody>
          <a:bodyPr wrap="square" lIns="144000" tIns="72000" rIns="72000" bIns="0">
            <a:noAutofit/>
          </a:bodyPr>
          <a:lstStyle>
            <a:lvl1pPr marL="0" indent="0" algn="l">
              <a:spcBef>
                <a:spcPts val="0"/>
              </a:spcBef>
              <a:buNone/>
              <a:defRPr sz="3164" b="1">
                <a:solidFill>
                  <a:schemeClr val="accent2"/>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Tree>
    <p:extLst>
      <p:ext uri="{BB962C8B-B14F-4D97-AF65-F5344CB8AC3E}">
        <p14:creationId xmlns:p14="http://schemas.microsoft.com/office/powerpoint/2010/main" val="1418308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en tekstbullets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847968" y="2014875"/>
            <a:ext cx="6964392" cy="329059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9117" y="4745396"/>
            <a:ext cx="1748081" cy="1738155"/>
          </a:xfrm>
          <a:prstGeom prst="rect">
            <a:avLst/>
          </a:prstGeom>
        </p:spPr>
      </p:pic>
    </p:spTree>
    <p:extLst>
      <p:ext uri="{BB962C8B-B14F-4D97-AF65-F5344CB8AC3E}">
        <p14:creationId xmlns:p14="http://schemas.microsoft.com/office/powerpoint/2010/main" val="283795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en tekst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latin typeface="DINCondensedC" pitchFamily="2" charset="0"/>
              </a:defRPr>
            </a:lvl1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847968" y="2014875"/>
            <a:ext cx="6964392" cy="3290590"/>
          </a:xfrm>
        </p:spPr>
        <p:txBody>
          <a:bodyPr/>
          <a:lstStyle>
            <a:lvl1pPr marL="0" indent="0">
              <a:buNone/>
              <a:defRPr/>
            </a:lvl1pPr>
          </a:lstStyle>
          <a:p>
            <a:pPr lvl="0"/>
            <a:r>
              <a:rPr lang="nl-NL"/>
              <a:t>Klik om de modelstijlen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9117" y="4745396"/>
            <a:ext cx="1748081" cy="1738155"/>
          </a:xfrm>
          <a:prstGeom prst="rect">
            <a:avLst/>
          </a:prstGeom>
        </p:spPr>
      </p:pic>
    </p:spTree>
    <p:extLst>
      <p:ext uri="{BB962C8B-B14F-4D97-AF65-F5344CB8AC3E}">
        <p14:creationId xmlns:p14="http://schemas.microsoft.com/office/powerpoint/2010/main" val="1663999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vak en foto">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7"/>
          <p:cNvSpPr>
            <a:spLocks noGrp="1"/>
          </p:cNvSpPr>
          <p:nvPr>
            <p:ph type="pic" sz="quarter" idx="15" hasCustomPrompt="1"/>
          </p:nvPr>
        </p:nvSpPr>
        <p:spPr>
          <a:xfrm>
            <a:off x="857250" y="760809"/>
            <a:ext cx="3714750" cy="4541193"/>
          </a:xfrm>
          <a:solidFill>
            <a:schemeClr val="bg2"/>
          </a:solidFill>
        </p:spPr>
        <p:txBody>
          <a:bodyPr/>
          <a:lstStyle>
            <a:lvl1pPr marL="0" indent="0">
              <a:buNone/>
              <a:defRPr/>
            </a:lvl1pPr>
          </a:lstStyle>
          <a:p>
            <a:r>
              <a:rPr lang="nl-NL"/>
              <a:t>Klik op pictogram als u foto wilt invoegen.</a:t>
            </a:r>
          </a:p>
        </p:txBody>
      </p:sp>
      <p:sp>
        <p:nvSpPr>
          <p:cNvPr id="12" name="Titel 1"/>
          <p:cNvSpPr>
            <a:spLocks noGrp="1"/>
          </p:cNvSpPr>
          <p:nvPr>
            <p:ph type="title" hasCustomPrompt="1"/>
          </p:nvPr>
        </p:nvSpPr>
        <p:spPr>
          <a:xfrm>
            <a:off x="4951125" y="675309"/>
            <a:ext cx="4192875" cy="1075781"/>
          </a:xfrm>
        </p:spPr>
        <p:txBody>
          <a:bodyPr lIns="0" rIns="720000"/>
          <a:lstStyle>
            <a:lvl1pPr>
              <a:defRPr sz="3164">
                <a:solidFill>
                  <a:schemeClr val="accent2"/>
                </a:solidFill>
              </a:defRPr>
            </a:lvl1pPr>
          </a:lstStyle>
          <a:p>
            <a:r>
              <a:rPr lang="nl-NL"/>
              <a:t>Typ titel</a:t>
            </a:r>
          </a:p>
        </p:txBody>
      </p:sp>
      <p:sp>
        <p:nvSpPr>
          <p:cNvPr id="13" name="Tijdelijke aanduiding voor tekst 7"/>
          <p:cNvSpPr>
            <a:spLocks noGrp="1"/>
          </p:cNvSpPr>
          <p:nvPr>
            <p:ph type="body" sz="quarter" idx="13"/>
          </p:nvPr>
        </p:nvSpPr>
        <p:spPr>
          <a:xfrm>
            <a:off x="4951125" y="1910082"/>
            <a:ext cx="4192875" cy="3397502"/>
          </a:xfrm>
        </p:spPr>
        <p:txBody>
          <a:bodyPr lIns="0" rIns="720000">
            <a:normAutofit/>
          </a:bodyPr>
          <a:lstStyle>
            <a:lvl1pPr>
              <a:spcBef>
                <a:spcPts val="1125"/>
              </a:spcBef>
              <a:defRPr sz="1687"/>
            </a:lvl1pPr>
            <a:lvl2pPr>
              <a:spcBef>
                <a:spcPts val="1125"/>
              </a:spcBef>
              <a:defRPr sz="1687"/>
            </a:lvl2pPr>
            <a:lvl3pPr>
              <a:spcBef>
                <a:spcPts val="1125"/>
              </a:spcBef>
              <a:defRPr sz="1687"/>
            </a:lvl3pPr>
            <a:lvl4pPr>
              <a:spcBef>
                <a:spcPts val="1125"/>
              </a:spcBef>
              <a:defRPr sz="1687"/>
            </a:lvl4pPr>
            <a:lvl5pPr>
              <a:spcBef>
                <a:spcPts val="1125"/>
              </a:spcBef>
              <a:defRPr sz="1687"/>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pic>
        <p:nvPicPr>
          <p:cNvPr id="9"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3585317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en drie afbeeldingen (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baseline="0">
                <a:solidFill>
                  <a:schemeClr val="accent2"/>
                </a:solidFill>
              </a:defRPr>
            </a:lvl1pPr>
          </a:lstStyle>
          <a:p>
            <a:r>
              <a:rPr lang="nl-NL"/>
              <a:t>Typ titel, max twee regels</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11" name="Tijdelijke aanduiding voor afbeelding 6"/>
          <p:cNvSpPr>
            <a:spLocks noGrp="1"/>
          </p:cNvSpPr>
          <p:nvPr>
            <p:ph type="pic" sz="quarter" idx="15" hasCustomPrompt="1"/>
          </p:nvPr>
        </p:nvSpPr>
        <p:spPr>
          <a:xfrm>
            <a:off x="5530781" y="2014875"/>
            <a:ext cx="2278125" cy="3290590"/>
          </a:xfrm>
          <a:solidFill>
            <a:schemeClr val="bg2"/>
          </a:solidFill>
        </p:spPr>
        <p:txBody>
          <a:bodyPr>
            <a:normAutofit/>
          </a:bodyPr>
          <a:lstStyle>
            <a:lvl1pPr marL="0" indent="0">
              <a:buFont typeface="Arial" panose="020B0604020202020204" pitchFamily="34" charset="0"/>
              <a:buNone/>
              <a:defRPr sz="1406"/>
            </a:lvl1pPr>
          </a:lstStyle>
          <a:p>
            <a:r>
              <a:rPr lang="nl-NL"/>
              <a:t>Klik op pictogram als u foto wilt invoegen.</a:t>
            </a:r>
          </a:p>
        </p:txBody>
      </p:sp>
      <p:sp>
        <p:nvSpPr>
          <p:cNvPr id="12" name="Tijdelijke aanduiding voor afbeelding 6"/>
          <p:cNvSpPr>
            <a:spLocks noGrp="1"/>
          </p:cNvSpPr>
          <p:nvPr>
            <p:ph type="pic" sz="quarter" idx="16" hasCustomPrompt="1"/>
          </p:nvPr>
        </p:nvSpPr>
        <p:spPr>
          <a:xfrm>
            <a:off x="3189375" y="2014875"/>
            <a:ext cx="2278125" cy="3290590"/>
          </a:xfrm>
          <a:solidFill>
            <a:schemeClr val="bg2"/>
          </a:solidFill>
        </p:spPr>
        <p:txBody>
          <a:bodyPr>
            <a:normAutofit/>
          </a:bodyPr>
          <a:lstStyle>
            <a:lvl1pPr marL="0" indent="0">
              <a:buFont typeface="Arial" panose="020B0604020202020204" pitchFamily="34" charset="0"/>
              <a:buNone/>
              <a:defRPr sz="1406"/>
            </a:lvl1pPr>
          </a:lstStyle>
          <a:p>
            <a:r>
              <a:rPr lang="nl-NL"/>
              <a:t>Klik op pictogram als u foto wilt invoegen.</a:t>
            </a:r>
          </a:p>
        </p:txBody>
      </p:sp>
      <p:sp>
        <p:nvSpPr>
          <p:cNvPr id="13" name="Tijdelijke aanduiding voor afbeelding 6"/>
          <p:cNvSpPr>
            <a:spLocks noGrp="1"/>
          </p:cNvSpPr>
          <p:nvPr>
            <p:ph type="pic" sz="quarter" idx="14" hasCustomPrompt="1"/>
          </p:nvPr>
        </p:nvSpPr>
        <p:spPr>
          <a:xfrm>
            <a:off x="847969" y="2014875"/>
            <a:ext cx="2278125" cy="3290590"/>
          </a:xfrm>
          <a:solidFill>
            <a:schemeClr val="bg2"/>
          </a:solidFill>
        </p:spPr>
        <p:txBody>
          <a:bodyPr>
            <a:normAutofit/>
          </a:bodyPr>
          <a:lstStyle>
            <a:lvl1pPr marL="0" indent="0">
              <a:buNone/>
              <a:defRPr sz="1406"/>
            </a:lvl1pPr>
          </a:lstStyle>
          <a:p>
            <a:r>
              <a:rPr lang="nl-NL"/>
              <a:t>Klik op pictogram als u foto wilt invoegen.</a:t>
            </a:r>
          </a:p>
        </p:txBody>
      </p:sp>
      <p:pic>
        <p:nvPicPr>
          <p:cNvPr id="10"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1953865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en drie afbeeldingen (b)">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51423" y="675308"/>
            <a:ext cx="3369618" cy="4650056"/>
          </a:xfrm>
        </p:spPr>
        <p:txBody>
          <a:bodyPr/>
          <a:lstStyle>
            <a:lvl1pPr>
              <a:defRPr baseline="0">
                <a:solidFill>
                  <a:schemeClr val="accent2"/>
                </a:solidFill>
              </a:defRPr>
            </a:lvl1pPr>
          </a:lstStyle>
          <a:p>
            <a:r>
              <a:rPr lang="nl-NL"/>
              <a:t>Typ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10" name="N&amp;M_Goed_eten_CMYK.pdf"/>
          <p:cNvPicPr/>
          <p:nvPr userDrawn="1"/>
        </p:nvPicPr>
        <p:blipFill>
          <a:blip r:embed="rId2" cstate="screen">
            <a:extLst>
              <a:ext uri="{28A0092B-C50C-407E-A947-70E740481C1C}">
                <a14:useLocalDpi xmlns:a14="http://schemas.microsoft.com/office/drawing/2010/main" val="0"/>
              </a:ext>
            </a:extLst>
          </a:blip>
          <a:stretch>
            <a:fillRect/>
          </a:stretch>
        </p:blipFill>
        <p:spPr>
          <a:xfrm>
            <a:off x="6368102" y="5793298"/>
            <a:ext cx="2258396" cy="585430"/>
          </a:xfrm>
          <a:prstGeom prst="rect">
            <a:avLst/>
          </a:prstGeom>
          <a:ln w="12700">
            <a:miter lim="400000"/>
          </a:ln>
        </p:spPr>
      </p:pic>
      <p:sp>
        <p:nvSpPr>
          <p:cNvPr id="11" name="Tijdelijke aanduiding voor afbeelding 6"/>
          <p:cNvSpPr>
            <a:spLocks noGrp="1"/>
          </p:cNvSpPr>
          <p:nvPr>
            <p:ph type="pic" sz="quarter" idx="15" hasCustomPrompt="1"/>
          </p:nvPr>
        </p:nvSpPr>
        <p:spPr>
          <a:xfrm>
            <a:off x="4572000" y="0"/>
            <a:ext cx="456854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6"/>
            </a:lvl1pPr>
          </a:lstStyle>
          <a:p>
            <a:r>
              <a:rPr lang="nl-NL"/>
              <a:t>Klik op pictogram als u foto wilt invoegen. </a:t>
            </a:r>
            <a:br>
              <a:rPr lang="nl-NL"/>
            </a:br>
            <a:endParaRPr lang="nl-NL"/>
          </a:p>
        </p:txBody>
      </p:sp>
      <p:sp>
        <p:nvSpPr>
          <p:cNvPr id="15" name="Tijdelijke aanduiding voor afbeelding 6"/>
          <p:cNvSpPr>
            <a:spLocks noGrp="1"/>
          </p:cNvSpPr>
          <p:nvPr>
            <p:ph type="pic" sz="quarter" idx="17" hasCustomPrompt="1"/>
          </p:nvPr>
        </p:nvSpPr>
        <p:spPr>
          <a:xfrm>
            <a:off x="4575094" y="2286141"/>
            <a:ext cx="456890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6"/>
            </a:lvl1pPr>
          </a:lstStyle>
          <a:p>
            <a:r>
              <a:rPr lang="nl-NL"/>
              <a:t>Klik op pictogram als u foto wilt invoegen. </a:t>
            </a:r>
            <a:br>
              <a:rPr lang="nl-NL"/>
            </a:br>
            <a:endParaRPr lang="nl-NL"/>
          </a:p>
        </p:txBody>
      </p:sp>
      <p:sp>
        <p:nvSpPr>
          <p:cNvPr id="16" name="Tijdelijke aanduiding voor afbeelding 6"/>
          <p:cNvSpPr>
            <a:spLocks noGrp="1"/>
          </p:cNvSpPr>
          <p:nvPr>
            <p:ph type="pic" sz="quarter" idx="18" hasCustomPrompt="1"/>
          </p:nvPr>
        </p:nvSpPr>
        <p:spPr>
          <a:xfrm>
            <a:off x="4572000" y="4572281"/>
            <a:ext cx="4568906" cy="2285719"/>
          </a:xfrm>
          <a:solidFill>
            <a:schemeClr val="bg2"/>
          </a:solidFill>
        </p:spPr>
        <p:txBody>
          <a:bodyPr>
            <a:normAutofit/>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sz="1406"/>
            </a:lvl1pPr>
          </a:lstStyle>
          <a:p>
            <a:r>
              <a:rPr lang="nl-NL"/>
              <a:t>Klik op pictogram als u foto wilt invoegen. </a:t>
            </a:r>
            <a:br>
              <a:rPr lang="nl-NL"/>
            </a:br>
            <a:r>
              <a:rPr lang="nl-NL"/>
              <a:t>Plaats de foto daarna naar de achtergrond (het logo verschijnt weer).</a:t>
            </a:r>
          </a:p>
          <a:p>
            <a:endParaRPr lang="nl-NL"/>
          </a:p>
        </p:txBody>
      </p:sp>
    </p:spTree>
    <p:extLst>
      <p:ext uri="{BB962C8B-B14F-4D97-AF65-F5344CB8AC3E}">
        <p14:creationId xmlns:p14="http://schemas.microsoft.com/office/powerpoint/2010/main" val="3868321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tekstvak en achtergrondfoto">
    <p:spTree>
      <p:nvGrpSpPr>
        <p:cNvPr id="1" name=""/>
        <p:cNvGrpSpPr/>
        <p:nvPr/>
      </p:nvGrpSpPr>
      <p:grpSpPr>
        <a:xfrm>
          <a:off x="0" y="0"/>
          <a:ext cx="0" cy="0"/>
          <a:chOff x="0" y="0"/>
          <a:chExt cx="0" cy="0"/>
        </a:xfrm>
      </p:grpSpPr>
      <p:sp>
        <p:nvSpPr>
          <p:cNvPr id="8"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a:t>Klik op pictogram als u foto wilt invoegen. </a:t>
            </a:r>
            <a:br>
              <a:rPr lang="nl-NL"/>
            </a:br>
            <a:r>
              <a:rPr lang="nl-NL"/>
              <a:t>Plaats de foto daarna naar de achtergrond (het logo en het </a:t>
            </a:r>
            <a:r>
              <a:rPr lang="nl-NL" err="1"/>
              <a:t>tekstvak</a:t>
            </a:r>
            <a:r>
              <a:rPr lang="nl-NL"/>
              <a:t> verschijnt weer).</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9" name="Tijdelijke aanduiding voor tekst 7"/>
          <p:cNvSpPr>
            <a:spLocks noGrp="1"/>
          </p:cNvSpPr>
          <p:nvPr>
            <p:ph type="body" sz="quarter" idx="13"/>
          </p:nvPr>
        </p:nvSpPr>
        <p:spPr>
          <a:xfrm>
            <a:off x="4572000" y="1550417"/>
            <a:ext cx="4572000" cy="3757167"/>
          </a:xfrm>
          <a:solidFill>
            <a:schemeClr val="bg1"/>
          </a:solidFill>
        </p:spPr>
        <p:txBody>
          <a:bodyPr wrap="square" lIns="144000" tIns="144000" rIns="720000" bIns="216000">
            <a:noAutofit/>
          </a:bodyPr>
          <a:lstStyle>
            <a:lvl1pPr>
              <a:spcBef>
                <a:spcPts val="1125"/>
              </a:spcBef>
              <a:defRPr sz="1687"/>
            </a:lvl1pPr>
            <a:lvl2pPr>
              <a:spcBef>
                <a:spcPts val="1125"/>
              </a:spcBef>
              <a:defRPr sz="1687"/>
            </a:lvl2pPr>
            <a:lvl3pPr>
              <a:spcBef>
                <a:spcPts val="1125"/>
              </a:spcBef>
              <a:defRPr sz="1687"/>
            </a:lvl3pPr>
            <a:lvl4pPr>
              <a:spcBef>
                <a:spcPts val="1125"/>
              </a:spcBef>
              <a:defRPr sz="1687"/>
            </a:lvl4pPr>
            <a:lvl5pPr>
              <a:spcBef>
                <a:spcPts val="1125"/>
              </a:spcBef>
              <a:defRPr sz="1687"/>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0" name="Ondertitel 2"/>
          <p:cNvSpPr>
            <a:spLocks noGrp="1"/>
          </p:cNvSpPr>
          <p:nvPr>
            <p:ph type="subTitle" idx="1" hasCustomPrompt="1"/>
          </p:nvPr>
        </p:nvSpPr>
        <p:spPr>
          <a:xfrm>
            <a:off x="4571437" y="897469"/>
            <a:ext cx="4579043" cy="658197"/>
          </a:xfrm>
          <a:solidFill>
            <a:schemeClr val="bg1"/>
          </a:solidFill>
        </p:spPr>
        <p:txBody>
          <a:bodyPr wrap="square" lIns="144000" tIns="72000" rIns="72000" bIns="0">
            <a:noAutofit/>
          </a:bodyPr>
          <a:lstStyle>
            <a:lvl1pPr marL="0" indent="0" algn="l">
              <a:spcBef>
                <a:spcPts val="0"/>
              </a:spcBef>
              <a:buNone/>
              <a:defRPr sz="3164" b="1">
                <a:solidFill>
                  <a:schemeClr val="accent2"/>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Tree>
    <p:extLst>
      <p:ext uri="{BB962C8B-B14F-4D97-AF65-F5344CB8AC3E}">
        <p14:creationId xmlns:p14="http://schemas.microsoft.com/office/powerpoint/2010/main" val="2453736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47968" y="673515"/>
            <a:ext cx="6964392" cy="4628487"/>
          </a:xfrm>
        </p:spPr>
        <p:txBody>
          <a:bodyPr/>
          <a:lstStyle>
            <a:lvl1pPr>
              <a:defRPr sz="5625">
                <a:solidFill>
                  <a:schemeClr val="bg1"/>
                </a:solidFill>
              </a:defRPr>
            </a:lvl1pPr>
          </a:lstStyle>
          <a:p>
            <a:r>
              <a:rPr lang="nl-NL"/>
              <a:t>Typ quote</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pic>
        <p:nvPicPr>
          <p:cNvPr id="8" name="N&amp;M_Betere_energie_CMYK_on_color.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Tree>
    <p:extLst>
      <p:ext uri="{BB962C8B-B14F-4D97-AF65-F5344CB8AC3E}">
        <p14:creationId xmlns:p14="http://schemas.microsoft.com/office/powerpoint/2010/main" val="325027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624697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geen logo)">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2"/>
                </a:solidFill>
              </a:defRPr>
            </a:lvl1pPr>
          </a:lstStyle>
          <a:p>
            <a:r>
              <a:rPr lang="nl-NL"/>
              <a:t>Typ titel, max twee regels</a:t>
            </a:r>
          </a:p>
        </p:txBody>
      </p:sp>
      <p:sp>
        <p:nvSpPr>
          <p:cNvPr id="3" name="Tijdelijke aanduiding voor datum 2"/>
          <p:cNvSpPr>
            <a:spLocks noGrp="1"/>
          </p:cNvSpPr>
          <p:nvPr>
            <p:ph type="dt" sz="half" idx="10"/>
          </p:nvPr>
        </p:nvSpPr>
        <p:spPr/>
        <p:txBody>
          <a:bodyPr/>
          <a:lstStyle/>
          <a:p>
            <a:fld id="{C12AB6F0-C6AC-4EE8-9210-50B032DC7CF2}" type="datetimeFigureOut">
              <a:rPr lang="nl-NL" smtClean="0"/>
              <a:t>18-1-2018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48018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12AB6F0-C6AC-4EE8-9210-50B032DC7CF2}" type="datetimeFigureOut">
              <a:rPr lang="nl-NL" smtClean="0"/>
              <a:t>18-1-2018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2417870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baseline="0"/>
            </a:lvl1pPr>
          </a:lstStyle>
          <a:p>
            <a:r>
              <a:rPr lang="nl-NL"/>
              <a:t>Klik op pictogram als u foto wilt invoegen. </a:t>
            </a:r>
            <a:br>
              <a:rPr lang="nl-NL"/>
            </a:br>
            <a:r>
              <a:rPr lang="nl-NL"/>
              <a:t>Plaats de foto daarna naar de achtergrond (het logo en de titel verschijnt weer).</a:t>
            </a:r>
          </a:p>
        </p:txBody>
      </p:sp>
      <p:sp>
        <p:nvSpPr>
          <p:cNvPr id="2" name="Titel 1"/>
          <p:cNvSpPr>
            <a:spLocks noGrp="1"/>
          </p:cNvSpPr>
          <p:nvPr>
            <p:ph type="ctrTitle" hasCustomPrompt="1"/>
          </p:nvPr>
        </p:nvSpPr>
        <p:spPr>
          <a:xfrm>
            <a:off x="847969" y="1606298"/>
            <a:ext cx="4895722" cy="953421"/>
          </a:xfrm>
          <a:solidFill>
            <a:schemeClr val="bg1"/>
          </a:solidFill>
        </p:spPr>
        <p:txBody>
          <a:bodyPr wrap="none" lIns="216000" tIns="360000" rIns="108000" bIns="0" anchor="t" anchorCtr="0">
            <a:spAutoFit/>
          </a:bodyPr>
          <a:lstStyle>
            <a:lvl1pPr algn="l">
              <a:lnSpc>
                <a:spcPts val="4640"/>
              </a:lnSpc>
              <a:defRPr sz="5625" b="1"/>
            </a:lvl1pPr>
          </a:lstStyle>
          <a:p>
            <a:r>
              <a:rPr lang="nl-NL"/>
              <a:t>Klik voor titel</a:t>
            </a:r>
          </a:p>
        </p:txBody>
      </p:sp>
      <p:sp>
        <p:nvSpPr>
          <p:cNvPr id="3" name="Ondertitel 2"/>
          <p:cNvSpPr>
            <a:spLocks noGrp="1"/>
          </p:cNvSpPr>
          <p:nvPr>
            <p:ph type="subTitle" idx="1" hasCustomPrompt="1"/>
          </p:nvPr>
        </p:nvSpPr>
        <p:spPr>
          <a:xfrm>
            <a:off x="847969" y="2568280"/>
            <a:ext cx="3909308" cy="613749"/>
          </a:xfrm>
          <a:solidFill>
            <a:schemeClr val="bg1"/>
          </a:solidFill>
        </p:spPr>
        <p:txBody>
          <a:bodyPr wrap="none" lIns="144000" tIns="72000" rIns="108000" bIns="0">
            <a:spAutoFit/>
          </a:bodyPr>
          <a:lstStyle>
            <a:lvl1pPr marL="0" indent="0" algn="l">
              <a:spcBef>
                <a:spcPts val="0"/>
              </a:spcBef>
              <a:buNone/>
              <a:defRPr sz="3516"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subtitel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3478497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ssen- en Eind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a:lvl1pPr>
          </a:lstStyle>
          <a:p>
            <a:r>
              <a:rPr lang="nl-NL"/>
              <a:t>Klik op pictogram als u foto wilt invoegen. </a:t>
            </a:r>
            <a:br>
              <a:rPr lang="nl-NL"/>
            </a:br>
            <a:r>
              <a:rPr lang="nl-NL"/>
              <a:t>Plaats de foto daarna naar de achtergrond (het logo en de titel verschijnt weer).</a:t>
            </a:r>
          </a:p>
        </p:txBody>
      </p:sp>
      <p:sp>
        <p:nvSpPr>
          <p:cNvPr id="3" name="Ondertitel 2"/>
          <p:cNvSpPr>
            <a:spLocks noGrp="1"/>
          </p:cNvSpPr>
          <p:nvPr>
            <p:ph type="subTitle" idx="1" hasCustomPrompt="1"/>
          </p:nvPr>
        </p:nvSpPr>
        <p:spPr>
          <a:xfrm>
            <a:off x="847969" y="2568280"/>
            <a:ext cx="3071455" cy="613749"/>
          </a:xfrm>
          <a:solidFill>
            <a:schemeClr val="bg1"/>
          </a:solidFill>
        </p:spPr>
        <p:txBody>
          <a:bodyPr wrap="none" lIns="144000" tIns="72000" rIns="72000" bIns="0">
            <a:spAutoFit/>
          </a:bodyPr>
          <a:lstStyle>
            <a:lvl1pPr marL="0" indent="0" algn="l">
              <a:spcBef>
                <a:spcPts val="0"/>
              </a:spcBef>
              <a:buNone/>
              <a:defRPr sz="3516"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Tree>
    <p:extLst>
      <p:ext uri="{BB962C8B-B14F-4D97-AF65-F5344CB8AC3E}">
        <p14:creationId xmlns:p14="http://schemas.microsoft.com/office/powerpoint/2010/main" val="2088275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4572000" cy="3429000"/>
          </a:xfrm>
          <a:solidFill>
            <a:schemeClr val="bg2"/>
          </a:solidFill>
        </p:spPr>
        <p:txBody>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a:lvl1pPr>
          </a:lstStyle>
          <a:p>
            <a:r>
              <a:rPr lang="nl-NL"/>
              <a:t>Klik op pictogram als u foto wilt invoegen. </a:t>
            </a:r>
            <a:br>
              <a:rPr lang="nl-NL"/>
            </a:br>
            <a:endParaRPr lang="nl-NL"/>
          </a:p>
          <a:p>
            <a:endParaRPr lang="nl-NL"/>
          </a:p>
        </p:txBody>
      </p:sp>
      <p:sp>
        <p:nvSpPr>
          <p:cNvPr id="3" name="Ondertitel 2"/>
          <p:cNvSpPr>
            <a:spLocks noGrp="1"/>
          </p:cNvSpPr>
          <p:nvPr>
            <p:ph type="subTitle" idx="1" hasCustomPrompt="1"/>
          </p:nvPr>
        </p:nvSpPr>
        <p:spPr>
          <a:xfrm>
            <a:off x="847969" y="2568280"/>
            <a:ext cx="3107806" cy="613749"/>
          </a:xfrm>
          <a:solidFill>
            <a:schemeClr val="bg1"/>
          </a:solidFill>
        </p:spPr>
        <p:txBody>
          <a:bodyPr wrap="none" lIns="144000" tIns="72000" rIns="108000" bIns="0">
            <a:spAutoFit/>
          </a:bodyPr>
          <a:lstStyle>
            <a:lvl1pPr marL="0" indent="0" algn="l">
              <a:spcBef>
                <a:spcPts val="0"/>
              </a:spcBef>
              <a:buNone/>
              <a:defRPr sz="3516"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t>‹nr.›</a:t>
            </a:fld>
            <a:endParaRPr lang="nl-NL"/>
          </a:p>
        </p:txBody>
      </p:sp>
      <p:sp>
        <p:nvSpPr>
          <p:cNvPr id="7" name="Tijdelijke aanduiding voor afbeelding 10"/>
          <p:cNvSpPr>
            <a:spLocks noGrp="1"/>
          </p:cNvSpPr>
          <p:nvPr>
            <p:ph type="pic" sz="quarter" idx="15" hasCustomPrompt="1"/>
          </p:nvPr>
        </p:nvSpPr>
        <p:spPr>
          <a:xfrm>
            <a:off x="4572000" y="5302002"/>
            <a:ext cx="4572000" cy="1555998"/>
          </a:xfrm>
          <a:solidFill>
            <a:schemeClr val="bg2"/>
          </a:solidFill>
        </p:spPr>
        <p:txBody>
          <a:bodyPr/>
          <a:lstStyle>
            <a:lvl1pPr marL="0" marR="0" indent="0" algn="l" defTabSz="914353" rtl="0" eaLnBrk="1" fontAlgn="auto" latinLnBrk="0" hangingPunct="1">
              <a:lnSpc>
                <a:spcPct val="100000"/>
              </a:lnSpc>
              <a:spcBef>
                <a:spcPts val="2250"/>
              </a:spcBef>
              <a:spcAft>
                <a:spcPts val="0"/>
              </a:spcAft>
              <a:buClrTx/>
              <a:buSzTx/>
              <a:buFont typeface="Arial" panose="020B0604020202020204" pitchFamily="34" charset="0"/>
              <a:buNone/>
              <a:tabLst/>
              <a:defRPr/>
            </a:lvl1pPr>
          </a:lstStyle>
          <a:p>
            <a:r>
              <a:rPr lang="nl-NL"/>
              <a:t>Klik op pictogram als u foto wilt invoegen. </a:t>
            </a:r>
            <a:br>
              <a:rPr lang="nl-NL"/>
            </a:br>
            <a:r>
              <a:rPr lang="nl-NL"/>
              <a:t>Plaats de foto daarna naar de achtergrond (het logo verschijnt weer).</a:t>
            </a:r>
          </a:p>
        </p:txBody>
      </p:sp>
      <p:sp>
        <p:nvSpPr>
          <p:cNvPr id="8" name="Tijdelijke aanduiding voor afbeelding 10"/>
          <p:cNvSpPr>
            <a:spLocks noGrp="1"/>
          </p:cNvSpPr>
          <p:nvPr>
            <p:ph type="pic" sz="quarter" idx="16" hasCustomPrompt="1"/>
          </p:nvPr>
        </p:nvSpPr>
        <p:spPr>
          <a:xfrm>
            <a:off x="0" y="3429000"/>
            <a:ext cx="4572000" cy="1468289"/>
          </a:xfrm>
          <a:solidFill>
            <a:schemeClr val="bg2"/>
          </a:solidFill>
        </p:spPr>
        <p:txBody>
          <a:bodyPr/>
          <a:lstStyle>
            <a:lvl1pPr marL="0" indent="0">
              <a:buNone/>
              <a:defRPr/>
            </a:lvl1pPr>
          </a:lstStyle>
          <a:p>
            <a:r>
              <a:rPr lang="nl-NL"/>
              <a:t>Klik op pictogram als u foto wilt invoegen.</a:t>
            </a:r>
          </a:p>
        </p:txBody>
      </p:sp>
      <p:sp>
        <p:nvSpPr>
          <p:cNvPr id="9" name="Tijdelijke aanduiding voor afbeelding 10"/>
          <p:cNvSpPr>
            <a:spLocks noGrp="1"/>
          </p:cNvSpPr>
          <p:nvPr>
            <p:ph type="pic" sz="quarter" idx="17" hasCustomPrompt="1"/>
          </p:nvPr>
        </p:nvSpPr>
        <p:spPr>
          <a:xfrm>
            <a:off x="0" y="4897289"/>
            <a:ext cx="4572000" cy="1960711"/>
          </a:xfrm>
          <a:solidFill>
            <a:schemeClr val="bg2"/>
          </a:solidFill>
        </p:spPr>
        <p:txBody>
          <a:bodyPr/>
          <a:lstStyle>
            <a:lvl1pPr marL="0" indent="0">
              <a:buNone/>
              <a:defRPr/>
            </a:lvl1pPr>
          </a:lstStyle>
          <a:p>
            <a:r>
              <a:rPr lang="nl-NL"/>
              <a:t>Klik op pictogram als u foto wilt invoegen.</a:t>
            </a:r>
          </a:p>
        </p:txBody>
      </p:sp>
      <p:sp>
        <p:nvSpPr>
          <p:cNvPr id="10" name="Tijdelijke aanduiding voor afbeelding 10"/>
          <p:cNvSpPr>
            <a:spLocks noGrp="1"/>
          </p:cNvSpPr>
          <p:nvPr>
            <p:ph type="pic" sz="quarter" idx="18" hasCustomPrompt="1"/>
          </p:nvPr>
        </p:nvSpPr>
        <p:spPr>
          <a:xfrm>
            <a:off x="4572000" y="-12836"/>
            <a:ext cx="4572000" cy="1973548"/>
          </a:xfrm>
          <a:solidFill>
            <a:schemeClr val="bg2"/>
          </a:solidFill>
        </p:spPr>
        <p:txBody>
          <a:bodyPr/>
          <a:lstStyle>
            <a:lvl1pPr marL="0" indent="0">
              <a:buNone/>
              <a:defRPr/>
            </a:lvl1pPr>
          </a:lstStyle>
          <a:p>
            <a:r>
              <a:rPr lang="nl-NL"/>
              <a:t>Klik op pictogram als u foto wilt invoegen.</a:t>
            </a:r>
          </a:p>
        </p:txBody>
      </p:sp>
      <p:sp>
        <p:nvSpPr>
          <p:cNvPr id="12" name="Tijdelijke aanduiding voor afbeelding 10"/>
          <p:cNvSpPr>
            <a:spLocks noGrp="1"/>
          </p:cNvSpPr>
          <p:nvPr>
            <p:ph type="pic" sz="quarter" idx="19" hasCustomPrompt="1"/>
          </p:nvPr>
        </p:nvSpPr>
        <p:spPr>
          <a:xfrm>
            <a:off x="4572000" y="1960712"/>
            <a:ext cx="4572000" cy="3341290"/>
          </a:xfrm>
          <a:solidFill>
            <a:schemeClr val="bg2"/>
          </a:solidFill>
        </p:spPr>
        <p:txBody>
          <a:bodyPr/>
          <a:lstStyle>
            <a:lvl1pPr marL="0" indent="0">
              <a:buNone/>
              <a:defRPr/>
            </a:lvl1pPr>
          </a:lstStyle>
          <a:p>
            <a:r>
              <a:rPr lang="nl-NL"/>
              <a:t>Klik op pictogram als u foto wilt invoegen.</a:t>
            </a:r>
          </a:p>
        </p:txBody>
      </p:sp>
    </p:spTree>
    <p:extLst>
      <p:ext uri="{BB962C8B-B14F-4D97-AF65-F5344CB8AC3E}">
        <p14:creationId xmlns:p14="http://schemas.microsoft.com/office/powerpoint/2010/main" val="493819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1"/>
            <a:ext cx="7772400" cy="1362075"/>
          </a:xfrm>
        </p:spPr>
        <p:txBody>
          <a:bodyPr anchor="t"/>
          <a:lstStyle>
            <a:lvl1pPr algn="l">
              <a:defRPr sz="4008" b="1" cap="all"/>
            </a:lvl1pPr>
          </a:lstStyle>
          <a:p>
            <a:r>
              <a:rPr lang="nl-NL"/>
              <a:t>Klik om de stijl te bewerken</a:t>
            </a:r>
            <a:endParaRPr lang="en-GB"/>
          </a:p>
        </p:txBody>
      </p:sp>
      <p:sp>
        <p:nvSpPr>
          <p:cNvPr id="3" name="Tijdelijke aanduiding voor tekst 2"/>
          <p:cNvSpPr>
            <a:spLocks noGrp="1"/>
          </p:cNvSpPr>
          <p:nvPr>
            <p:ph type="body" idx="1"/>
          </p:nvPr>
        </p:nvSpPr>
        <p:spPr>
          <a:xfrm>
            <a:off x="722313" y="2906714"/>
            <a:ext cx="7772400" cy="1500187"/>
          </a:xfrm>
        </p:spPr>
        <p:txBody>
          <a:bodyPr anchor="b"/>
          <a:lstStyle>
            <a:lvl1pPr marL="0" indent="0">
              <a:buNone/>
              <a:defRPr sz="1969">
                <a:solidFill>
                  <a:schemeClr val="tx1">
                    <a:tint val="75000"/>
                  </a:schemeClr>
                </a:solidFill>
              </a:defRPr>
            </a:lvl1pPr>
            <a:lvl2pPr marL="457177" indent="0">
              <a:buNone/>
              <a:defRPr sz="1828">
                <a:solidFill>
                  <a:schemeClr val="tx1">
                    <a:tint val="75000"/>
                  </a:schemeClr>
                </a:solidFill>
              </a:defRPr>
            </a:lvl2pPr>
            <a:lvl3pPr marL="914353" indent="0">
              <a:buNone/>
              <a:defRPr sz="1617">
                <a:solidFill>
                  <a:schemeClr val="tx1">
                    <a:tint val="75000"/>
                  </a:schemeClr>
                </a:solidFill>
              </a:defRPr>
            </a:lvl3pPr>
            <a:lvl4pPr marL="1371530" indent="0">
              <a:buNone/>
              <a:defRPr sz="1406">
                <a:solidFill>
                  <a:schemeClr val="tx1">
                    <a:tint val="75000"/>
                  </a:schemeClr>
                </a:solidFill>
              </a:defRPr>
            </a:lvl4pPr>
            <a:lvl5pPr marL="1828706" indent="0">
              <a:buNone/>
              <a:defRPr sz="1406">
                <a:solidFill>
                  <a:schemeClr val="tx1">
                    <a:tint val="75000"/>
                  </a:schemeClr>
                </a:solidFill>
              </a:defRPr>
            </a:lvl5pPr>
            <a:lvl6pPr marL="2285883" indent="0">
              <a:buNone/>
              <a:defRPr sz="1406">
                <a:solidFill>
                  <a:schemeClr val="tx1">
                    <a:tint val="75000"/>
                  </a:schemeClr>
                </a:solidFill>
              </a:defRPr>
            </a:lvl6pPr>
            <a:lvl7pPr marL="2743060" indent="0">
              <a:buNone/>
              <a:defRPr sz="1406">
                <a:solidFill>
                  <a:schemeClr val="tx1">
                    <a:tint val="75000"/>
                  </a:schemeClr>
                </a:solidFill>
              </a:defRPr>
            </a:lvl7pPr>
            <a:lvl8pPr marL="3200236" indent="0">
              <a:buNone/>
              <a:defRPr sz="1406">
                <a:solidFill>
                  <a:schemeClr val="tx1">
                    <a:tint val="75000"/>
                  </a:schemeClr>
                </a:solidFill>
              </a:defRPr>
            </a:lvl8pPr>
            <a:lvl9pPr marL="3657413" indent="0">
              <a:buNone/>
              <a:defRPr sz="1406">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D911133E-59CF-4828-8E09-1C8BF0933F1E}" type="datetimeFigureOut">
              <a:rPr lang="nl-NL"/>
              <a:pPr>
                <a:defRPr/>
              </a:pPr>
              <a:t>18-1-2018</a:t>
            </a:fld>
            <a:endParaRPr lang="en-GB"/>
          </a:p>
        </p:txBody>
      </p:sp>
      <p:sp>
        <p:nvSpPr>
          <p:cNvPr id="5" name="Tijdelijke aanduiding voor voettekst 4"/>
          <p:cNvSpPr>
            <a:spLocks noGrp="1"/>
          </p:cNvSpPr>
          <p:nvPr>
            <p:ph type="ftr" sz="quarter" idx="11"/>
          </p:nvPr>
        </p:nvSpPr>
        <p:spPr/>
        <p:txBody>
          <a:bodyPr/>
          <a:lstStyle>
            <a:lvl1pPr>
              <a:defRPr/>
            </a:lvl1pPr>
          </a:lstStyle>
          <a:p>
            <a:pPr>
              <a:defRPr/>
            </a:pPr>
            <a:endParaRPr lang="en-GB"/>
          </a:p>
        </p:txBody>
      </p:sp>
      <p:sp>
        <p:nvSpPr>
          <p:cNvPr id="6" name="Tijdelijke aanduiding voor dianummer 5"/>
          <p:cNvSpPr>
            <a:spLocks noGrp="1"/>
          </p:cNvSpPr>
          <p:nvPr>
            <p:ph type="sldNum" sz="quarter" idx="12"/>
          </p:nvPr>
        </p:nvSpPr>
        <p:spPr/>
        <p:txBody>
          <a:bodyPr/>
          <a:lstStyle>
            <a:lvl1pPr>
              <a:defRPr/>
            </a:lvl1pPr>
          </a:lstStyle>
          <a:p>
            <a:pPr>
              <a:defRPr/>
            </a:pPr>
            <a:fld id="{859DF6E0-14F6-490D-B5FE-DA55C5741E28}" type="slidenum">
              <a:rPr lang="en-GB"/>
              <a:pPr>
                <a:defRPr/>
              </a:pPr>
              <a:t>‹nr.›</a:t>
            </a:fld>
            <a:endParaRPr lang="en-GB"/>
          </a:p>
        </p:txBody>
      </p:sp>
    </p:spTree>
    <p:extLst>
      <p:ext uri="{BB962C8B-B14F-4D97-AF65-F5344CB8AC3E}">
        <p14:creationId xmlns:p14="http://schemas.microsoft.com/office/powerpoint/2010/main" val="16447878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eldia">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hasCustomPrompt="1"/>
          </p:nvPr>
        </p:nvSpPr>
        <p:spPr>
          <a:xfrm>
            <a:off x="0" y="0"/>
            <a:ext cx="9144000" cy="6858000"/>
          </a:xfrm>
          <a:solidFill>
            <a:schemeClr val="bg2"/>
          </a:solidFill>
        </p:spPr>
        <p:txBody>
          <a:bodyPr/>
          <a:lstStyle>
            <a:lvl1pPr marL="0" indent="0">
              <a:buNone/>
              <a:defRPr baseline="0"/>
            </a:lvl1pPr>
          </a:lstStyle>
          <a:p>
            <a:r>
              <a:rPr lang="nl-NL"/>
              <a:t>Klik op pictogram als u foto wilt invoegen. </a:t>
            </a:r>
            <a:br>
              <a:rPr lang="nl-NL"/>
            </a:br>
            <a:r>
              <a:rPr lang="nl-NL"/>
              <a:t>Plaats de foto daarna naar de achtergrond (het logo en de titel verschijnt weer).</a:t>
            </a:r>
          </a:p>
        </p:txBody>
      </p:sp>
      <p:sp>
        <p:nvSpPr>
          <p:cNvPr id="2" name="Titel 1"/>
          <p:cNvSpPr>
            <a:spLocks noGrp="1"/>
          </p:cNvSpPr>
          <p:nvPr>
            <p:ph type="ctrTitle" hasCustomPrompt="1"/>
          </p:nvPr>
        </p:nvSpPr>
        <p:spPr>
          <a:xfrm>
            <a:off x="847969" y="1606298"/>
            <a:ext cx="5809562" cy="953421"/>
          </a:xfrm>
          <a:solidFill>
            <a:schemeClr val="bg1"/>
          </a:solidFill>
        </p:spPr>
        <p:txBody>
          <a:bodyPr wrap="none" lIns="216000" tIns="360000" rIns="108000" bIns="0" anchor="t" anchorCtr="0">
            <a:spAutoFit/>
          </a:bodyPr>
          <a:lstStyle>
            <a:lvl1pPr algn="l">
              <a:lnSpc>
                <a:spcPts val="4640"/>
              </a:lnSpc>
              <a:defRPr sz="5625" b="1"/>
            </a:lvl1pPr>
          </a:lstStyle>
          <a:p>
            <a:r>
              <a:rPr lang="nl-NL"/>
              <a:t>Klik voor titel</a:t>
            </a:r>
          </a:p>
        </p:txBody>
      </p:sp>
      <p:sp>
        <p:nvSpPr>
          <p:cNvPr id="3" name="Ondertitel 2"/>
          <p:cNvSpPr>
            <a:spLocks noGrp="1"/>
          </p:cNvSpPr>
          <p:nvPr>
            <p:ph type="subTitle" idx="1" hasCustomPrompt="1"/>
          </p:nvPr>
        </p:nvSpPr>
        <p:spPr>
          <a:xfrm>
            <a:off x="847969" y="2568280"/>
            <a:ext cx="3550235" cy="559631"/>
          </a:xfrm>
          <a:solidFill>
            <a:schemeClr val="bg1"/>
          </a:solidFill>
        </p:spPr>
        <p:txBody>
          <a:bodyPr wrap="none" lIns="144000" tIns="72000" rIns="108000" bIns="0">
            <a:spAutoFit/>
          </a:bodyPr>
          <a:lstStyle>
            <a:lvl1pPr marL="0" indent="0" algn="l">
              <a:spcBef>
                <a:spcPts val="0"/>
              </a:spcBef>
              <a:buNone/>
              <a:defRPr sz="3516" b="1">
                <a:solidFill>
                  <a:schemeClr val="tx1"/>
                </a:solidFill>
                <a:latin typeface="+mj-lt"/>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nl-NL"/>
              <a:t>Klik voor subtitel</a:t>
            </a:r>
          </a:p>
        </p:txBody>
      </p:sp>
      <p:sp>
        <p:nvSpPr>
          <p:cNvPr id="4" name="Tijdelijke aanduiding voor datum 3"/>
          <p:cNvSpPr>
            <a:spLocks noGrp="1"/>
          </p:cNvSpPr>
          <p:nvPr>
            <p:ph type="dt" sz="half" idx="10"/>
          </p:nvPr>
        </p:nvSpPr>
        <p:spPr/>
        <p:txBody>
          <a:bodyPr/>
          <a:lstStyle/>
          <a:p>
            <a:fld id="{C12AB6F0-C6AC-4EE8-9210-50B032DC7CF2}" type="datetimeFigureOut">
              <a:rPr lang="nl-NL" smtClean="0">
                <a:solidFill>
                  <a:srgbClr val="FFFFFF"/>
                </a:solidFill>
              </a:rPr>
              <a:pPr/>
              <a:t>18-1-2018</a:t>
            </a:fld>
            <a:endParaRPr lang="nl-NL">
              <a:solidFill>
                <a:srgbClr val="FFFFFF"/>
              </a:solidFill>
            </a:endParaRPr>
          </a:p>
        </p:txBody>
      </p:sp>
      <p:sp>
        <p:nvSpPr>
          <p:cNvPr id="5" name="Tijdelijke aanduiding voor voettekst 4"/>
          <p:cNvSpPr>
            <a:spLocks noGrp="1"/>
          </p:cNvSpPr>
          <p:nvPr>
            <p:ph type="ftr" sz="quarter" idx="11"/>
          </p:nvPr>
        </p:nvSpPr>
        <p:spPr/>
        <p:txBody>
          <a:bodyPr/>
          <a:lstStyle/>
          <a:p>
            <a:endParaRPr lang="nl-NL">
              <a:solidFill>
                <a:srgbClr val="FFFFFF"/>
              </a:solidFill>
            </a:endParaRPr>
          </a:p>
        </p:txBody>
      </p:sp>
      <p:sp>
        <p:nvSpPr>
          <p:cNvPr id="6" name="Tijdelijke aanduiding voor dianummer 5"/>
          <p:cNvSpPr>
            <a:spLocks noGrp="1"/>
          </p:cNvSpPr>
          <p:nvPr>
            <p:ph type="sldNum" sz="quarter" idx="12"/>
          </p:nvPr>
        </p:nvSpPr>
        <p:spPr/>
        <p:txBody>
          <a:bodyPr/>
          <a:lstStyle/>
          <a:p>
            <a:fld id="{90567EF9-19BF-433B-A844-5E81353E840D}" type="slidenum">
              <a:rPr lang="nl-NL" smtClean="0">
                <a:solidFill>
                  <a:srgbClr val="FFFFFF"/>
                </a:solidFill>
              </a:rPr>
              <a:pPr/>
              <a:t>‹nr.›</a:t>
            </a:fld>
            <a:endParaRPr lang="nl-NL">
              <a:solidFill>
                <a:srgbClr val="FFFFFF"/>
              </a:solidFill>
            </a:endParaRPr>
          </a:p>
        </p:txBody>
      </p:sp>
    </p:spTree>
    <p:extLst>
      <p:ext uri="{BB962C8B-B14F-4D97-AF65-F5344CB8AC3E}">
        <p14:creationId xmlns:p14="http://schemas.microsoft.com/office/powerpoint/2010/main" val="1980365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en-GB"/>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p:cNvSpPr>
            <a:spLocks noGrp="1"/>
          </p:cNvSpPr>
          <p:nvPr>
            <p:ph type="dt" sz="half" idx="10"/>
          </p:nvPr>
        </p:nvSpPr>
        <p:spPr/>
        <p:txBody>
          <a:bodyPr/>
          <a:lstStyle>
            <a:lvl1pPr>
              <a:defRPr/>
            </a:lvl1pPr>
          </a:lstStyle>
          <a:p>
            <a:pPr>
              <a:defRPr/>
            </a:pPr>
            <a:fld id="{758659D5-F43C-4D5C-AA43-D3180D165B73}" type="datetimeFigureOut">
              <a:rPr lang="nl-NL"/>
              <a:pPr>
                <a:defRPr/>
              </a:pPr>
              <a:t>18-1-2018</a:t>
            </a:fld>
            <a:endParaRPr lang="en-GB"/>
          </a:p>
        </p:txBody>
      </p:sp>
      <p:sp>
        <p:nvSpPr>
          <p:cNvPr id="5" name="Tijdelijke aanduiding voor voettekst 4"/>
          <p:cNvSpPr>
            <a:spLocks noGrp="1"/>
          </p:cNvSpPr>
          <p:nvPr>
            <p:ph type="ftr" sz="quarter" idx="11"/>
          </p:nvPr>
        </p:nvSpPr>
        <p:spPr/>
        <p:txBody>
          <a:bodyPr/>
          <a:lstStyle>
            <a:lvl1pPr>
              <a:defRPr/>
            </a:lvl1pPr>
          </a:lstStyle>
          <a:p>
            <a:pPr>
              <a:defRPr/>
            </a:pPr>
            <a:endParaRPr lang="en-GB"/>
          </a:p>
        </p:txBody>
      </p:sp>
      <p:sp>
        <p:nvSpPr>
          <p:cNvPr id="6" name="Tijdelijke aanduiding voor dianummer 5"/>
          <p:cNvSpPr>
            <a:spLocks noGrp="1"/>
          </p:cNvSpPr>
          <p:nvPr>
            <p:ph type="sldNum" sz="quarter" idx="12"/>
          </p:nvPr>
        </p:nvSpPr>
        <p:spPr/>
        <p:txBody>
          <a:bodyPr/>
          <a:lstStyle>
            <a:lvl1pPr>
              <a:defRPr/>
            </a:lvl1pPr>
          </a:lstStyle>
          <a:p>
            <a:fld id="{6A0F7AE4-0F4F-45F2-8C95-981AB86CF024}" type="slidenum">
              <a:rPr lang="en-GB" altLang="nl-NL"/>
              <a:pPr/>
              <a:t>‹nr.›</a:t>
            </a:fld>
            <a:endParaRPr lang="en-GB" altLang="nl-NL"/>
          </a:p>
        </p:txBody>
      </p:sp>
    </p:spTree>
    <p:extLst>
      <p:ext uri="{BB962C8B-B14F-4D97-AF65-F5344CB8AC3E}">
        <p14:creationId xmlns:p14="http://schemas.microsoft.com/office/powerpoint/2010/main" val="1933998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7316765D-2419-4C13-8677-9435D0883523}" type="datetimeFigureOut">
              <a:rPr lang="nl-NL"/>
              <a:pPr>
                <a:defRPr/>
              </a:pPr>
              <a:t>18-1-2018</a:t>
            </a:fld>
            <a:endParaRPr lang="en-GB"/>
          </a:p>
        </p:txBody>
      </p:sp>
      <p:sp>
        <p:nvSpPr>
          <p:cNvPr id="6" name="Tijdelijke aanduiding voor voettekst 4"/>
          <p:cNvSpPr>
            <a:spLocks noGrp="1"/>
          </p:cNvSpPr>
          <p:nvPr>
            <p:ph type="ftr" sz="quarter" idx="11"/>
          </p:nvPr>
        </p:nvSpPr>
        <p:spPr/>
        <p:txBody>
          <a:bodyPr/>
          <a:lstStyle>
            <a:lvl1pPr>
              <a:defRPr/>
            </a:lvl1pPr>
          </a:lstStyle>
          <a:p>
            <a:pPr>
              <a:defRPr/>
            </a:pPr>
            <a:endParaRPr lang="en-GB"/>
          </a:p>
        </p:txBody>
      </p:sp>
      <p:sp>
        <p:nvSpPr>
          <p:cNvPr id="7" name="Tijdelijke aanduiding voor dianummer 5"/>
          <p:cNvSpPr>
            <a:spLocks noGrp="1"/>
          </p:cNvSpPr>
          <p:nvPr>
            <p:ph type="sldNum" sz="quarter" idx="12"/>
          </p:nvPr>
        </p:nvSpPr>
        <p:spPr/>
        <p:txBody>
          <a:bodyPr/>
          <a:lstStyle>
            <a:lvl1pPr>
              <a:defRPr/>
            </a:lvl1pPr>
          </a:lstStyle>
          <a:p>
            <a:fld id="{5905D531-46AE-4807-AB73-7D88E32B8FAE}" type="slidenum">
              <a:rPr lang="en-GB" altLang="nl-NL"/>
              <a:pPr/>
              <a:t>‹nr.›</a:t>
            </a:fld>
            <a:endParaRPr lang="en-GB" altLang="nl-NL"/>
          </a:p>
        </p:txBody>
      </p:sp>
    </p:spTree>
    <p:extLst>
      <p:ext uri="{BB962C8B-B14F-4D97-AF65-F5344CB8AC3E}">
        <p14:creationId xmlns:p14="http://schemas.microsoft.com/office/powerpoint/2010/main" val="1556043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de stijl te bewerken</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A8C2BA12-8D27-4B56-9DD1-9FBCD922D4E2}" type="datetimeFigureOut">
              <a:rPr lang="nl-NL" smtClean="0"/>
              <a:t>18-1-2018</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8447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A8C2BA12-8D27-4B56-9DD1-9FBCD922D4E2}" type="datetimeFigureOut">
              <a:rPr lang="nl-NL" smtClean="0"/>
              <a:t>18-1-2018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92741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de stijl te bewerken</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29842" y="2505075"/>
            <a:ext cx="3868340"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A8C2BA12-8D27-4B56-9DD1-9FBCD922D4E2}" type="datetimeFigureOut">
              <a:rPr lang="nl-NL" smtClean="0"/>
              <a:t>18-1-2018</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68610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A8C2BA12-8D27-4B56-9DD1-9FBCD922D4E2}" type="datetimeFigureOut">
              <a:rPr lang="nl-NL" smtClean="0"/>
              <a:t>18-1-2018</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3815544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2BA12-8D27-4B56-9DD1-9FBCD922D4E2}" type="datetimeFigureOut">
              <a:rPr lang="nl-NL" smtClean="0"/>
              <a:t>18-1-2018</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191326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A8C2BA12-8D27-4B56-9DD1-9FBCD922D4E2}" type="datetimeFigureOut">
              <a:rPr lang="nl-NL" smtClean="0"/>
              <a:t>18-1-2018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232097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de stijl te bewerken</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A8C2BA12-8D27-4B56-9DD1-9FBCD922D4E2}" type="datetimeFigureOut">
              <a:rPr lang="nl-NL" smtClean="0"/>
              <a:t>18-1-2018</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282C92F3-BF46-4A0F-B72A-9DC313E35F8D}" type="slidenum">
              <a:rPr lang="nl-NL" smtClean="0"/>
              <a:t>‹nr.›</a:t>
            </a:fld>
            <a:endParaRPr lang="nl-NL"/>
          </a:p>
        </p:txBody>
      </p:sp>
    </p:spTree>
    <p:extLst>
      <p:ext uri="{BB962C8B-B14F-4D97-AF65-F5344CB8AC3E}">
        <p14:creationId xmlns:p14="http://schemas.microsoft.com/office/powerpoint/2010/main" val="3116682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C2BA12-8D27-4B56-9DD1-9FBCD922D4E2}" type="datetimeFigureOut">
              <a:rPr lang="nl-NL" smtClean="0"/>
              <a:t>18-1-2018</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C92F3-BF46-4A0F-B72A-9DC313E35F8D}" type="slidenum">
              <a:rPr lang="nl-NL" smtClean="0"/>
              <a:t>‹nr.›</a:t>
            </a:fld>
            <a:endParaRPr lang="nl-NL"/>
          </a:p>
        </p:txBody>
      </p:sp>
    </p:spTree>
    <p:extLst>
      <p:ext uri="{BB962C8B-B14F-4D97-AF65-F5344CB8AC3E}">
        <p14:creationId xmlns:p14="http://schemas.microsoft.com/office/powerpoint/2010/main" val="338783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CCFF">
            <a:alpha val="61000"/>
          </a:srgbClr>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47968" y="673313"/>
            <a:ext cx="6964392" cy="1075781"/>
          </a:xfrm>
          <a:prstGeom prst="rect">
            <a:avLst/>
          </a:prstGeom>
        </p:spPr>
        <p:txBody>
          <a:bodyPr vert="horz" lIns="0" tIns="0" rIns="0" bIns="0" rtlCol="0" anchor="t" anchorCtr="0">
            <a:noAutofit/>
          </a:bodyPr>
          <a:lstStyle/>
          <a:p>
            <a:r>
              <a:rPr lang="nl-NL"/>
              <a:t>Klik om de stijl te bewerken</a:t>
            </a:r>
          </a:p>
        </p:txBody>
      </p:sp>
      <p:sp>
        <p:nvSpPr>
          <p:cNvPr id="3" name="Tijdelijke aanduiding voor tekst 2"/>
          <p:cNvSpPr>
            <a:spLocks noGrp="1"/>
          </p:cNvSpPr>
          <p:nvPr>
            <p:ph type="body" idx="1"/>
          </p:nvPr>
        </p:nvSpPr>
        <p:spPr>
          <a:xfrm>
            <a:off x="847968" y="2015078"/>
            <a:ext cx="6964392" cy="3290625"/>
          </a:xfrm>
          <a:prstGeom prst="rect">
            <a:avLst/>
          </a:prstGeom>
        </p:spPr>
        <p:txBody>
          <a:bodyPr vert="horz" lIns="0" tIns="0" rIns="0" bIns="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1"/>
            <a:ext cx="2133600" cy="365125"/>
          </a:xfrm>
          <a:prstGeom prst="rect">
            <a:avLst/>
          </a:prstGeom>
        </p:spPr>
        <p:txBody>
          <a:bodyPr vert="horz" lIns="130046" tIns="65023" rIns="130046" bIns="65023" rtlCol="0" anchor="ctr"/>
          <a:lstStyle>
            <a:lvl1pPr algn="l">
              <a:defRPr sz="1195">
                <a:solidFill>
                  <a:schemeClr val="tx1">
                    <a:tint val="75000"/>
                  </a:schemeClr>
                </a:solidFill>
              </a:defRPr>
            </a:lvl1pPr>
          </a:lstStyle>
          <a:p>
            <a:fld id="{C12AB6F0-C6AC-4EE8-9210-50B032DC7CF2}" type="datetimeFigureOut">
              <a:rPr lang="nl-NL" smtClean="0"/>
              <a:t>18-1-2018</a:t>
            </a:fld>
            <a:endParaRPr lang="nl-NL"/>
          </a:p>
        </p:txBody>
      </p:sp>
      <p:sp>
        <p:nvSpPr>
          <p:cNvPr id="5" name="Tijdelijke aanduiding voor voettekst 4"/>
          <p:cNvSpPr>
            <a:spLocks noGrp="1"/>
          </p:cNvSpPr>
          <p:nvPr>
            <p:ph type="ftr" sz="quarter" idx="3"/>
          </p:nvPr>
        </p:nvSpPr>
        <p:spPr>
          <a:xfrm>
            <a:off x="3124201" y="6356351"/>
            <a:ext cx="2895600" cy="365125"/>
          </a:xfrm>
          <a:prstGeom prst="rect">
            <a:avLst/>
          </a:prstGeom>
        </p:spPr>
        <p:txBody>
          <a:bodyPr vert="horz" lIns="130046" tIns="65023" rIns="130046" bIns="65023" rtlCol="0" anchor="ctr"/>
          <a:lstStyle>
            <a:lvl1pPr algn="ctr">
              <a:defRPr sz="1195">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1"/>
            <a:ext cx="2133600" cy="365125"/>
          </a:xfrm>
          <a:prstGeom prst="rect">
            <a:avLst/>
          </a:prstGeom>
        </p:spPr>
        <p:txBody>
          <a:bodyPr vert="horz" lIns="130046" tIns="65023" rIns="130046" bIns="65023" rtlCol="0" anchor="ctr"/>
          <a:lstStyle>
            <a:lvl1pPr algn="r">
              <a:defRPr sz="1195">
                <a:solidFill>
                  <a:schemeClr val="tx1">
                    <a:tint val="75000"/>
                  </a:schemeClr>
                </a:solidFill>
              </a:defRPr>
            </a:lvl1pPr>
          </a:lstStyle>
          <a:p>
            <a:fld id="{90567EF9-19BF-433B-A844-5E81353E840D}" type="slidenum">
              <a:rPr lang="nl-NL" smtClean="0"/>
              <a:t>‹nr.›</a:t>
            </a:fld>
            <a:endParaRPr lang="nl-NL"/>
          </a:p>
        </p:txBody>
      </p:sp>
    </p:spTree>
    <p:extLst>
      <p:ext uri="{BB962C8B-B14F-4D97-AF65-F5344CB8AC3E}">
        <p14:creationId xmlns:p14="http://schemas.microsoft.com/office/powerpoint/2010/main" val="187196790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l" defTabSz="914353" rtl="0" eaLnBrk="1" latinLnBrk="0" hangingPunct="1">
        <a:spcBef>
          <a:spcPct val="0"/>
        </a:spcBef>
        <a:buNone/>
        <a:defRPr lang="nl-NL" sz="3867" b="1" kern="1200" dirty="0" smtClean="0">
          <a:solidFill>
            <a:schemeClr val="tx1"/>
          </a:solidFill>
          <a:latin typeface="+mj-lt"/>
          <a:ea typeface="+mj-ea"/>
          <a:cs typeface="+mj-cs"/>
        </a:defRPr>
      </a:lvl1pPr>
    </p:titleStyle>
    <p:bodyStyle>
      <a:lvl1pPr marL="240460"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1pPr>
      <a:lvl2pPr marL="480920"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2pPr>
      <a:lvl3pPr marL="721381"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3pPr>
      <a:lvl4pPr marL="961841"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4pPr>
      <a:lvl5pPr marL="1202301" indent="-240460" algn="l" defTabSz="914353" rtl="0" eaLnBrk="1" latinLnBrk="0" hangingPunct="1">
        <a:spcBef>
          <a:spcPts val="844"/>
        </a:spcBef>
        <a:buFont typeface="Arial" panose="020B0604020202020204" pitchFamily="34" charset="0"/>
        <a:buChar char="•"/>
        <a:defRPr sz="1687" kern="1200">
          <a:solidFill>
            <a:schemeClr val="tx1"/>
          </a:solidFill>
          <a:latin typeface="+mn-lt"/>
          <a:ea typeface="+mn-ea"/>
          <a:cs typeface="+mn-cs"/>
        </a:defRPr>
      </a:lvl5pPr>
      <a:lvl6pPr marL="2514471"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6pPr>
      <a:lvl7pPr marL="2971648"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7pPr>
      <a:lvl8pPr marL="3428825"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8pPr>
      <a:lvl9pPr marL="3886001" indent="-228588" algn="l" defTabSz="914353" rtl="0" eaLnBrk="1" latinLnBrk="0" hangingPunct="1">
        <a:spcBef>
          <a:spcPct val="20000"/>
        </a:spcBef>
        <a:buFont typeface="Arial" panose="020B0604020202020204" pitchFamily="34" charset="0"/>
        <a:buChar char="•"/>
        <a:defRPr sz="1969" kern="1200">
          <a:solidFill>
            <a:schemeClr val="tx1"/>
          </a:solidFill>
          <a:latin typeface="+mn-lt"/>
          <a:ea typeface="+mn-ea"/>
          <a:cs typeface="+mn-cs"/>
        </a:defRPr>
      </a:lvl9pPr>
    </p:bodyStyle>
    <p:otherStyle>
      <a:defPPr>
        <a:defRPr lang="nl-NL"/>
      </a:defPPr>
      <a:lvl1pPr marL="0" algn="l" defTabSz="914353" rtl="0" eaLnBrk="1" latinLnBrk="0" hangingPunct="1">
        <a:defRPr sz="1828" kern="1200">
          <a:solidFill>
            <a:schemeClr val="tx1"/>
          </a:solidFill>
          <a:latin typeface="+mn-lt"/>
          <a:ea typeface="+mn-ea"/>
          <a:cs typeface="+mn-cs"/>
        </a:defRPr>
      </a:lvl1pPr>
      <a:lvl2pPr marL="457177" algn="l" defTabSz="914353" rtl="0" eaLnBrk="1" latinLnBrk="0" hangingPunct="1">
        <a:defRPr sz="1828" kern="1200">
          <a:solidFill>
            <a:schemeClr val="tx1"/>
          </a:solidFill>
          <a:latin typeface="+mn-lt"/>
          <a:ea typeface="+mn-ea"/>
          <a:cs typeface="+mn-cs"/>
        </a:defRPr>
      </a:lvl2pPr>
      <a:lvl3pPr marL="914353" algn="l" defTabSz="914353" rtl="0" eaLnBrk="1" latinLnBrk="0" hangingPunct="1">
        <a:defRPr sz="1828" kern="1200">
          <a:solidFill>
            <a:schemeClr val="tx1"/>
          </a:solidFill>
          <a:latin typeface="+mn-lt"/>
          <a:ea typeface="+mn-ea"/>
          <a:cs typeface="+mn-cs"/>
        </a:defRPr>
      </a:lvl3pPr>
      <a:lvl4pPr marL="1371530" algn="l" defTabSz="914353" rtl="0" eaLnBrk="1" latinLnBrk="0" hangingPunct="1">
        <a:defRPr sz="1828" kern="1200">
          <a:solidFill>
            <a:schemeClr val="tx1"/>
          </a:solidFill>
          <a:latin typeface="+mn-lt"/>
          <a:ea typeface="+mn-ea"/>
          <a:cs typeface="+mn-cs"/>
        </a:defRPr>
      </a:lvl4pPr>
      <a:lvl5pPr marL="1828706" algn="l" defTabSz="914353" rtl="0" eaLnBrk="1" latinLnBrk="0" hangingPunct="1">
        <a:defRPr sz="1828" kern="1200">
          <a:solidFill>
            <a:schemeClr val="tx1"/>
          </a:solidFill>
          <a:latin typeface="+mn-lt"/>
          <a:ea typeface="+mn-ea"/>
          <a:cs typeface="+mn-cs"/>
        </a:defRPr>
      </a:lvl5pPr>
      <a:lvl6pPr marL="2285883" algn="l" defTabSz="914353" rtl="0" eaLnBrk="1" latinLnBrk="0" hangingPunct="1">
        <a:defRPr sz="1828" kern="1200">
          <a:solidFill>
            <a:schemeClr val="tx1"/>
          </a:solidFill>
          <a:latin typeface="+mn-lt"/>
          <a:ea typeface="+mn-ea"/>
          <a:cs typeface="+mn-cs"/>
        </a:defRPr>
      </a:lvl6pPr>
      <a:lvl7pPr marL="2743060" algn="l" defTabSz="914353" rtl="0" eaLnBrk="1" latinLnBrk="0" hangingPunct="1">
        <a:defRPr sz="1828" kern="1200">
          <a:solidFill>
            <a:schemeClr val="tx1"/>
          </a:solidFill>
          <a:latin typeface="+mn-lt"/>
          <a:ea typeface="+mn-ea"/>
          <a:cs typeface="+mn-cs"/>
        </a:defRPr>
      </a:lvl7pPr>
      <a:lvl8pPr marL="3200236" algn="l" defTabSz="914353" rtl="0" eaLnBrk="1" latinLnBrk="0" hangingPunct="1">
        <a:defRPr sz="1828" kern="1200">
          <a:solidFill>
            <a:schemeClr val="tx1"/>
          </a:solidFill>
          <a:latin typeface="+mn-lt"/>
          <a:ea typeface="+mn-ea"/>
          <a:cs typeface="+mn-cs"/>
        </a:defRPr>
      </a:lvl8pPr>
      <a:lvl9pPr marL="3657413" algn="l" defTabSz="914353"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9.png"/><Relationship Id="rId5" Type="http://schemas.openxmlformats.org/officeDocument/2006/relationships/image" Target="../media/image35.png"/><Relationship Id="rId4" Type="http://schemas.openxmlformats.org/officeDocument/2006/relationships/hyperlink" Target="https://www.nederlandzoemt.n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46.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47.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2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3"/>
          </p:nvPr>
        </p:nvSpPr>
        <p:spPr/>
        <p:txBody>
          <a:bodyPr/>
          <a:lstStyle/>
          <a:p>
            <a:r>
              <a:rPr lang="nl-NL"/>
              <a:t>Dit is een tekst die wordt ingevoerd met het lettertype </a:t>
            </a:r>
            <a:r>
              <a:rPr lang="nl-NL" err="1"/>
              <a:t>Soho</a:t>
            </a:r>
            <a:r>
              <a:rPr lang="nl-NL"/>
              <a:t>. </a:t>
            </a:r>
          </a:p>
          <a:p>
            <a:r>
              <a:rPr lang="nl-NL"/>
              <a:t>U kunt de achtergrondfoto vervangen.</a:t>
            </a:r>
          </a:p>
          <a:p>
            <a:r>
              <a:rPr lang="nl-NL"/>
              <a:t>Klik op de foto en druk op Delete.</a:t>
            </a:r>
          </a:p>
          <a:p>
            <a:r>
              <a:rPr lang="nl-NL"/>
              <a:t>Voeg de nieuwe foto in.</a:t>
            </a:r>
          </a:p>
          <a:p>
            <a:r>
              <a:rPr lang="nl-NL"/>
              <a:t>Klik met de rechtermuisknop op de foto en kies de optie Naar Achtergrond. </a:t>
            </a:r>
          </a:p>
        </p:txBody>
      </p:sp>
      <p:pic>
        <p:nvPicPr>
          <p:cNvPr id="11" name="N&amp;M_Betere_energie_CMYK_on_colo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031" y="5728219"/>
            <a:ext cx="1498849" cy="670781"/>
          </a:xfrm>
          <a:prstGeom prst="rect">
            <a:avLst/>
          </a:prstGeom>
          <a:ln w="12700">
            <a:miter lim="400000"/>
          </a:ln>
        </p:spPr>
      </p:pic>
      <p:sp>
        <p:nvSpPr>
          <p:cNvPr id="2" name="Ondertitel 1"/>
          <p:cNvSpPr>
            <a:spLocks noGrp="1"/>
          </p:cNvSpPr>
          <p:nvPr>
            <p:ph type="subTitle" idx="1"/>
          </p:nvPr>
        </p:nvSpPr>
        <p:spPr/>
        <p:txBody>
          <a:bodyPr/>
          <a:lstStyle/>
          <a:p>
            <a:endParaRPr lang="nl-NL"/>
          </a:p>
        </p:txBody>
      </p:sp>
      <p:pic>
        <p:nvPicPr>
          <p:cNvPr id="8" name="Tijdelijke aanduiding voor afbeelding 3"/>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786"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658" y="3216222"/>
            <a:ext cx="3356865" cy="3356865"/>
          </a:xfrm>
          <a:prstGeom prst="rect">
            <a:avLst/>
          </a:prstGeom>
        </p:spPr>
      </p:pic>
      <p:sp>
        <p:nvSpPr>
          <p:cNvPr id="10" name="Tekstvak 9"/>
          <p:cNvSpPr txBox="1"/>
          <p:nvPr/>
        </p:nvSpPr>
        <p:spPr>
          <a:xfrm>
            <a:off x="369658" y="762617"/>
            <a:ext cx="6183128" cy="1390894"/>
          </a:xfrm>
          <a:prstGeom prst="rect">
            <a:avLst/>
          </a:prstGeom>
          <a:noFill/>
        </p:spPr>
        <p:txBody>
          <a:bodyPr wrap="square" rtlCol="0">
            <a:spAutoFit/>
          </a:bodyPr>
          <a:lstStyle/>
          <a:p>
            <a:r>
              <a:rPr lang="nl-NL" sz="4219" b="1" dirty="0" smtClean="0">
                <a:latin typeface="DINCondensedC" pitchFamily="2" charset="0"/>
              </a:rPr>
              <a:t>1. Inleiding </a:t>
            </a:r>
            <a:r>
              <a:rPr lang="nl-NL" sz="4219" b="1" dirty="0">
                <a:latin typeface="DINCondensedC" pitchFamily="2" charset="0"/>
              </a:rPr>
              <a:t>Cursus </a:t>
            </a:r>
          </a:p>
          <a:p>
            <a:r>
              <a:rPr lang="nl-NL" sz="4219" b="1" dirty="0" smtClean="0">
                <a:latin typeface="DINCondensedC" pitchFamily="2" charset="0"/>
              </a:rPr>
              <a:t>    Wilde </a:t>
            </a:r>
            <a:r>
              <a:rPr lang="nl-NL" sz="4219" b="1" dirty="0">
                <a:latin typeface="DINCondensedC" pitchFamily="2" charset="0"/>
              </a:rPr>
              <a:t>bijen</a:t>
            </a:r>
          </a:p>
        </p:txBody>
      </p:sp>
    </p:spTree>
    <p:extLst>
      <p:ext uri="{BB962C8B-B14F-4D97-AF65-F5344CB8AC3E}">
        <p14:creationId xmlns:p14="http://schemas.microsoft.com/office/powerpoint/2010/main" val="825510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Wilde bijen als boegbeeld</a:t>
            </a:r>
          </a:p>
        </p:txBody>
      </p:sp>
      <p:sp>
        <p:nvSpPr>
          <p:cNvPr id="7" name="Tijdelijke aanduiding voor tekst 2"/>
          <p:cNvSpPr txBox="1">
            <a:spLocks/>
          </p:cNvSpPr>
          <p:nvPr/>
        </p:nvSpPr>
        <p:spPr>
          <a:xfrm>
            <a:off x="833690" y="1505036"/>
            <a:ext cx="8446958"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endParaRPr lang="nl-NL" sz="1687">
              <a:solidFill>
                <a:srgbClr val="000000"/>
              </a:solidFill>
              <a:latin typeface="Soho Std"/>
            </a:endParaRPr>
          </a:p>
        </p:txBody>
      </p:sp>
      <p:sp>
        <p:nvSpPr>
          <p:cNvPr id="3" name="Tekstvak 2"/>
          <p:cNvSpPr txBox="1"/>
          <p:nvPr/>
        </p:nvSpPr>
        <p:spPr>
          <a:xfrm>
            <a:off x="638202" y="1580671"/>
            <a:ext cx="8505798" cy="1015663"/>
          </a:xfrm>
          <a:prstGeom prst="rect">
            <a:avLst/>
          </a:prstGeom>
          <a:noFill/>
        </p:spPr>
        <p:txBody>
          <a:bodyPr wrap="square" rtlCol="0">
            <a:spAutoFit/>
          </a:bodyPr>
          <a:lstStyle/>
          <a:p>
            <a:r>
              <a:rPr lang="nl-NL" sz="2000"/>
              <a:t>Tien jaar geleden waren bijen en hommels nog enge dieren voor veel mensen. Maar gelukkig wil iedereen nu helpen!</a:t>
            </a:r>
          </a:p>
          <a:p>
            <a:r>
              <a:rPr lang="nl-NL" sz="2000"/>
              <a:t>Dat zie je bijvoorbeeld aan het aantal acties op scholen.</a:t>
            </a:r>
            <a:endParaRPr lang="nl-NL" sz="2400"/>
          </a:p>
        </p:txBody>
      </p:sp>
      <p:pic>
        <p:nvPicPr>
          <p:cNvPr id="4" name="Afbeelding 3"/>
          <p:cNvPicPr>
            <a:picLocks noChangeAspect="1"/>
          </p:cNvPicPr>
          <p:nvPr/>
        </p:nvPicPr>
        <p:blipFill>
          <a:blip r:embed="rId4"/>
          <a:stretch>
            <a:fillRect/>
          </a:stretch>
        </p:blipFill>
        <p:spPr>
          <a:xfrm>
            <a:off x="833690" y="2794245"/>
            <a:ext cx="5693325" cy="3800294"/>
          </a:xfrm>
          <a:prstGeom prst="rect">
            <a:avLst/>
          </a:prstGeom>
        </p:spPr>
      </p:pic>
      <p:pic>
        <p:nvPicPr>
          <p:cNvPr id="5" name="Afbeelding 4"/>
          <p:cNvPicPr>
            <a:picLocks noChangeAspect="1"/>
          </p:cNvPicPr>
          <p:nvPr/>
        </p:nvPicPr>
        <p:blipFill>
          <a:blip r:embed="rId5"/>
          <a:stretch>
            <a:fillRect/>
          </a:stretch>
        </p:blipFill>
        <p:spPr>
          <a:xfrm>
            <a:off x="7209988" y="415766"/>
            <a:ext cx="1204744" cy="1221026"/>
          </a:xfrm>
          <a:prstGeom prst="rect">
            <a:avLst/>
          </a:prstGeom>
        </p:spPr>
      </p:pic>
    </p:spTree>
    <p:extLst>
      <p:ext uri="{BB962C8B-B14F-4D97-AF65-F5344CB8AC3E}">
        <p14:creationId xmlns:p14="http://schemas.microsoft.com/office/powerpoint/2010/main" val="39890502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Wilde bijen als boegbeeld</a:t>
            </a:r>
          </a:p>
        </p:txBody>
      </p:sp>
      <p:sp>
        <p:nvSpPr>
          <p:cNvPr id="7" name="Tijdelijke aanduiding voor tekst 2"/>
          <p:cNvSpPr txBox="1">
            <a:spLocks/>
          </p:cNvSpPr>
          <p:nvPr/>
        </p:nvSpPr>
        <p:spPr>
          <a:xfrm>
            <a:off x="833690" y="1505036"/>
            <a:ext cx="6964392"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r>
              <a:rPr lang="nl-NL">
                <a:solidFill>
                  <a:srgbClr val="000000"/>
                </a:solidFill>
                <a:latin typeface="Soho Std"/>
              </a:rPr>
              <a:t>In het project Nederland Zoemt zijn wilde bijen het boegbeeld.</a:t>
            </a:r>
          </a:p>
          <a:p>
            <a:pPr marL="0" indent="0" defTabSz="914353">
              <a:spcBef>
                <a:spcPts val="844"/>
              </a:spcBef>
              <a:buNone/>
            </a:pPr>
            <a:r>
              <a:rPr lang="nl-NL">
                <a:solidFill>
                  <a:srgbClr val="000000"/>
                </a:solidFill>
                <a:latin typeface="Soho Std"/>
                <a:hlinkClick r:id="rId4"/>
              </a:rPr>
              <a:t>Site van Nederland Zoemt</a:t>
            </a:r>
            <a:endParaRPr lang="nl-NL">
              <a:solidFill>
                <a:srgbClr val="000000"/>
              </a:solidFill>
              <a:latin typeface="Soho Std"/>
            </a:endParaRPr>
          </a:p>
        </p:txBody>
      </p:sp>
      <p:pic>
        <p:nvPicPr>
          <p:cNvPr id="3" name="Afbeelding 2"/>
          <p:cNvPicPr>
            <a:picLocks noChangeAspect="1"/>
          </p:cNvPicPr>
          <p:nvPr/>
        </p:nvPicPr>
        <p:blipFill>
          <a:blip r:embed="rId5"/>
          <a:stretch>
            <a:fillRect/>
          </a:stretch>
        </p:blipFill>
        <p:spPr>
          <a:xfrm>
            <a:off x="373927" y="2703516"/>
            <a:ext cx="4184219" cy="4184219"/>
          </a:xfrm>
          <a:prstGeom prst="rect">
            <a:avLst/>
          </a:prstGeom>
        </p:spPr>
      </p:pic>
      <p:sp>
        <p:nvSpPr>
          <p:cNvPr id="4" name="Tekstvak 3"/>
          <p:cNvSpPr txBox="1"/>
          <p:nvPr/>
        </p:nvSpPr>
        <p:spPr>
          <a:xfrm>
            <a:off x="5017909" y="3271118"/>
            <a:ext cx="3903756" cy="1569660"/>
          </a:xfrm>
          <a:prstGeom prst="rect">
            <a:avLst/>
          </a:prstGeom>
          <a:noFill/>
        </p:spPr>
        <p:txBody>
          <a:bodyPr wrap="square" rtlCol="0">
            <a:spAutoFit/>
          </a:bodyPr>
          <a:lstStyle/>
          <a:p>
            <a:r>
              <a:rPr lang="nl-NL" sz="2400" dirty="0"/>
              <a:t>Nederland Zoemt organiseert ook tellingen</a:t>
            </a:r>
            <a:r>
              <a:rPr lang="nl-NL" sz="2400" dirty="0" smtClean="0"/>
              <a:t>:</a:t>
            </a:r>
          </a:p>
          <a:p>
            <a:endParaRPr lang="nl-NL" sz="2400" dirty="0"/>
          </a:p>
          <a:p>
            <a:r>
              <a:rPr lang="nl-NL" sz="2400" dirty="0"/>
              <a:t>“Elke bij telt, jij toch ook?” </a:t>
            </a:r>
          </a:p>
        </p:txBody>
      </p:sp>
      <p:pic>
        <p:nvPicPr>
          <p:cNvPr id="8" name="Afbeelding 7"/>
          <p:cNvPicPr>
            <a:picLocks noChangeAspect="1"/>
          </p:cNvPicPr>
          <p:nvPr/>
        </p:nvPicPr>
        <p:blipFill>
          <a:blip r:embed="rId6"/>
          <a:stretch>
            <a:fillRect/>
          </a:stretch>
        </p:blipFill>
        <p:spPr>
          <a:xfrm>
            <a:off x="7209988" y="415766"/>
            <a:ext cx="1204744" cy="1221026"/>
          </a:xfrm>
          <a:prstGeom prst="rect">
            <a:avLst/>
          </a:prstGeom>
        </p:spPr>
      </p:pic>
    </p:spTree>
    <p:extLst>
      <p:ext uri="{BB962C8B-B14F-4D97-AF65-F5344CB8AC3E}">
        <p14:creationId xmlns:p14="http://schemas.microsoft.com/office/powerpoint/2010/main" val="1990018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3">
            <a:extLst>
              <a:ext uri="{28A0092B-C50C-407E-A947-70E740481C1C}">
                <a14:useLocalDpi xmlns:a14="http://schemas.microsoft.com/office/drawing/2010/main" val="0"/>
              </a:ext>
            </a:extLst>
          </a:blip>
          <a:srcRect r="6123"/>
          <a:stretch/>
        </p:blipFill>
        <p:spPr>
          <a:xfrm>
            <a:off x="3149807" y="3960892"/>
            <a:ext cx="3036550" cy="2666144"/>
          </a:xfrm>
          <a:prstGeom prst="rect">
            <a:avLst/>
          </a:prstGeom>
        </p:spPr>
      </p:pic>
      <p:graphicFrame>
        <p:nvGraphicFramePr>
          <p:cNvPr id="3" name="Tabel 2"/>
          <p:cNvGraphicFramePr>
            <a:graphicFrameLocks noGrp="1"/>
          </p:cNvGraphicFramePr>
          <p:nvPr>
            <p:extLst>
              <p:ext uri="{D42A27DB-BD31-4B8C-83A1-F6EECF244321}">
                <p14:modId xmlns:p14="http://schemas.microsoft.com/office/powerpoint/2010/main" val="1582498828"/>
              </p:ext>
            </p:extLst>
          </p:nvPr>
        </p:nvGraphicFramePr>
        <p:xfrm>
          <a:off x="2987296" y="980728"/>
          <a:ext cx="3142488" cy="3489586"/>
        </p:xfrm>
        <a:graphic>
          <a:graphicData uri="http://schemas.openxmlformats.org/drawingml/2006/table">
            <a:tbl>
              <a:tblPr firstRow="1" bandRow="1">
                <a:tableStyleId>{5C22544A-7EE6-4342-B048-85BDC9FD1C3A}</a:tableStyleId>
              </a:tblPr>
              <a:tblGrid>
                <a:gridCol w="3142488">
                  <a:extLst>
                    <a:ext uri="{9D8B030D-6E8A-4147-A177-3AD203B41FA5}">
                      <a16:colId xmlns:a16="http://schemas.microsoft.com/office/drawing/2014/main" val="20000"/>
                    </a:ext>
                  </a:extLst>
                </a:gridCol>
              </a:tblGrid>
              <a:tr h="391023">
                <a:tc>
                  <a:txBody>
                    <a:bodyPr/>
                    <a:lstStyle/>
                    <a:p>
                      <a:pPr algn="ctr"/>
                      <a:r>
                        <a:rPr lang="nl-NL" sz="2400" b="0">
                          <a:solidFill>
                            <a:schemeClr val="tx1"/>
                          </a:solidFill>
                        </a:rPr>
                        <a:t>Bijenbeheer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1023">
                <a:tc>
                  <a:txBody>
                    <a:bodyPr/>
                    <a:lstStyle/>
                    <a:p>
                      <a:pPr algn="ctr"/>
                      <a:r>
                        <a:rPr lang="nl-NL" sz="2400" b="0">
                          <a:solidFill>
                            <a:schemeClr val="tx1"/>
                          </a:solidFill>
                        </a:rPr>
                        <a:t>=</a:t>
                      </a:r>
                      <a:r>
                        <a:rPr lang="nl-NL" sz="2400" b="0" baseline="0">
                          <a:solidFill>
                            <a:schemeClr val="tx1"/>
                          </a:solidFill>
                        </a:rPr>
                        <a:t> </a:t>
                      </a:r>
                      <a:endParaRPr lang="nl-NL" sz="24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1106">
                <a:tc>
                  <a:txBody>
                    <a:bodyPr/>
                    <a:lstStyle/>
                    <a:p>
                      <a:pPr algn="ctr"/>
                      <a:r>
                        <a:rPr lang="nl-NL" sz="2400" b="0">
                          <a:solidFill>
                            <a:schemeClr val="tx1"/>
                          </a:solidFill>
                        </a:rPr>
                        <a:t>Insectenbeheer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1023">
                <a:tc>
                  <a:txBody>
                    <a:bodyPr/>
                    <a:lstStyle/>
                    <a:p>
                      <a:pPr algn="ctr"/>
                      <a:r>
                        <a:rPr lang="nl-NL" sz="2400" b="0">
                          <a:solidFill>
                            <a:schemeClr val="tx1"/>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1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b="0">
                          <a:solidFill>
                            <a:schemeClr val="tx1"/>
                          </a:solidFill>
                        </a:rPr>
                        <a:t>Biodiversiteit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910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nl-NL" sz="20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91023">
                <a:tc>
                  <a:txBody>
                    <a:bodyPr/>
                    <a:lstStyle/>
                    <a:p>
                      <a:pPr algn="ctr"/>
                      <a:endParaRPr lang="nl-NL" sz="20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11106">
                <a:tc>
                  <a:txBody>
                    <a:bodyPr/>
                    <a:lstStyle/>
                    <a:p>
                      <a:pPr algn="ctr"/>
                      <a:endParaRPr lang="nl-NL" sz="2000" b="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35" y="985167"/>
            <a:ext cx="2725039" cy="2717253"/>
          </a:xfrm>
          <a:prstGeom prst="rect">
            <a:avLst/>
          </a:prstGeom>
        </p:spPr>
      </p:pic>
      <p:pic>
        <p:nvPicPr>
          <p:cNvPr id="5" name="Afbeeldi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235" y="3960890"/>
            <a:ext cx="2725039" cy="2666145"/>
          </a:xfrm>
          <a:prstGeom prst="rect">
            <a:avLst/>
          </a:prstGeom>
        </p:spPr>
      </p:pic>
      <p:pic>
        <p:nvPicPr>
          <p:cNvPr id="6" name="Afbeelding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092" y="985167"/>
            <a:ext cx="2744756" cy="2744756"/>
          </a:xfrm>
          <a:prstGeom prst="rect">
            <a:avLst/>
          </a:prstGeom>
        </p:spPr>
      </p:pic>
      <p:pic>
        <p:nvPicPr>
          <p:cNvPr id="7" name="Afbeelding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3406" y="3960892"/>
            <a:ext cx="2709442" cy="2709442"/>
          </a:xfrm>
          <a:prstGeom prst="rect">
            <a:avLst/>
          </a:prstGeom>
        </p:spPr>
      </p:pic>
      <p:sp>
        <p:nvSpPr>
          <p:cNvPr id="9" name="Titel 1"/>
          <p:cNvSpPr txBox="1">
            <a:spLocks/>
          </p:cNvSpPr>
          <p:nvPr/>
        </p:nvSpPr>
        <p:spPr>
          <a:xfrm>
            <a:off x="2647588" y="188180"/>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Biodiversiteit</a:t>
            </a:r>
          </a:p>
        </p:txBody>
      </p:sp>
    </p:spTree>
    <p:extLst>
      <p:ext uri="{BB962C8B-B14F-4D97-AF65-F5344CB8AC3E}">
        <p14:creationId xmlns:p14="http://schemas.microsoft.com/office/powerpoint/2010/main" val="28121308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Wat is biodiversiteit?</a:t>
            </a:r>
          </a:p>
        </p:txBody>
      </p:sp>
      <p:sp>
        <p:nvSpPr>
          <p:cNvPr id="2" name="Tekstvak 1"/>
          <p:cNvSpPr txBox="1"/>
          <p:nvPr/>
        </p:nvSpPr>
        <p:spPr>
          <a:xfrm>
            <a:off x="847968" y="1630235"/>
            <a:ext cx="7342909" cy="4401205"/>
          </a:xfrm>
          <a:prstGeom prst="rect">
            <a:avLst/>
          </a:prstGeom>
          <a:noFill/>
        </p:spPr>
        <p:txBody>
          <a:bodyPr wrap="square" rtlCol="0">
            <a:spAutoFit/>
          </a:bodyPr>
          <a:lstStyle/>
          <a:p>
            <a:r>
              <a:rPr lang="nl-NL" sz="2400" b="1" dirty="0"/>
              <a:t>Definitie</a:t>
            </a:r>
          </a:p>
          <a:p>
            <a:endParaRPr lang="nl-NL" dirty="0">
              <a:solidFill>
                <a:srgbClr val="FF0000"/>
              </a:solidFill>
            </a:endParaRPr>
          </a:p>
          <a:p>
            <a:r>
              <a:rPr lang="nl-NL" sz="2000" dirty="0">
                <a:solidFill>
                  <a:srgbClr val="FF0000"/>
                </a:solidFill>
              </a:rPr>
              <a:t>Verscheidenheid</a:t>
            </a:r>
            <a:r>
              <a:rPr lang="nl-NL" sz="2000" dirty="0"/>
              <a:t> van het leven in al zijn vormen, combinaties en organisatieniveaus (bijvoorbeeld op genetisch vlak, op vlak van soorten en op vlak van ecosystemen). </a:t>
            </a:r>
          </a:p>
          <a:p>
            <a:endParaRPr lang="nl-NL" sz="2000" dirty="0"/>
          </a:p>
          <a:p>
            <a:r>
              <a:rPr lang="nl-NL" sz="2000" dirty="0"/>
              <a:t>Biodiversiteitsverdrag (Rio 1992): </a:t>
            </a:r>
          </a:p>
          <a:p>
            <a:r>
              <a:rPr lang="nl-NL" sz="2000" dirty="0"/>
              <a:t>"</a:t>
            </a:r>
            <a:r>
              <a:rPr lang="nl-NL" sz="2000" i="1" dirty="0"/>
              <a:t>De variabiliteit onder levende organismen van allerlei herkomst, met inbegrip van, onder andere, terrestrische, mariene en andere aquatische </a:t>
            </a:r>
            <a:r>
              <a:rPr lang="nl-NL" sz="2000" i="1" dirty="0">
                <a:solidFill>
                  <a:srgbClr val="FF0000"/>
                </a:solidFill>
              </a:rPr>
              <a:t>ecosystemen</a:t>
            </a:r>
            <a:r>
              <a:rPr lang="nl-NL" sz="2000" i="1" dirty="0"/>
              <a:t> en de ecologische complexen </a:t>
            </a:r>
            <a:r>
              <a:rPr lang="nl-NL" sz="2000" i="1" dirty="0">
                <a:solidFill>
                  <a:srgbClr val="FF0000"/>
                </a:solidFill>
              </a:rPr>
              <a:t>waarvan zij deel uitmaken</a:t>
            </a:r>
            <a:r>
              <a:rPr lang="nl-NL" sz="2000" i="1" dirty="0"/>
              <a:t>. Dit omvat mede de diversiteit binnen soorten, tussen soorten en van ecosystemen</a:t>
            </a:r>
            <a:r>
              <a:rPr lang="nl-NL" sz="2000" dirty="0"/>
              <a:t>."</a:t>
            </a:r>
            <a:r>
              <a:rPr lang="nl-NL" dirty="0"/>
              <a:t/>
            </a:r>
            <a:br>
              <a:rPr lang="nl-NL" dirty="0"/>
            </a:br>
            <a:endParaRPr lang="nl-NL" dirty="0"/>
          </a:p>
        </p:txBody>
      </p:sp>
    </p:spTree>
    <p:extLst>
      <p:ext uri="{BB962C8B-B14F-4D97-AF65-F5344CB8AC3E}">
        <p14:creationId xmlns:p14="http://schemas.microsoft.com/office/powerpoint/2010/main" val="18361442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563419" y="346364"/>
            <a:ext cx="8054108" cy="6040581"/>
          </a:xfrm>
        </p:spPr>
      </p:pic>
    </p:spTree>
    <p:extLst>
      <p:ext uri="{BB962C8B-B14F-4D97-AF65-F5344CB8AC3E}">
        <p14:creationId xmlns:p14="http://schemas.microsoft.com/office/powerpoint/2010/main" val="2408174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Hoe meet je biodiversiteit?</a:t>
            </a:r>
          </a:p>
        </p:txBody>
      </p:sp>
      <p:sp>
        <p:nvSpPr>
          <p:cNvPr id="7" name="Tijdelijke aanduiding voor tekst 2"/>
          <p:cNvSpPr txBox="1">
            <a:spLocks/>
          </p:cNvSpPr>
          <p:nvPr/>
        </p:nvSpPr>
        <p:spPr>
          <a:xfrm>
            <a:off x="833688" y="1505035"/>
            <a:ext cx="8087977" cy="4687421"/>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dirty="0"/>
              <a:t>Zoveel mogelijk verschillende soorten</a:t>
            </a:r>
          </a:p>
          <a:p>
            <a:pPr lvl="1">
              <a:spcBef>
                <a:spcPts val="600"/>
              </a:spcBef>
            </a:pPr>
            <a:r>
              <a:rPr lang="nl-NL" sz="1800" dirty="0"/>
              <a:t>Inheemse, (en ook uitheemse en cultivars in tuinen en stedelijk gebied)</a:t>
            </a:r>
          </a:p>
          <a:p>
            <a:pPr lvl="1">
              <a:spcBef>
                <a:spcPts val="600"/>
              </a:spcBef>
            </a:pPr>
            <a:r>
              <a:rPr lang="nl-NL" sz="1800" dirty="0"/>
              <a:t>Wettelijk beschermde soorten/ zelf gekozen doelsoorten?</a:t>
            </a:r>
          </a:p>
          <a:p>
            <a:pPr lvl="1">
              <a:spcBef>
                <a:spcPts val="600"/>
              </a:spcBef>
            </a:pPr>
            <a:r>
              <a:rPr lang="nl-NL" sz="1800" dirty="0"/>
              <a:t>Zijn er ook ongewenste </a:t>
            </a:r>
            <a:r>
              <a:rPr lang="nl-NL" sz="1800" dirty="0" smtClean="0"/>
              <a:t>soorten?</a:t>
            </a:r>
          </a:p>
          <a:p>
            <a:pPr marL="0" lvl="1" indent="0">
              <a:spcBef>
                <a:spcPts val="600"/>
              </a:spcBef>
              <a:buNone/>
            </a:pPr>
            <a:r>
              <a:rPr lang="nl-NL" dirty="0" smtClean="0"/>
              <a:t>Hoe </a:t>
            </a:r>
            <a:r>
              <a:rPr lang="nl-NL" dirty="0"/>
              <a:t>meet je </a:t>
            </a:r>
            <a:r>
              <a:rPr lang="nl-NL" dirty="0" smtClean="0"/>
              <a:t>biodiversiteit?</a:t>
            </a:r>
          </a:p>
          <a:p>
            <a:pPr lvl="1">
              <a:spcBef>
                <a:spcPts val="600"/>
              </a:spcBef>
            </a:pPr>
            <a:r>
              <a:rPr lang="nl-NL" sz="1800" dirty="0"/>
              <a:t>Uitgedrukt in aantallen, kilogrammen, compleetheid, </a:t>
            </a:r>
            <a:r>
              <a:rPr lang="nl-NL" sz="1800" dirty="0" smtClean="0"/>
              <a:t>levensgemeenschappen?</a:t>
            </a:r>
          </a:p>
          <a:p>
            <a:pPr marL="0" lvl="1" indent="0">
              <a:spcBef>
                <a:spcPts val="600"/>
              </a:spcBef>
              <a:buNone/>
            </a:pPr>
            <a:r>
              <a:rPr lang="nl-NL" dirty="0" smtClean="0"/>
              <a:t>Op </a:t>
            </a:r>
            <a:r>
              <a:rPr lang="nl-NL" dirty="0"/>
              <a:t>welke schaal kijk je?</a:t>
            </a:r>
          </a:p>
          <a:p>
            <a:pPr marL="684000" lvl="2" indent="0">
              <a:spcBef>
                <a:spcPts val="0"/>
              </a:spcBef>
              <a:buNone/>
            </a:pPr>
            <a:r>
              <a:rPr lang="nl-NL" sz="1800" dirty="0"/>
              <a:t>Europees, nationaal, regionaal, lokaal, levensgemeenschap</a:t>
            </a:r>
          </a:p>
          <a:p>
            <a:pPr marL="0" indent="0">
              <a:buNone/>
            </a:pPr>
            <a:r>
              <a:rPr lang="nl-NL" dirty="0"/>
              <a:t>Ruimte voor natuurlijke </a:t>
            </a:r>
            <a:r>
              <a:rPr lang="nl-NL" dirty="0" smtClean="0"/>
              <a:t>processen</a:t>
            </a:r>
          </a:p>
          <a:p>
            <a:pPr marL="684000" lvl="2" indent="0">
              <a:spcBef>
                <a:spcPts val="0"/>
              </a:spcBef>
              <a:buNone/>
            </a:pPr>
            <a:r>
              <a:rPr lang="nl-NL" sz="1800" dirty="0"/>
              <a:t>Maar in tuinen, parken en </a:t>
            </a:r>
            <a:r>
              <a:rPr lang="nl-NL" sz="1800" dirty="0" smtClean="0"/>
              <a:t>groenvoorzieningen schept </a:t>
            </a:r>
            <a:r>
              <a:rPr lang="nl-NL" sz="1800" dirty="0"/>
              <a:t>de mens randvoorwaarden</a:t>
            </a:r>
          </a:p>
        </p:txBody>
      </p:sp>
      <p:pic>
        <p:nvPicPr>
          <p:cNvPr id="5" name="Afbeelding 4"/>
          <p:cNvPicPr>
            <a:picLocks noChangeAspect="1"/>
          </p:cNvPicPr>
          <p:nvPr/>
        </p:nvPicPr>
        <p:blipFill>
          <a:blip r:embed="rId4"/>
          <a:stretch>
            <a:fillRect/>
          </a:stretch>
        </p:blipFill>
        <p:spPr>
          <a:xfrm>
            <a:off x="1045461" y="1932401"/>
            <a:ext cx="457240" cy="457240"/>
          </a:xfrm>
          <a:prstGeom prst="rect">
            <a:avLst/>
          </a:prstGeom>
        </p:spPr>
      </p:pic>
      <p:pic>
        <p:nvPicPr>
          <p:cNvPr id="8" name="Afbeelding 7"/>
          <p:cNvPicPr>
            <a:picLocks noChangeAspect="1"/>
          </p:cNvPicPr>
          <p:nvPr/>
        </p:nvPicPr>
        <p:blipFill>
          <a:blip r:embed="rId4"/>
          <a:stretch>
            <a:fillRect/>
          </a:stretch>
        </p:blipFill>
        <p:spPr>
          <a:xfrm>
            <a:off x="1045461" y="2286000"/>
            <a:ext cx="457240" cy="457240"/>
          </a:xfrm>
          <a:prstGeom prst="rect">
            <a:avLst/>
          </a:prstGeom>
        </p:spPr>
      </p:pic>
      <p:pic>
        <p:nvPicPr>
          <p:cNvPr id="9" name="Afbeelding 8"/>
          <p:cNvPicPr>
            <a:picLocks noChangeAspect="1"/>
          </p:cNvPicPr>
          <p:nvPr/>
        </p:nvPicPr>
        <p:blipFill>
          <a:blip r:embed="rId4"/>
          <a:stretch>
            <a:fillRect/>
          </a:stretch>
        </p:blipFill>
        <p:spPr>
          <a:xfrm>
            <a:off x="1045461" y="2590800"/>
            <a:ext cx="457240" cy="457240"/>
          </a:xfrm>
          <a:prstGeom prst="rect">
            <a:avLst/>
          </a:prstGeom>
        </p:spPr>
      </p:pic>
      <p:pic>
        <p:nvPicPr>
          <p:cNvPr id="10" name="Afbeelding 9"/>
          <p:cNvPicPr>
            <a:picLocks noChangeAspect="1"/>
          </p:cNvPicPr>
          <p:nvPr/>
        </p:nvPicPr>
        <p:blipFill>
          <a:blip r:embed="rId4"/>
          <a:stretch>
            <a:fillRect/>
          </a:stretch>
        </p:blipFill>
        <p:spPr>
          <a:xfrm>
            <a:off x="1045461" y="3429000"/>
            <a:ext cx="457240" cy="457240"/>
          </a:xfrm>
          <a:prstGeom prst="rect">
            <a:avLst/>
          </a:prstGeom>
        </p:spPr>
      </p:pic>
      <p:pic>
        <p:nvPicPr>
          <p:cNvPr id="11" name="Afbeelding 10"/>
          <p:cNvPicPr>
            <a:picLocks noChangeAspect="1"/>
          </p:cNvPicPr>
          <p:nvPr/>
        </p:nvPicPr>
        <p:blipFill>
          <a:blip r:embed="rId4"/>
          <a:stretch>
            <a:fillRect/>
          </a:stretch>
        </p:blipFill>
        <p:spPr>
          <a:xfrm>
            <a:off x="1045461" y="4419600"/>
            <a:ext cx="457240" cy="457240"/>
          </a:xfrm>
          <a:prstGeom prst="rect">
            <a:avLst/>
          </a:prstGeom>
        </p:spPr>
      </p:pic>
      <p:pic>
        <p:nvPicPr>
          <p:cNvPr id="17" name="Afbeelding 16"/>
          <p:cNvPicPr>
            <a:picLocks noChangeAspect="1"/>
          </p:cNvPicPr>
          <p:nvPr/>
        </p:nvPicPr>
        <p:blipFill>
          <a:blip r:embed="rId4"/>
          <a:stretch>
            <a:fillRect/>
          </a:stretch>
        </p:blipFill>
        <p:spPr>
          <a:xfrm>
            <a:off x="1045461" y="5181600"/>
            <a:ext cx="457240" cy="457240"/>
          </a:xfrm>
          <a:prstGeom prst="rect">
            <a:avLst/>
          </a:prstGeom>
        </p:spPr>
      </p:pic>
    </p:spTree>
    <p:extLst>
      <p:ext uri="{BB962C8B-B14F-4D97-AF65-F5344CB8AC3E}">
        <p14:creationId xmlns:p14="http://schemas.microsoft.com/office/powerpoint/2010/main" val="31125714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Waar kan er biodiversiteit zijn?</a:t>
            </a:r>
          </a:p>
        </p:txBody>
      </p:sp>
      <p:sp>
        <p:nvSpPr>
          <p:cNvPr id="7" name="Tijdelijke aanduiding voor tekst 2"/>
          <p:cNvSpPr txBox="1">
            <a:spLocks/>
          </p:cNvSpPr>
          <p:nvPr/>
        </p:nvSpPr>
        <p:spPr>
          <a:xfrm>
            <a:off x="847967" y="2032976"/>
            <a:ext cx="7404781" cy="3818185"/>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a:buNone/>
            </a:pPr>
            <a:r>
              <a:rPr lang="nl-NL" b="1" dirty="0"/>
              <a:t>Natuurlijke landschappen</a:t>
            </a:r>
          </a:p>
          <a:p>
            <a:pPr lvl="1"/>
            <a:r>
              <a:rPr lang="nl-NL" dirty="0"/>
              <a:t>Bijvoorbeeld delen van de                    Waddenzee, </a:t>
            </a:r>
            <a:r>
              <a:rPr lang="nl-NL" dirty="0" smtClean="0"/>
              <a:t>Nationaal park De </a:t>
            </a:r>
            <a:r>
              <a:rPr lang="nl-NL" dirty="0"/>
              <a:t>Hoge Veluwe</a:t>
            </a:r>
          </a:p>
          <a:p>
            <a:pPr marL="0" indent="0">
              <a:buNone/>
            </a:pPr>
            <a:r>
              <a:rPr lang="nl-NL" b="1" dirty="0" smtClean="0"/>
              <a:t>Half natuurlijke </a:t>
            </a:r>
            <a:r>
              <a:rPr lang="nl-NL" b="1" dirty="0"/>
              <a:t>landschappen</a:t>
            </a:r>
          </a:p>
          <a:p>
            <a:pPr lvl="1"/>
            <a:r>
              <a:rPr lang="nl-NL" dirty="0"/>
              <a:t>Bijvoorbeeld Oostvaardersplassen, </a:t>
            </a:r>
            <a:r>
              <a:rPr lang="nl-NL" dirty="0" smtClean="0"/>
              <a:t>Biesbosch</a:t>
            </a:r>
            <a:endParaRPr lang="nl-NL" dirty="0"/>
          </a:p>
          <a:p>
            <a:pPr marL="0" indent="0">
              <a:buNone/>
            </a:pPr>
            <a:r>
              <a:rPr lang="nl-NL" b="1" dirty="0"/>
              <a:t>Cultuurlandschappen</a:t>
            </a:r>
            <a:r>
              <a:rPr lang="nl-NL" dirty="0"/>
              <a:t> </a:t>
            </a:r>
          </a:p>
          <a:p>
            <a:pPr marL="684000"/>
            <a:r>
              <a:rPr lang="nl-NL" dirty="0"/>
              <a:t>Bijvoorbeeld een agrarische omgeving</a:t>
            </a:r>
          </a:p>
          <a:p>
            <a:pPr marL="0" indent="0">
              <a:buNone/>
            </a:pPr>
            <a:r>
              <a:rPr lang="nl-NL" b="1" dirty="0"/>
              <a:t>Stadslandschappen</a:t>
            </a:r>
          </a:p>
          <a:p>
            <a:pPr marL="684000"/>
            <a:r>
              <a:rPr lang="nl-NL" dirty="0"/>
              <a:t>Bijvoorbeeld parken en tuinen</a:t>
            </a:r>
          </a:p>
        </p:txBody>
      </p:sp>
      <p:pic>
        <p:nvPicPr>
          <p:cNvPr id="2" name="Afbeelding 1"/>
          <p:cNvPicPr>
            <a:picLocks noChangeAspect="1"/>
          </p:cNvPicPr>
          <p:nvPr/>
        </p:nvPicPr>
        <p:blipFill>
          <a:blip r:embed="rId4"/>
          <a:stretch>
            <a:fillRect/>
          </a:stretch>
        </p:blipFill>
        <p:spPr>
          <a:xfrm>
            <a:off x="5957454" y="1353144"/>
            <a:ext cx="2787311" cy="1571609"/>
          </a:xfrm>
          <a:prstGeom prst="rect">
            <a:avLst/>
          </a:prstGeom>
        </p:spPr>
      </p:pic>
      <p:pic>
        <p:nvPicPr>
          <p:cNvPr id="8" name="Afbeelding 7"/>
          <p:cNvPicPr>
            <a:picLocks noChangeAspect="1"/>
          </p:cNvPicPr>
          <p:nvPr/>
        </p:nvPicPr>
        <p:blipFill>
          <a:blip r:embed="rId5"/>
          <a:stretch>
            <a:fillRect/>
          </a:stretch>
        </p:blipFill>
        <p:spPr>
          <a:xfrm>
            <a:off x="1161208" y="2567651"/>
            <a:ext cx="457240" cy="457240"/>
          </a:xfrm>
          <a:prstGeom prst="rect">
            <a:avLst/>
          </a:prstGeom>
        </p:spPr>
      </p:pic>
      <p:pic>
        <p:nvPicPr>
          <p:cNvPr id="9" name="Afbeelding 8"/>
          <p:cNvPicPr>
            <a:picLocks noChangeAspect="1"/>
          </p:cNvPicPr>
          <p:nvPr/>
        </p:nvPicPr>
        <p:blipFill>
          <a:blip r:embed="rId5"/>
          <a:stretch>
            <a:fillRect/>
          </a:stretch>
        </p:blipFill>
        <p:spPr>
          <a:xfrm>
            <a:off x="1161208" y="3962400"/>
            <a:ext cx="457240" cy="457240"/>
          </a:xfrm>
          <a:prstGeom prst="rect">
            <a:avLst/>
          </a:prstGeom>
        </p:spPr>
      </p:pic>
      <p:pic>
        <p:nvPicPr>
          <p:cNvPr id="10" name="Afbeelding 9"/>
          <p:cNvPicPr>
            <a:picLocks noChangeAspect="1"/>
          </p:cNvPicPr>
          <p:nvPr/>
        </p:nvPicPr>
        <p:blipFill>
          <a:blip r:embed="rId5"/>
          <a:stretch>
            <a:fillRect/>
          </a:stretch>
        </p:blipFill>
        <p:spPr>
          <a:xfrm>
            <a:off x="1161208" y="5029200"/>
            <a:ext cx="457240" cy="457240"/>
          </a:xfrm>
          <a:prstGeom prst="rect">
            <a:avLst/>
          </a:prstGeom>
        </p:spPr>
      </p:pic>
      <p:pic>
        <p:nvPicPr>
          <p:cNvPr id="11" name="Afbeelding 10"/>
          <p:cNvPicPr>
            <a:picLocks noChangeAspect="1"/>
          </p:cNvPicPr>
          <p:nvPr/>
        </p:nvPicPr>
        <p:blipFill>
          <a:blip r:embed="rId5"/>
          <a:stretch>
            <a:fillRect/>
          </a:stretch>
        </p:blipFill>
        <p:spPr>
          <a:xfrm>
            <a:off x="1161208" y="6019800"/>
            <a:ext cx="457240" cy="457240"/>
          </a:xfrm>
          <a:prstGeom prst="rect">
            <a:avLst/>
          </a:prstGeom>
        </p:spPr>
      </p:pic>
    </p:spTree>
    <p:extLst>
      <p:ext uri="{BB962C8B-B14F-4D97-AF65-F5344CB8AC3E}">
        <p14:creationId xmlns:p14="http://schemas.microsoft.com/office/powerpoint/2010/main" val="13562056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Stad en biodiversiteit</a:t>
            </a:r>
          </a:p>
        </p:txBody>
      </p:sp>
      <p:sp>
        <p:nvSpPr>
          <p:cNvPr id="7" name="Tijdelijke aanduiding voor tekst 2"/>
          <p:cNvSpPr txBox="1">
            <a:spLocks/>
          </p:cNvSpPr>
          <p:nvPr/>
        </p:nvSpPr>
        <p:spPr>
          <a:xfrm>
            <a:off x="833690" y="1505036"/>
            <a:ext cx="8087975"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lvl="1"/>
            <a:r>
              <a:rPr lang="nl-NL" dirty="0"/>
              <a:t>Vroeger geen aandacht voor natuur/groen in de stad</a:t>
            </a:r>
          </a:p>
          <a:p>
            <a:pPr lvl="1"/>
            <a:r>
              <a:rPr lang="nl-NL" dirty="0"/>
              <a:t>In 18</a:t>
            </a:r>
            <a:r>
              <a:rPr lang="nl-NL" baseline="30000" dirty="0"/>
              <a:t>e</a:t>
            </a:r>
            <a:r>
              <a:rPr lang="nl-NL" dirty="0"/>
              <a:t> eeuw eerste stadsparken (oudste stadspark </a:t>
            </a:r>
            <a:r>
              <a:rPr lang="nl-NL" dirty="0" smtClean="0"/>
              <a:t>van Nederland: </a:t>
            </a:r>
            <a:r>
              <a:rPr lang="nl-NL" dirty="0"/>
              <a:t>De </a:t>
            </a:r>
            <a:r>
              <a:rPr lang="nl-NL" dirty="0" smtClean="0"/>
              <a:t>Plantage, </a:t>
            </a:r>
            <a:r>
              <a:rPr lang="nl-NL" dirty="0"/>
              <a:t>Schiedam)</a:t>
            </a:r>
          </a:p>
          <a:p>
            <a:pPr lvl="1"/>
            <a:r>
              <a:rPr lang="nl-NL" dirty="0"/>
              <a:t>Parkontwikkeling (Franse – Engelse landschapsstijl)</a:t>
            </a:r>
          </a:p>
          <a:p>
            <a:pPr lvl="1"/>
            <a:r>
              <a:rPr lang="nl-NL" dirty="0"/>
              <a:t>Vanaf jaren </a:t>
            </a:r>
            <a:r>
              <a:rPr lang="nl-NL" dirty="0" smtClean="0"/>
              <a:t>‘20 </a:t>
            </a:r>
            <a:r>
              <a:rPr lang="nl-NL" dirty="0"/>
              <a:t>in </a:t>
            </a:r>
            <a:r>
              <a:rPr lang="nl-NL" dirty="0" smtClean="0"/>
              <a:t>Nederland aanleg eerste heemparken </a:t>
            </a:r>
            <a:r>
              <a:rPr lang="nl-NL" dirty="0"/>
              <a:t>(gebruik inheemse flora)</a:t>
            </a:r>
          </a:p>
          <a:p>
            <a:pPr lvl="1"/>
            <a:r>
              <a:rPr lang="nl-NL" dirty="0"/>
              <a:t>Vanaf eind jaren </a:t>
            </a:r>
            <a:r>
              <a:rPr lang="nl-NL" dirty="0" smtClean="0"/>
              <a:t>‘70</a:t>
            </a:r>
            <a:r>
              <a:rPr lang="nl-NL" dirty="0"/>
              <a:t>: aandacht voor natuur in stad</a:t>
            </a:r>
          </a:p>
          <a:p>
            <a:pPr lvl="2"/>
            <a:r>
              <a:rPr lang="nl-NL" dirty="0"/>
              <a:t>Ecologisch beheer</a:t>
            </a:r>
          </a:p>
          <a:p>
            <a:pPr lvl="2"/>
            <a:r>
              <a:rPr lang="nl-NL" dirty="0"/>
              <a:t>Ecologische verbindingszones</a:t>
            </a:r>
          </a:p>
          <a:p>
            <a:pPr lvl="2"/>
            <a:r>
              <a:rPr lang="nl-NL" dirty="0"/>
              <a:t>Natuurtuinen</a:t>
            </a:r>
          </a:p>
        </p:txBody>
      </p:sp>
      <p:pic>
        <p:nvPicPr>
          <p:cNvPr id="5" name="Afbeelding 4"/>
          <p:cNvPicPr>
            <a:picLocks noChangeAspect="1"/>
          </p:cNvPicPr>
          <p:nvPr/>
        </p:nvPicPr>
        <p:blipFill>
          <a:blip r:embed="rId4"/>
          <a:stretch>
            <a:fillRect/>
          </a:stretch>
        </p:blipFill>
        <p:spPr>
          <a:xfrm>
            <a:off x="1092626" y="1561000"/>
            <a:ext cx="457240" cy="457240"/>
          </a:xfrm>
          <a:prstGeom prst="rect">
            <a:avLst/>
          </a:prstGeom>
        </p:spPr>
      </p:pic>
      <p:pic>
        <p:nvPicPr>
          <p:cNvPr id="8" name="Afbeelding 7"/>
          <p:cNvPicPr>
            <a:picLocks noChangeAspect="1"/>
          </p:cNvPicPr>
          <p:nvPr/>
        </p:nvPicPr>
        <p:blipFill>
          <a:blip r:embed="rId4"/>
          <a:stretch>
            <a:fillRect/>
          </a:stretch>
        </p:blipFill>
        <p:spPr>
          <a:xfrm>
            <a:off x="1092626" y="2057400"/>
            <a:ext cx="457240" cy="457240"/>
          </a:xfrm>
          <a:prstGeom prst="rect">
            <a:avLst/>
          </a:prstGeom>
        </p:spPr>
      </p:pic>
      <p:pic>
        <p:nvPicPr>
          <p:cNvPr id="10" name="Afbeelding 9"/>
          <p:cNvPicPr>
            <a:picLocks noChangeAspect="1"/>
          </p:cNvPicPr>
          <p:nvPr/>
        </p:nvPicPr>
        <p:blipFill>
          <a:blip r:embed="rId4"/>
          <a:stretch>
            <a:fillRect/>
          </a:stretch>
        </p:blipFill>
        <p:spPr>
          <a:xfrm>
            <a:off x="1092626" y="2895600"/>
            <a:ext cx="457240" cy="457240"/>
          </a:xfrm>
          <a:prstGeom prst="rect">
            <a:avLst/>
          </a:prstGeom>
        </p:spPr>
      </p:pic>
      <p:pic>
        <p:nvPicPr>
          <p:cNvPr id="11" name="Afbeelding 10"/>
          <p:cNvPicPr>
            <a:picLocks noChangeAspect="1"/>
          </p:cNvPicPr>
          <p:nvPr/>
        </p:nvPicPr>
        <p:blipFill>
          <a:blip r:embed="rId4"/>
          <a:stretch>
            <a:fillRect/>
          </a:stretch>
        </p:blipFill>
        <p:spPr>
          <a:xfrm>
            <a:off x="1092626" y="3429000"/>
            <a:ext cx="457240" cy="457240"/>
          </a:xfrm>
          <a:prstGeom prst="rect">
            <a:avLst/>
          </a:prstGeom>
        </p:spPr>
      </p:pic>
      <p:pic>
        <p:nvPicPr>
          <p:cNvPr id="12" name="Afbeelding 11"/>
          <p:cNvPicPr>
            <a:picLocks noChangeAspect="1"/>
          </p:cNvPicPr>
          <p:nvPr/>
        </p:nvPicPr>
        <p:blipFill>
          <a:blip r:embed="rId4"/>
          <a:stretch>
            <a:fillRect/>
          </a:stretch>
        </p:blipFill>
        <p:spPr>
          <a:xfrm>
            <a:off x="1092626" y="4267200"/>
            <a:ext cx="457240" cy="457240"/>
          </a:xfrm>
          <a:prstGeom prst="rect">
            <a:avLst/>
          </a:prstGeom>
        </p:spPr>
      </p:pic>
    </p:spTree>
    <p:extLst>
      <p:ext uri="{BB962C8B-B14F-4D97-AF65-F5344CB8AC3E}">
        <p14:creationId xmlns:p14="http://schemas.microsoft.com/office/powerpoint/2010/main" val="3159378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Tijdelijke aanduiding voor afbeelding 4" descr="Berm20xGemaaid.jp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8842" t="5791" r="10435"/>
          <a:stretch/>
        </p:blipFill>
        <p:spPr>
          <a:xfrm>
            <a:off x="-16112" y="-243408"/>
            <a:ext cx="9160112" cy="7101408"/>
          </a:xfrm>
        </p:spPr>
      </p:pic>
      <p:sp>
        <p:nvSpPr>
          <p:cNvPr id="12290" name="Tijdelijke aanduiding voor tekst 4"/>
          <p:cNvSpPr>
            <a:spLocks noGrp="1"/>
          </p:cNvSpPr>
          <p:nvPr>
            <p:ph type="body" sz="half" idx="2"/>
          </p:nvPr>
        </p:nvSpPr>
        <p:spPr>
          <a:xfrm>
            <a:off x="233665" y="5921424"/>
            <a:ext cx="9208786" cy="669876"/>
          </a:xfrm>
        </p:spPr>
        <p:txBody>
          <a:bodyPr>
            <a:normAutofit/>
          </a:bodyPr>
          <a:lstStyle/>
          <a:p>
            <a:r>
              <a:rPr lang="nl-NL" altLang="nl-NL" sz="2200" b="1" dirty="0">
                <a:solidFill>
                  <a:schemeClr val="bg1"/>
                </a:solidFill>
              </a:rPr>
              <a:t>Wegberm in Veenendaal die 20 x per jaar werd gemaaid (ca. 1990).</a:t>
            </a:r>
          </a:p>
        </p:txBody>
      </p:sp>
    </p:spTree>
    <p:extLst>
      <p:ext uri="{BB962C8B-B14F-4D97-AF65-F5344CB8AC3E}">
        <p14:creationId xmlns:p14="http://schemas.microsoft.com/office/powerpoint/2010/main" val="3970904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5" name="Tijdelijke aanduiding voor afbeelding 4"/>
          <p:cNvPicPr>
            <a:picLocks noGrp="1" noChangeAspect="1"/>
          </p:cNvPicPr>
          <p:nvPr>
            <p:ph type="pic" idx="1"/>
          </p:nvPr>
        </p:nvPicPr>
        <p:blipFill>
          <a:blip r:embed="rId2"/>
          <a:srcRect t="27" b="27"/>
          <a:stretch>
            <a:fillRect/>
          </a:stretch>
        </p:blipFill>
        <p:spPr>
          <a:xfrm>
            <a:off x="0" y="0"/>
            <a:ext cx="9144000" cy="6858000"/>
          </a:xfrm>
          <a:prstGeom prst="rect">
            <a:avLst/>
          </a:prstGeom>
        </p:spPr>
      </p:pic>
      <p:sp>
        <p:nvSpPr>
          <p:cNvPr id="6" name="Tijdelijke aanduiding voor tekst 4"/>
          <p:cNvSpPr>
            <a:spLocks noGrp="1"/>
          </p:cNvSpPr>
          <p:nvPr>
            <p:ph type="body" sz="half" idx="2"/>
          </p:nvPr>
        </p:nvSpPr>
        <p:spPr>
          <a:xfrm>
            <a:off x="233665" y="5921424"/>
            <a:ext cx="9208786" cy="669876"/>
          </a:xfrm>
        </p:spPr>
        <p:txBody>
          <a:bodyPr>
            <a:normAutofit/>
          </a:bodyPr>
          <a:lstStyle/>
          <a:p>
            <a:pPr algn="ctr"/>
            <a:r>
              <a:rPr lang="nl-NL" altLang="nl-NL" sz="2200" b="1" dirty="0" smtClean="0">
                <a:solidFill>
                  <a:schemeClr val="bg1"/>
                </a:solidFill>
              </a:rPr>
              <a:t>Wegberm in 2017.</a:t>
            </a:r>
            <a:endParaRPr lang="nl-NL" altLang="nl-NL" sz="2200" b="1" dirty="0">
              <a:solidFill>
                <a:schemeClr val="bg1"/>
              </a:solidFill>
            </a:endParaRPr>
          </a:p>
        </p:txBody>
      </p:sp>
    </p:spTree>
    <p:extLst>
      <p:ext uri="{BB962C8B-B14F-4D97-AF65-F5344CB8AC3E}">
        <p14:creationId xmlns:p14="http://schemas.microsoft.com/office/powerpoint/2010/main" val="622378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228" y="505201"/>
            <a:ext cx="3106212" cy="2016326"/>
          </a:xfrm>
          <a:prstGeom prst="rect">
            <a:avLst/>
          </a:prstGeom>
        </p:spPr>
      </p:pic>
      <p:sp>
        <p:nvSpPr>
          <p:cNvPr id="3" name="Tijdelijke aanduiding voor tekst 2"/>
          <p:cNvSpPr>
            <a:spLocks noGrp="1"/>
          </p:cNvSpPr>
          <p:nvPr>
            <p:ph type="body" sz="quarter" idx="13"/>
          </p:nvPr>
        </p:nvSpPr>
        <p:spPr>
          <a:xfrm>
            <a:off x="847968" y="2831306"/>
            <a:ext cx="6331789" cy="4120844"/>
          </a:xfrm>
        </p:spPr>
        <p:txBody>
          <a:bodyPr>
            <a:noAutofit/>
          </a:bodyPr>
          <a:lstStyle/>
          <a:p>
            <a:pPr marL="285750" indent="-285750">
              <a:buFont typeface="Arial" panose="020B0604020202020204" pitchFamily="34" charset="0"/>
              <a:buChar char="•"/>
            </a:pPr>
            <a:r>
              <a:rPr lang="nl-NL" sz="2800"/>
              <a:t>Aanleiding en noodzaak</a:t>
            </a:r>
          </a:p>
          <a:p>
            <a:endParaRPr lang="nl-NL" sz="2800"/>
          </a:p>
          <a:p>
            <a:pPr marL="285750" indent="-285750">
              <a:buFont typeface="Arial" panose="020B0604020202020204" pitchFamily="34" charset="0"/>
              <a:buChar char="•"/>
            </a:pPr>
            <a:r>
              <a:rPr lang="nl-NL" sz="2800"/>
              <a:t>Wilde bijen als boegbeeld</a:t>
            </a:r>
          </a:p>
          <a:p>
            <a:endParaRPr lang="nl-NL" sz="2800"/>
          </a:p>
          <a:p>
            <a:pPr marL="285750" indent="-285750">
              <a:buFont typeface="Arial" panose="020B0604020202020204" pitchFamily="34" charset="0"/>
              <a:buChar char="•"/>
            </a:pPr>
            <a:r>
              <a:rPr lang="nl-NL" sz="2800"/>
              <a:t>Biodiversiteit</a:t>
            </a:r>
          </a:p>
          <a:p>
            <a:endParaRPr lang="nl-NL"/>
          </a:p>
        </p:txBody>
      </p:sp>
      <p:sp>
        <p:nvSpPr>
          <p:cNvPr id="14" name="Titel 1"/>
          <p:cNvSpPr txBox="1">
            <a:spLocks/>
          </p:cNvSpPr>
          <p:nvPr/>
        </p:nvSpPr>
        <p:spPr>
          <a:xfrm>
            <a:off x="847968" y="505201"/>
            <a:ext cx="8078266" cy="1075781"/>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Inhoud</a:t>
            </a:r>
            <a:endParaRPr lang="nl-NL" sz="1687">
              <a:solidFill>
                <a:srgbClr val="000000"/>
              </a:solidFill>
              <a:latin typeface="N&amp;M Utrecht"/>
            </a:endParaRPr>
          </a:p>
        </p:txBody>
      </p:sp>
      <p:pic>
        <p:nvPicPr>
          <p:cNvPr id="6" name="Afbeelding 5"/>
          <p:cNvPicPr>
            <a:picLocks noChangeAspect="1"/>
          </p:cNvPicPr>
          <p:nvPr/>
        </p:nvPicPr>
        <p:blipFill>
          <a:blip r:embed="rId4"/>
          <a:stretch>
            <a:fillRect/>
          </a:stretch>
        </p:blipFill>
        <p:spPr>
          <a:xfrm>
            <a:off x="622396" y="2831306"/>
            <a:ext cx="451143" cy="457240"/>
          </a:xfrm>
          <a:prstGeom prst="rect">
            <a:avLst/>
          </a:prstGeom>
        </p:spPr>
      </p:pic>
      <p:pic>
        <p:nvPicPr>
          <p:cNvPr id="7" name="Afbeelding 6"/>
          <p:cNvPicPr>
            <a:picLocks noChangeAspect="1"/>
          </p:cNvPicPr>
          <p:nvPr/>
        </p:nvPicPr>
        <p:blipFill>
          <a:blip r:embed="rId4"/>
          <a:stretch>
            <a:fillRect/>
          </a:stretch>
        </p:blipFill>
        <p:spPr>
          <a:xfrm>
            <a:off x="620846" y="3905775"/>
            <a:ext cx="451143" cy="457240"/>
          </a:xfrm>
          <a:prstGeom prst="rect">
            <a:avLst/>
          </a:prstGeom>
        </p:spPr>
      </p:pic>
      <p:pic>
        <p:nvPicPr>
          <p:cNvPr id="8" name="Afbeelding 7"/>
          <p:cNvPicPr>
            <a:picLocks noChangeAspect="1"/>
          </p:cNvPicPr>
          <p:nvPr/>
        </p:nvPicPr>
        <p:blipFill>
          <a:blip r:embed="rId4"/>
          <a:stretch>
            <a:fillRect/>
          </a:stretch>
        </p:blipFill>
        <p:spPr>
          <a:xfrm>
            <a:off x="620845" y="4980244"/>
            <a:ext cx="451143" cy="457240"/>
          </a:xfrm>
          <a:prstGeom prst="rect">
            <a:avLst/>
          </a:prstGeom>
        </p:spPr>
      </p:pic>
    </p:spTree>
    <p:extLst>
      <p:ext uri="{BB962C8B-B14F-4D97-AF65-F5344CB8AC3E}">
        <p14:creationId xmlns:p14="http://schemas.microsoft.com/office/powerpoint/2010/main" val="958880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Stad en biodiversiteit</a:t>
            </a:r>
          </a:p>
        </p:txBody>
      </p:sp>
      <p:sp>
        <p:nvSpPr>
          <p:cNvPr id="7" name="Tijdelijke aanduiding voor tekst 2"/>
          <p:cNvSpPr txBox="1">
            <a:spLocks/>
          </p:cNvSpPr>
          <p:nvPr/>
        </p:nvSpPr>
        <p:spPr>
          <a:xfrm>
            <a:off x="833690" y="1505036"/>
            <a:ext cx="8087975"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lvl="1"/>
            <a:endParaRPr lang="nl-NL"/>
          </a:p>
        </p:txBody>
      </p:sp>
      <p:pic>
        <p:nvPicPr>
          <p:cNvPr id="3" name="Afbeelding 2"/>
          <p:cNvPicPr>
            <a:picLocks noChangeAspect="1"/>
          </p:cNvPicPr>
          <p:nvPr/>
        </p:nvPicPr>
        <p:blipFill>
          <a:blip r:embed="rId4"/>
          <a:stretch>
            <a:fillRect/>
          </a:stretch>
        </p:blipFill>
        <p:spPr>
          <a:xfrm>
            <a:off x="1003088" y="1505036"/>
            <a:ext cx="6654151" cy="4313078"/>
          </a:xfrm>
          <a:prstGeom prst="rect">
            <a:avLst/>
          </a:prstGeom>
        </p:spPr>
      </p:pic>
    </p:spTree>
    <p:extLst>
      <p:ext uri="{BB962C8B-B14F-4D97-AF65-F5344CB8AC3E}">
        <p14:creationId xmlns:p14="http://schemas.microsoft.com/office/powerpoint/2010/main" val="666849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Kansen voor biodiversiteit</a:t>
            </a:r>
          </a:p>
        </p:txBody>
      </p:sp>
      <p:sp>
        <p:nvSpPr>
          <p:cNvPr id="7" name="Tijdelijke aanduiding voor tekst 2"/>
          <p:cNvSpPr txBox="1">
            <a:spLocks/>
          </p:cNvSpPr>
          <p:nvPr/>
        </p:nvSpPr>
        <p:spPr>
          <a:xfrm>
            <a:off x="833689" y="1505036"/>
            <a:ext cx="8087976"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r>
              <a:rPr lang="nl-NL" dirty="0"/>
              <a:t>Wettelijke bescherming van soorten en </a:t>
            </a:r>
            <a:r>
              <a:rPr lang="nl-NL" dirty="0" err="1"/>
              <a:t>habitats</a:t>
            </a:r>
            <a:endParaRPr lang="nl-NL" dirty="0"/>
          </a:p>
          <a:p>
            <a:r>
              <a:rPr lang="nl-NL" dirty="0"/>
              <a:t>Aandacht voor natuurgebieden, ecologische verbindingszones (Europees, nationaal, regionaal en lokaal)</a:t>
            </a:r>
          </a:p>
          <a:p>
            <a:r>
              <a:rPr lang="nl-NL" dirty="0"/>
              <a:t>Aandacht voor </a:t>
            </a:r>
            <a:r>
              <a:rPr lang="nl-NL" dirty="0" smtClean="0"/>
              <a:t>herintroductie </a:t>
            </a:r>
            <a:r>
              <a:rPr lang="nl-NL" dirty="0"/>
              <a:t>van soorten of scheppen van randvoorwaarden (otter, hamster, zeearend, </a:t>
            </a:r>
            <a:r>
              <a:rPr lang="nl-NL" dirty="0" smtClean="0"/>
              <a:t>wolf)</a:t>
            </a:r>
            <a:endParaRPr lang="nl-NL" dirty="0"/>
          </a:p>
          <a:p>
            <a:r>
              <a:rPr lang="nl-NL" dirty="0"/>
              <a:t>Breder draagvlak voor natuur; </a:t>
            </a:r>
            <a:r>
              <a:rPr lang="nl-NL" b="1" dirty="0"/>
              <a:t>zeker in stad!</a:t>
            </a:r>
          </a:p>
          <a:p>
            <a:r>
              <a:rPr lang="nl-NL" dirty="0"/>
              <a:t>Aandacht voor positieve waarden van natuur en groen (ecosysteemdiensten)</a:t>
            </a: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94" y="1505036"/>
            <a:ext cx="455676" cy="455676"/>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972" y="2087087"/>
            <a:ext cx="455676" cy="455676"/>
          </a:xfrm>
          <a:prstGeom prst="rect">
            <a:avLst/>
          </a:prstGeom>
        </p:spPr>
      </p:pic>
      <p:pic>
        <p:nvPicPr>
          <p:cNvPr id="2" name="Afbeelding 1"/>
          <p:cNvPicPr>
            <a:picLocks noChangeAspect="1"/>
          </p:cNvPicPr>
          <p:nvPr/>
        </p:nvPicPr>
        <p:blipFill>
          <a:blip r:embed="rId5"/>
          <a:stretch>
            <a:fillRect/>
          </a:stretch>
        </p:blipFill>
        <p:spPr>
          <a:xfrm>
            <a:off x="666130" y="3211954"/>
            <a:ext cx="457240" cy="457240"/>
          </a:xfrm>
          <a:prstGeom prst="rect">
            <a:avLst/>
          </a:prstGeom>
        </p:spPr>
      </p:pic>
      <p:pic>
        <p:nvPicPr>
          <p:cNvPr id="3" name="Afbeelding 2"/>
          <p:cNvPicPr>
            <a:picLocks noChangeAspect="1"/>
          </p:cNvPicPr>
          <p:nvPr/>
        </p:nvPicPr>
        <p:blipFill>
          <a:blip r:embed="rId5"/>
          <a:stretch>
            <a:fillRect/>
          </a:stretch>
        </p:blipFill>
        <p:spPr>
          <a:xfrm>
            <a:off x="681972" y="4215496"/>
            <a:ext cx="457240" cy="457240"/>
          </a:xfrm>
          <a:prstGeom prst="rect">
            <a:avLst/>
          </a:prstGeom>
        </p:spPr>
      </p:pic>
      <p:pic>
        <p:nvPicPr>
          <p:cNvPr id="4" name="Afbeelding 3"/>
          <p:cNvPicPr>
            <a:picLocks noChangeAspect="1"/>
          </p:cNvPicPr>
          <p:nvPr/>
        </p:nvPicPr>
        <p:blipFill>
          <a:blip r:embed="rId5"/>
          <a:stretch>
            <a:fillRect/>
          </a:stretch>
        </p:blipFill>
        <p:spPr>
          <a:xfrm>
            <a:off x="681972" y="4678455"/>
            <a:ext cx="457240" cy="457240"/>
          </a:xfrm>
          <a:prstGeom prst="rect">
            <a:avLst/>
          </a:prstGeom>
        </p:spPr>
      </p:pic>
    </p:spTree>
    <p:extLst>
      <p:ext uri="{BB962C8B-B14F-4D97-AF65-F5344CB8AC3E}">
        <p14:creationId xmlns:p14="http://schemas.microsoft.com/office/powerpoint/2010/main" val="903964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1057769" y="207798"/>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a:solidFill>
                  <a:srgbClr val="000000"/>
                </a:solidFill>
                <a:latin typeface="N&amp;M Utrecht"/>
              </a:rPr>
              <a:t>Kansen voor biodiversiteit</a:t>
            </a:r>
          </a:p>
        </p:txBody>
      </p:sp>
      <p:sp>
        <p:nvSpPr>
          <p:cNvPr id="7" name="Tijdelijke aanduiding voor tekst 2"/>
          <p:cNvSpPr txBox="1">
            <a:spLocks/>
          </p:cNvSpPr>
          <p:nvPr/>
        </p:nvSpPr>
        <p:spPr>
          <a:xfrm>
            <a:off x="833690" y="1505036"/>
            <a:ext cx="6978670"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endParaRPr lang="nl-NL"/>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14" y="1505036"/>
            <a:ext cx="455676" cy="455676"/>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292" y="2087087"/>
            <a:ext cx="455676" cy="455676"/>
          </a:xfrm>
          <a:prstGeom prst="rect">
            <a:avLst/>
          </a:prstGeom>
        </p:spPr>
      </p:pic>
      <p:pic>
        <p:nvPicPr>
          <p:cNvPr id="2" name="Afbeelding 1"/>
          <p:cNvPicPr>
            <a:picLocks noChangeAspect="1"/>
          </p:cNvPicPr>
          <p:nvPr/>
        </p:nvPicPr>
        <p:blipFill>
          <a:blip r:embed="rId5"/>
          <a:stretch>
            <a:fillRect/>
          </a:stretch>
        </p:blipFill>
        <p:spPr>
          <a:xfrm>
            <a:off x="376450" y="3211954"/>
            <a:ext cx="457240" cy="457240"/>
          </a:xfrm>
          <a:prstGeom prst="rect">
            <a:avLst/>
          </a:prstGeom>
        </p:spPr>
      </p:pic>
      <p:pic>
        <p:nvPicPr>
          <p:cNvPr id="3" name="Afbeelding 2"/>
          <p:cNvPicPr>
            <a:picLocks noChangeAspect="1"/>
          </p:cNvPicPr>
          <p:nvPr/>
        </p:nvPicPr>
        <p:blipFill>
          <a:blip r:embed="rId5"/>
          <a:stretch>
            <a:fillRect/>
          </a:stretch>
        </p:blipFill>
        <p:spPr>
          <a:xfrm>
            <a:off x="390728" y="4463196"/>
            <a:ext cx="457240" cy="457240"/>
          </a:xfrm>
          <a:prstGeom prst="rect">
            <a:avLst/>
          </a:prstGeom>
        </p:spPr>
      </p:pic>
      <p:pic>
        <p:nvPicPr>
          <p:cNvPr id="4" name="Afbeelding 3"/>
          <p:cNvPicPr>
            <a:picLocks noChangeAspect="1"/>
          </p:cNvPicPr>
          <p:nvPr/>
        </p:nvPicPr>
        <p:blipFill>
          <a:blip r:embed="rId5"/>
          <a:stretch>
            <a:fillRect/>
          </a:stretch>
        </p:blipFill>
        <p:spPr>
          <a:xfrm>
            <a:off x="376450" y="5042747"/>
            <a:ext cx="457240" cy="457240"/>
          </a:xfrm>
          <a:prstGeom prst="rect">
            <a:avLst/>
          </a:prstGeom>
        </p:spPr>
      </p:pic>
      <p:pic>
        <p:nvPicPr>
          <p:cNvPr id="2051" name="Picture 3" descr="https://www.wur.nl/upload_mm/6/9/2/bfd941cb-964f-4cd8-a847-d060117feaeb_Kansen%20voor%20biodiversiteit%20in%20de%20stad.png"/>
          <p:cNvPicPr>
            <a:picLocks noChangeAspect="1" noChangeArrowheads="1"/>
          </p:cNvPicPr>
          <p:nvPr/>
        </p:nvPicPr>
        <p:blipFill rotWithShape="1">
          <a:blip r:embed="rId6">
            <a:extLst>
              <a:ext uri="{28A0092B-C50C-407E-A947-70E740481C1C}">
                <a14:useLocalDpi xmlns:a14="http://schemas.microsoft.com/office/drawing/2010/main" val="0"/>
              </a:ext>
            </a:extLst>
          </a:blip>
          <a:srcRect r="20958" b="4255"/>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530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867" dirty="0" smtClean="0">
                <a:solidFill>
                  <a:srgbClr val="000000"/>
                </a:solidFill>
                <a:latin typeface="N&amp;M Utrecht"/>
              </a:rPr>
              <a:t>Drie stellingen</a:t>
            </a:r>
            <a:endParaRPr lang="nl-NL" sz="3867" dirty="0">
              <a:solidFill>
                <a:srgbClr val="000000"/>
              </a:solidFill>
              <a:latin typeface="N&amp;M Utrecht"/>
            </a:endParaRPr>
          </a:p>
        </p:txBody>
      </p:sp>
      <p:sp>
        <p:nvSpPr>
          <p:cNvPr id="7" name="Tijdelijke aanduiding voor tekst 2"/>
          <p:cNvSpPr txBox="1">
            <a:spLocks/>
          </p:cNvSpPr>
          <p:nvPr/>
        </p:nvSpPr>
        <p:spPr>
          <a:xfrm>
            <a:off x="833689" y="1505036"/>
            <a:ext cx="8087976"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r>
              <a:rPr lang="nl-NL" dirty="0" smtClean="0"/>
              <a:t>Stedelijk gebied en de woonplaatsen worden steeds belangrijker voor de biodiversiteit.</a:t>
            </a:r>
          </a:p>
          <a:p>
            <a:r>
              <a:rPr lang="nl-NL" dirty="0" smtClean="0"/>
              <a:t>Hoveniers, tuinontwerpers en </a:t>
            </a:r>
            <a:r>
              <a:rPr lang="nl-NL" dirty="0" err="1" smtClean="0"/>
              <a:t>urban</a:t>
            </a:r>
            <a:r>
              <a:rPr lang="nl-NL" dirty="0" smtClean="0"/>
              <a:t> </a:t>
            </a:r>
            <a:r>
              <a:rPr lang="nl-NL" dirty="0" err="1" smtClean="0"/>
              <a:t>greeners</a:t>
            </a:r>
            <a:r>
              <a:rPr lang="nl-NL" dirty="0" smtClean="0"/>
              <a:t> hebben een sleutelpositie in het verbeteren van de biodiversiteit.</a:t>
            </a:r>
          </a:p>
          <a:p>
            <a:r>
              <a:rPr lang="nl-NL" dirty="0" smtClean="0"/>
              <a:t>“Wij”, de groene doeners worden praktijkdeskundigen op het gebied van biodiversiteit.</a:t>
            </a:r>
            <a:endParaRPr lang="nl-NL" dirty="0"/>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94" y="1505036"/>
            <a:ext cx="455676" cy="455676"/>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972" y="2318450"/>
            <a:ext cx="455676" cy="455676"/>
          </a:xfrm>
          <a:prstGeom prst="rect">
            <a:avLst/>
          </a:prstGeom>
        </p:spPr>
      </p:pic>
      <p:pic>
        <p:nvPicPr>
          <p:cNvPr id="2" name="Afbeelding 1"/>
          <p:cNvPicPr>
            <a:picLocks noChangeAspect="1"/>
          </p:cNvPicPr>
          <p:nvPr/>
        </p:nvPicPr>
        <p:blipFill>
          <a:blip r:embed="rId5"/>
          <a:stretch>
            <a:fillRect/>
          </a:stretch>
        </p:blipFill>
        <p:spPr>
          <a:xfrm>
            <a:off x="666130" y="3669194"/>
            <a:ext cx="457240" cy="457240"/>
          </a:xfrm>
          <a:prstGeom prst="rect">
            <a:avLst/>
          </a:prstGeom>
        </p:spPr>
      </p:pic>
      <p:pic>
        <p:nvPicPr>
          <p:cNvPr id="10" name="Afbeelding 9"/>
          <p:cNvPicPr>
            <a:picLocks noChangeAspect="1"/>
          </p:cNvPicPr>
          <p:nvPr/>
        </p:nvPicPr>
        <p:blipFill rotWithShape="1">
          <a:blip r:embed="rId6"/>
          <a:srcRect t="18047" b="27648"/>
          <a:stretch/>
        </p:blipFill>
        <p:spPr>
          <a:xfrm>
            <a:off x="534170" y="4508500"/>
            <a:ext cx="8387495" cy="2061192"/>
          </a:xfrm>
          <a:prstGeom prst="rect">
            <a:avLst/>
          </a:prstGeom>
        </p:spPr>
      </p:pic>
    </p:spTree>
    <p:extLst>
      <p:ext uri="{BB962C8B-B14F-4D97-AF65-F5344CB8AC3E}">
        <p14:creationId xmlns:p14="http://schemas.microsoft.com/office/powerpoint/2010/main" val="98207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Tijdelijke aanduiding voor 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9166"/>
            <a:ext cx="9305501" cy="6877166"/>
          </a:xfrm>
          <a:prstGeom prst="rect">
            <a:avLst/>
          </a:prstGeom>
          <a:solidFill>
            <a:schemeClr val="bg2"/>
          </a:solidFill>
        </p:spPr>
      </p:pic>
      <p:pic>
        <p:nvPicPr>
          <p:cNvPr id="16" name="Afbeelding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052" y="3637609"/>
            <a:ext cx="3089974" cy="3089974"/>
          </a:xfrm>
          <a:prstGeom prst="rect">
            <a:avLst/>
          </a:prstGeom>
        </p:spPr>
      </p:pic>
      <p:sp>
        <p:nvSpPr>
          <p:cNvPr id="17" name="Tekstvak 16"/>
          <p:cNvSpPr txBox="1"/>
          <p:nvPr/>
        </p:nvSpPr>
        <p:spPr>
          <a:xfrm>
            <a:off x="5685874" y="1555667"/>
            <a:ext cx="3341621" cy="287130"/>
          </a:xfrm>
          <a:prstGeom prst="rect">
            <a:avLst/>
          </a:prstGeom>
          <a:noFill/>
        </p:spPr>
        <p:txBody>
          <a:bodyPr wrap="square" rtlCol="0">
            <a:spAutoFit/>
          </a:bodyPr>
          <a:lstStyle/>
          <a:p>
            <a:pPr defTabSz="457200" eaLnBrk="1" fontAlgn="auto" hangingPunct="1">
              <a:spcBef>
                <a:spcPts val="0"/>
              </a:spcBef>
              <a:spcAft>
                <a:spcPts val="0"/>
              </a:spcAft>
            </a:pPr>
            <a:endParaRPr lang="nl-NL" sz="1266">
              <a:solidFill>
                <a:srgbClr val="FFFFFF"/>
              </a:solidFill>
              <a:latin typeface="Corbel" panose="020B0503020204020204"/>
            </a:endParaRPr>
          </a:p>
        </p:txBody>
      </p:sp>
      <p:sp>
        <p:nvSpPr>
          <p:cNvPr id="5" name="Tekstvak 4"/>
          <p:cNvSpPr txBox="1"/>
          <p:nvPr/>
        </p:nvSpPr>
        <p:spPr>
          <a:xfrm>
            <a:off x="3281755" y="373143"/>
            <a:ext cx="6113738" cy="1390894"/>
          </a:xfrm>
          <a:prstGeom prst="rect">
            <a:avLst/>
          </a:prstGeom>
          <a:noFill/>
        </p:spPr>
        <p:txBody>
          <a:bodyPr wrap="square" rtlCol="0">
            <a:spAutoFit/>
          </a:bodyPr>
          <a:lstStyle/>
          <a:p>
            <a:pPr defTabSz="457200" eaLnBrk="1" fontAlgn="auto" hangingPunct="1">
              <a:spcBef>
                <a:spcPts val="0"/>
              </a:spcBef>
              <a:spcAft>
                <a:spcPts val="0"/>
              </a:spcAft>
            </a:pPr>
            <a:r>
              <a:rPr lang="nl-NL" sz="4219" b="1">
                <a:solidFill>
                  <a:srgbClr val="FFFFFF"/>
                </a:solidFill>
                <a:latin typeface="Corbel" panose="020B0503020204020204" pitchFamily="34" charset="0"/>
              </a:rPr>
              <a:t>Aanleiding:</a:t>
            </a:r>
          </a:p>
          <a:p>
            <a:pPr defTabSz="457200" eaLnBrk="1" fontAlgn="auto" hangingPunct="1">
              <a:spcBef>
                <a:spcPts val="0"/>
              </a:spcBef>
              <a:spcAft>
                <a:spcPts val="0"/>
              </a:spcAft>
            </a:pPr>
            <a:r>
              <a:rPr lang="nl-NL" sz="4219" b="1">
                <a:solidFill>
                  <a:srgbClr val="FFFFFF"/>
                </a:solidFill>
                <a:latin typeface="Corbel" panose="020B0503020204020204" pitchFamily="34" charset="0"/>
              </a:rPr>
              <a:t>Landelijke campagne</a:t>
            </a:r>
          </a:p>
        </p:txBody>
      </p:sp>
      <p:pic>
        <p:nvPicPr>
          <p:cNvPr id="2" name="Afbeelding 1"/>
          <p:cNvPicPr>
            <a:picLocks noChangeAspect="1"/>
          </p:cNvPicPr>
          <p:nvPr/>
        </p:nvPicPr>
        <p:blipFill>
          <a:blip r:embed="rId4"/>
          <a:stretch>
            <a:fillRect/>
          </a:stretch>
        </p:blipFill>
        <p:spPr>
          <a:xfrm>
            <a:off x="347870" y="2643419"/>
            <a:ext cx="2333065" cy="1551996"/>
          </a:xfrm>
          <a:prstGeom prst="rect">
            <a:avLst/>
          </a:prstGeom>
        </p:spPr>
      </p:pic>
      <p:pic>
        <p:nvPicPr>
          <p:cNvPr id="6" name="Afbeelding 5"/>
          <p:cNvPicPr>
            <a:picLocks noChangeAspect="1"/>
          </p:cNvPicPr>
          <p:nvPr/>
        </p:nvPicPr>
        <p:blipFill>
          <a:blip r:embed="rId5"/>
          <a:stretch>
            <a:fillRect/>
          </a:stretch>
        </p:blipFill>
        <p:spPr>
          <a:xfrm>
            <a:off x="335456" y="1147436"/>
            <a:ext cx="2323130" cy="1360691"/>
          </a:xfrm>
          <a:prstGeom prst="rect">
            <a:avLst/>
          </a:prstGeom>
        </p:spPr>
      </p:pic>
      <p:pic>
        <p:nvPicPr>
          <p:cNvPr id="7" name="Afbeelding 6"/>
          <p:cNvPicPr>
            <a:picLocks noChangeAspect="1"/>
          </p:cNvPicPr>
          <p:nvPr/>
        </p:nvPicPr>
        <p:blipFill>
          <a:blip r:embed="rId6"/>
          <a:stretch>
            <a:fillRect/>
          </a:stretch>
        </p:blipFill>
        <p:spPr>
          <a:xfrm>
            <a:off x="335455" y="362584"/>
            <a:ext cx="2323131" cy="615315"/>
          </a:xfrm>
          <a:prstGeom prst="rect">
            <a:avLst/>
          </a:prstGeom>
        </p:spPr>
      </p:pic>
      <p:pic>
        <p:nvPicPr>
          <p:cNvPr id="9" name="Afbeelding 8"/>
          <p:cNvPicPr>
            <a:picLocks noChangeAspect="1"/>
          </p:cNvPicPr>
          <p:nvPr/>
        </p:nvPicPr>
        <p:blipFill>
          <a:blip r:embed="rId7"/>
          <a:stretch>
            <a:fillRect/>
          </a:stretch>
        </p:blipFill>
        <p:spPr>
          <a:xfrm>
            <a:off x="369275" y="4263392"/>
            <a:ext cx="2289311" cy="1296231"/>
          </a:xfrm>
          <a:prstGeom prst="rect">
            <a:avLst/>
          </a:prstGeom>
        </p:spPr>
      </p:pic>
      <p:pic>
        <p:nvPicPr>
          <p:cNvPr id="10" name="Afbeelding 9"/>
          <p:cNvPicPr>
            <a:picLocks noChangeAspect="1"/>
          </p:cNvPicPr>
          <p:nvPr/>
        </p:nvPicPr>
        <p:blipFill>
          <a:blip r:embed="rId8"/>
          <a:stretch>
            <a:fillRect/>
          </a:stretch>
        </p:blipFill>
        <p:spPr>
          <a:xfrm>
            <a:off x="402459" y="5770459"/>
            <a:ext cx="2256127" cy="680662"/>
          </a:xfrm>
          <a:prstGeom prst="rect">
            <a:avLst/>
          </a:prstGeom>
        </p:spPr>
      </p:pic>
    </p:spTree>
    <p:extLst>
      <p:ext uri="{BB962C8B-B14F-4D97-AF65-F5344CB8AC3E}">
        <p14:creationId xmlns:p14="http://schemas.microsoft.com/office/powerpoint/2010/main" val="26475502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5780" y="332656"/>
            <a:ext cx="8684428" cy="1569660"/>
          </a:xfrm>
          <a:prstGeom prst="rect">
            <a:avLst/>
          </a:prstGeom>
          <a:noFill/>
        </p:spPr>
        <p:txBody>
          <a:bodyPr wrap="square" rtlCol="0">
            <a:spAutoFit/>
          </a:bodyPr>
          <a:lstStyle/>
          <a:p>
            <a:pPr algn="ctr"/>
            <a:r>
              <a:rPr lang="nl-NL" sz="3200" b="1"/>
              <a:t>Doel: Creëren van structureel betere levenskansen voor 358 soorten </a:t>
            </a:r>
          </a:p>
          <a:p>
            <a:pPr algn="ctr"/>
            <a:r>
              <a:rPr lang="nl-NL" sz="3200" b="1"/>
              <a:t>wilde bijen</a:t>
            </a:r>
            <a:endParaRPr lang="en-US" sz="3200" b="1"/>
          </a:p>
        </p:txBody>
      </p:sp>
      <p:sp>
        <p:nvSpPr>
          <p:cNvPr id="3" name="TextBox 2"/>
          <p:cNvSpPr txBox="1"/>
          <p:nvPr/>
        </p:nvSpPr>
        <p:spPr>
          <a:xfrm>
            <a:off x="641071" y="2118961"/>
            <a:ext cx="8072868" cy="4247317"/>
          </a:xfrm>
          <a:prstGeom prst="rect">
            <a:avLst/>
          </a:prstGeom>
          <a:noFill/>
        </p:spPr>
        <p:txBody>
          <a:bodyPr wrap="square" rtlCol="0">
            <a:spAutoFit/>
          </a:bodyPr>
          <a:lstStyle/>
          <a:p>
            <a:r>
              <a:rPr lang="nl-NL" sz="2800" dirty="0"/>
              <a:t>In tuinen, parken en openbaar groen</a:t>
            </a:r>
          </a:p>
          <a:p>
            <a:endParaRPr lang="nl-NL" sz="2800" dirty="0"/>
          </a:p>
          <a:p>
            <a:r>
              <a:rPr lang="nl-NL" sz="2800" dirty="0"/>
              <a:t>Voedsel: drachtplanten </a:t>
            </a:r>
          </a:p>
          <a:p>
            <a:pPr marL="285750" indent="-285750">
              <a:buFont typeface="Arial" panose="020B0604020202020204" pitchFamily="34" charset="0"/>
              <a:buChar char="•"/>
            </a:pPr>
            <a:r>
              <a:rPr lang="nl-NL" sz="2800" dirty="0"/>
              <a:t>i</a:t>
            </a:r>
            <a:r>
              <a:rPr lang="nl-NL" sz="2800" dirty="0" smtClean="0"/>
              <a:t>nheems</a:t>
            </a:r>
            <a:endParaRPr lang="nl-NL" sz="2800" dirty="0"/>
          </a:p>
          <a:p>
            <a:pPr marL="285750" indent="-285750">
              <a:buFont typeface="Arial" panose="020B0604020202020204" pitchFamily="34" charset="0"/>
              <a:buChar char="•"/>
            </a:pPr>
            <a:r>
              <a:rPr lang="nl-NL" sz="2800" dirty="0"/>
              <a:t>v</a:t>
            </a:r>
            <a:r>
              <a:rPr lang="nl-NL" sz="2800" dirty="0" smtClean="0"/>
              <a:t>aste </a:t>
            </a:r>
            <a:r>
              <a:rPr lang="nl-NL" sz="2800" dirty="0"/>
              <a:t>planten</a:t>
            </a:r>
          </a:p>
          <a:p>
            <a:pPr marL="285750" indent="-285750">
              <a:buFont typeface="Arial" panose="020B0604020202020204" pitchFamily="34" charset="0"/>
              <a:buChar char="•"/>
            </a:pPr>
            <a:r>
              <a:rPr lang="nl-NL" sz="2800" dirty="0"/>
              <a:t>h</a:t>
            </a:r>
            <a:r>
              <a:rPr lang="nl-NL" sz="2800" dirty="0" smtClean="0"/>
              <a:t>eesters </a:t>
            </a:r>
            <a:endParaRPr lang="nl-NL" sz="2800" dirty="0"/>
          </a:p>
          <a:p>
            <a:pPr marL="285750" indent="-285750">
              <a:buFont typeface="Arial" panose="020B0604020202020204" pitchFamily="34" charset="0"/>
              <a:buChar char="•"/>
            </a:pPr>
            <a:r>
              <a:rPr lang="nl-NL" sz="2800" dirty="0"/>
              <a:t>b</a:t>
            </a:r>
            <a:r>
              <a:rPr lang="nl-NL" sz="2800" dirty="0" smtClean="0"/>
              <a:t>omen</a:t>
            </a:r>
            <a:endParaRPr lang="nl-NL" sz="2800" dirty="0"/>
          </a:p>
          <a:p>
            <a:r>
              <a:rPr lang="nl-NL" sz="2800" dirty="0"/>
              <a:t> </a:t>
            </a:r>
          </a:p>
          <a:p>
            <a:r>
              <a:rPr lang="nl-NL" sz="2800" dirty="0"/>
              <a:t>Nestgelegenheid</a:t>
            </a:r>
            <a:endParaRPr lang="en-US" sz="2800" dirty="0"/>
          </a:p>
          <a:p>
            <a:endParaRPr lang="en-US" dirty="0"/>
          </a:p>
        </p:txBody>
      </p:sp>
      <p:pic>
        <p:nvPicPr>
          <p:cNvPr id="10" name="Afbeelding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1659" y="2816211"/>
            <a:ext cx="3566020" cy="2852816"/>
          </a:xfrm>
          <a:prstGeom prst="rect">
            <a:avLst/>
          </a:prstGeom>
        </p:spPr>
      </p:pic>
      <p:pic>
        <p:nvPicPr>
          <p:cNvPr id="2" name="Afbeelding 1"/>
          <p:cNvPicPr>
            <a:picLocks noChangeAspect="1"/>
          </p:cNvPicPr>
          <p:nvPr/>
        </p:nvPicPr>
        <p:blipFill>
          <a:blip r:embed="rId4"/>
          <a:stretch>
            <a:fillRect/>
          </a:stretch>
        </p:blipFill>
        <p:spPr>
          <a:xfrm>
            <a:off x="5584735" y="5780631"/>
            <a:ext cx="993807" cy="993807"/>
          </a:xfrm>
          <a:prstGeom prst="rect">
            <a:avLst/>
          </a:prstGeom>
        </p:spPr>
      </p:pic>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1026741"/>
            <a:ext cx="1037495" cy="1037495"/>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0895" y="1075974"/>
            <a:ext cx="1036637"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27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847968" y="673312"/>
            <a:ext cx="6964392"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600">
                <a:solidFill>
                  <a:srgbClr val="000000"/>
                </a:solidFill>
                <a:latin typeface="N&amp;M Utrecht"/>
              </a:rPr>
              <a:t>Noodzaak</a:t>
            </a:r>
          </a:p>
        </p:txBody>
      </p:sp>
      <p:sp>
        <p:nvSpPr>
          <p:cNvPr id="7" name="Tijdelijke aanduiding voor tekst 2"/>
          <p:cNvSpPr txBox="1">
            <a:spLocks/>
          </p:cNvSpPr>
          <p:nvPr/>
        </p:nvSpPr>
        <p:spPr>
          <a:xfrm>
            <a:off x="833690" y="1505036"/>
            <a:ext cx="8446958"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endParaRPr lang="nl-NL" sz="1687">
              <a:solidFill>
                <a:srgbClr val="000000"/>
              </a:solidFill>
              <a:latin typeface="Soho Std"/>
            </a:endParaRPr>
          </a:p>
        </p:txBody>
      </p:sp>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910" y="1729441"/>
            <a:ext cx="455676" cy="455676"/>
          </a:xfrm>
          <a:prstGeom prst="rect">
            <a:avLst/>
          </a:prstGeom>
        </p:spPr>
      </p:pic>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910" y="2109171"/>
            <a:ext cx="455676" cy="455676"/>
          </a:xfrm>
          <a:prstGeom prst="rect">
            <a:avLst/>
          </a:prstGeom>
        </p:spPr>
      </p:pic>
      <p:sp>
        <p:nvSpPr>
          <p:cNvPr id="2" name="Tekstvak 1"/>
          <p:cNvSpPr txBox="1"/>
          <p:nvPr/>
        </p:nvSpPr>
        <p:spPr>
          <a:xfrm>
            <a:off x="847967" y="1353144"/>
            <a:ext cx="8073697" cy="5170646"/>
          </a:xfrm>
          <a:prstGeom prst="rect">
            <a:avLst/>
          </a:prstGeom>
          <a:noFill/>
        </p:spPr>
        <p:txBody>
          <a:bodyPr wrap="square" rtlCol="0">
            <a:spAutoFit/>
          </a:bodyPr>
          <a:lstStyle/>
          <a:p>
            <a:r>
              <a:rPr lang="nl-NL" sz="2400" b="1" dirty="0"/>
              <a:t>Wist je dat?</a:t>
            </a:r>
          </a:p>
          <a:p>
            <a:pPr marL="285750" indent="-285750">
              <a:buFont typeface="Arial" panose="020B0604020202020204" pitchFamily="34" charset="0"/>
              <a:buChar char="•"/>
            </a:pPr>
            <a:r>
              <a:rPr lang="nl-NL" sz="2400" dirty="0" smtClean="0"/>
              <a:t>Er </a:t>
            </a:r>
            <a:r>
              <a:rPr lang="nl-NL" sz="2400" dirty="0"/>
              <a:t>meer soorten bijen zijn dan de honingbij?</a:t>
            </a:r>
          </a:p>
          <a:p>
            <a:pPr marL="285750" indent="-285750">
              <a:buFont typeface="Arial" panose="020B0604020202020204" pitchFamily="34" charset="0"/>
              <a:buChar char="•"/>
            </a:pPr>
            <a:r>
              <a:rPr lang="nl-NL" sz="2400" dirty="0" smtClean="0"/>
              <a:t>Er </a:t>
            </a:r>
            <a:r>
              <a:rPr lang="nl-NL" sz="2400" dirty="0"/>
              <a:t>wel 358 </a:t>
            </a:r>
            <a:r>
              <a:rPr lang="nl-NL" sz="2400" dirty="0" smtClean="0"/>
              <a:t>verschillende </a:t>
            </a:r>
            <a:r>
              <a:rPr lang="nl-NL" sz="2400" dirty="0"/>
              <a:t>soorten wilde bijen leven in Nederland?</a:t>
            </a:r>
          </a:p>
          <a:p>
            <a:pPr marL="285750" indent="-285750">
              <a:buFont typeface="Arial" panose="020B0604020202020204" pitchFamily="34" charset="0"/>
              <a:buChar char="•"/>
            </a:pPr>
            <a:r>
              <a:rPr lang="nl-NL" sz="2400" dirty="0" smtClean="0"/>
              <a:t>Het </a:t>
            </a:r>
            <a:r>
              <a:rPr lang="nl-NL" sz="2400" dirty="0"/>
              <a:t>heel slecht gaat met die verschillende soorten wilde bijen?</a:t>
            </a:r>
          </a:p>
          <a:p>
            <a:pPr marL="285750" indent="-285750">
              <a:buFont typeface="Arial" panose="020B0604020202020204" pitchFamily="34" charset="0"/>
              <a:buChar char="•"/>
            </a:pPr>
            <a:r>
              <a:rPr lang="nl-NL" sz="2400" dirty="0" smtClean="0"/>
              <a:t>Deze </a:t>
            </a:r>
            <a:r>
              <a:rPr lang="nl-NL" sz="2400" dirty="0"/>
              <a:t>wilde bijen (naast honingbijen) voor een groot deel zorgen voor bestuiving van ons voedsel en dus heel belangrijk zijn?</a:t>
            </a:r>
          </a:p>
          <a:p>
            <a:pPr marL="285750" indent="-285750">
              <a:buFont typeface="Arial" panose="020B0604020202020204" pitchFamily="34" charset="0"/>
              <a:buChar char="•"/>
            </a:pPr>
            <a:r>
              <a:rPr lang="nl-NL" sz="2400" dirty="0" smtClean="0"/>
              <a:t>Dit </a:t>
            </a:r>
            <a:r>
              <a:rPr lang="nl-NL" sz="2400" dirty="0"/>
              <a:t>probleem serieus genomen moet worden!</a:t>
            </a:r>
          </a:p>
          <a:p>
            <a:pPr marL="285750" indent="-285750">
              <a:buFont typeface="Arial" panose="020B0604020202020204" pitchFamily="34" charset="0"/>
              <a:buChar char="•"/>
            </a:pPr>
            <a:r>
              <a:rPr lang="nl-NL" sz="2400" dirty="0" smtClean="0"/>
              <a:t>Het </a:t>
            </a:r>
            <a:r>
              <a:rPr lang="nl-NL" sz="2400" dirty="0"/>
              <a:t>nog niet te laat is……</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sz="2400" b="1" dirty="0">
                <a:solidFill>
                  <a:srgbClr val="FF0000"/>
                </a:solidFill>
              </a:rPr>
              <a:t>Jij als groenprofessional hier echt </a:t>
            </a:r>
            <a:r>
              <a:rPr lang="nl-NL" sz="2400" b="1" dirty="0" smtClean="0">
                <a:solidFill>
                  <a:srgbClr val="FF0000"/>
                </a:solidFill>
              </a:rPr>
              <a:t>                                                                iets aan </a:t>
            </a:r>
            <a:r>
              <a:rPr lang="nl-NL" sz="2400" b="1" dirty="0">
                <a:solidFill>
                  <a:srgbClr val="FF0000"/>
                </a:solidFill>
              </a:rPr>
              <a:t>kan doen!</a:t>
            </a:r>
          </a:p>
        </p:txBody>
      </p:sp>
      <p:pic>
        <p:nvPicPr>
          <p:cNvPr id="3" name="Afbeelding 2"/>
          <p:cNvPicPr>
            <a:picLocks noChangeAspect="1"/>
          </p:cNvPicPr>
          <p:nvPr/>
        </p:nvPicPr>
        <p:blipFill>
          <a:blip r:embed="rId5"/>
          <a:stretch>
            <a:fillRect/>
          </a:stretch>
        </p:blipFill>
        <p:spPr>
          <a:xfrm>
            <a:off x="725346" y="5049787"/>
            <a:ext cx="457240" cy="457240"/>
          </a:xfrm>
          <a:prstGeom prst="rect">
            <a:avLst/>
          </a:prstGeom>
        </p:spPr>
      </p:pic>
      <p:pic>
        <p:nvPicPr>
          <p:cNvPr id="4" name="Afbeelding 3"/>
          <p:cNvPicPr>
            <a:picLocks noChangeAspect="1"/>
          </p:cNvPicPr>
          <p:nvPr/>
        </p:nvPicPr>
        <p:blipFill>
          <a:blip r:embed="rId5"/>
          <a:stretch>
            <a:fillRect/>
          </a:stretch>
        </p:blipFill>
        <p:spPr>
          <a:xfrm>
            <a:off x="725346" y="4643747"/>
            <a:ext cx="457240" cy="457240"/>
          </a:xfrm>
          <a:prstGeom prst="rect">
            <a:avLst/>
          </a:prstGeom>
        </p:spPr>
      </p:pic>
      <p:pic>
        <p:nvPicPr>
          <p:cNvPr id="5" name="Afbeelding 4"/>
          <p:cNvPicPr>
            <a:picLocks noChangeAspect="1"/>
          </p:cNvPicPr>
          <p:nvPr/>
        </p:nvPicPr>
        <p:blipFill>
          <a:blip r:embed="rId5"/>
          <a:stretch>
            <a:fillRect/>
          </a:stretch>
        </p:blipFill>
        <p:spPr>
          <a:xfrm>
            <a:off x="725346" y="3568357"/>
            <a:ext cx="457240" cy="457240"/>
          </a:xfrm>
          <a:prstGeom prst="rect">
            <a:avLst/>
          </a:prstGeom>
        </p:spPr>
      </p:pic>
      <p:pic>
        <p:nvPicPr>
          <p:cNvPr id="10" name="Afbeelding 9"/>
          <p:cNvPicPr>
            <a:picLocks noChangeAspect="1"/>
          </p:cNvPicPr>
          <p:nvPr/>
        </p:nvPicPr>
        <p:blipFill>
          <a:blip r:embed="rId5"/>
          <a:stretch>
            <a:fillRect/>
          </a:stretch>
        </p:blipFill>
        <p:spPr>
          <a:xfrm>
            <a:off x="725346" y="2790385"/>
            <a:ext cx="457240" cy="457240"/>
          </a:xfrm>
          <a:prstGeom prst="rect">
            <a:avLst/>
          </a:prstGeom>
        </p:spPr>
      </p:pic>
      <p:pic>
        <p:nvPicPr>
          <p:cNvPr id="11" name="Afbeelding 10"/>
          <p:cNvPicPr>
            <a:picLocks noChangeAspect="1"/>
          </p:cNvPicPr>
          <p:nvPr/>
        </p:nvPicPr>
        <p:blipFill>
          <a:blip r:embed="rId5"/>
          <a:stretch>
            <a:fillRect/>
          </a:stretch>
        </p:blipFill>
        <p:spPr>
          <a:xfrm>
            <a:off x="420848" y="5547689"/>
            <a:ext cx="825683" cy="825683"/>
          </a:xfrm>
          <a:prstGeom prst="rect">
            <a:avLst/>
          </a:prstGeom>
        </p:spPr>
      </p:pic>
    </p:spTree>
    <p:extLst>
      <p:ext uri="{BB962C8B-B14F-4D97-AF65-F5344CB8AC3E}">
        <p14:creationId xmlns:p14="http://schemas.microsoft.com/office/powerpoint/2010/main" val="2736381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1"/>
          <p:cNvSpPr txBox="1">
            <a:spLocks/>
          </p:cNvSpPr>
          <p:nvPr/>
        </p:nvSpPr>
        <p:spPr>
          <a:xfrm>
            <a:off x="467929" y="457935"/>
            <a:ext cx="8073697"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3200">
                <a:solidFill>
                  <a:srgbClr val="000000"/>
                </a:solidFill>
                <a:latin typeface="N&amp;M Utrecht"/>
              </a:rPr>
              <a:t>Noodzaak; hoe slecht gaat het?</a:t>
            </a:r>
          </a:p>
        </p:txBody>
      </p:sp>
      <p:sp>
        <p:nvSpPr>
          <p:cNvPr id="7" name="Tijdelijke aanduiding voor tekst 2"/>
          <p:cNvSpPr txBox="1">
            <a:spLocks/>
          </p:cNvSpPr>
          <p:nvPr/>
        </p:nvSpPr>
        <p:spPr>
          <a:xfrm>
            <a:off x="3991767" y="3568989"/>
            <a:ext cx="3555430" cy="1545585"/>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r>
              <a:rPr lang="nl-NL" sz="1800" dirty="0">
                <a:solidFill>
                  <a:srgbClr val="000000"/>
                </a:solidFill>
              </a:rPr>
              <a:t>Het agrarische landschap –                                                                                       het domein van de </a:t>
            </a:r>
            <a:r>
              <a:rPr lang="nl-NL" sz="1800" dirty="0" smtClean="0">
                <a:solidFill>
                  <a:srgbClr val="000000"/>
                </a:solidFill>
              </a:rPr>
              <a:t>boeren:</a:t>
            </a:r>
          </a:p>
          <a:p>
            <a:pPr marL="0" indent="0" defTabSz="914353">
              <a:spcBef>
                <a:spcPts val="844"/>
              </a:spcBef>
              <a:buNone/>
            </a:pPr>
            <a:endParaRPr lang="nl-NL" sz="1800" dirty="0">
              <a:solidFill>
                <a:srgbClr val="000000"/>
              </a:solidFill>
            </a:endParaRPr>
          </a:p>
          <a:p>
            <a:pPr defTabSz="914353">
              <a:spcBef>
                <a:spcPts val="844"/>
              </a:spcBef>
            </a:pPr>
            <a:r>
              <a:rPr lang="nl-NL" sz="1800" dirty="0" smtClean="0">
                <a:solidFill>
                  <a:srgbClr val="000000"/>
                </a:solidFill>
              </a:rPr>
              <a:t>Al </a:t>
            </a:r>
            <a:r>
              <a:rPr lang="nl-NL" sz="1800" dirty="0">
                <a:solidFill>
                  <a:srgbClr val="000000"/>
                </a:solidFill>
              </a:rPr>
              <a:t>lange tijd verdwenen</a:t>
            </a:r>
          </a:p>
        </p:txBody>
      </p:sp>
      <p:sp>
        <p:nvSpPr>
          <p:cNvPr id="2" name="Rechthoek 1"/>
          <p:cNvSpPr/>
          <p:nvPr/>
        </p:nvSpPr>
        <p:spPr>
          <a:xfrm>
            <a:off x="467929" y="1374847"/>
            <a:ext cx="4572000" cy="1477328"/>
          </a:xfrm>
          <a:prstGeom prst="rect">
            <a:avLst/>
          </a:prstGeom>
        </p:spPr>
        <p:txBody>
          <a:bodyPr>
            <a:spAutoFit/>
          </a:bodyPr>
          <a:lstStyle/>
          <a:p>
            <a:r>
              <a:rPr lang="nl-NL" dirty="0"/>
              <a:t>Natuurgebieden – </a:t>
            </a:r>
          </a:p>
          <a:p>
            <a:r>
              <a:rPr lang="nl-NL" dirty="0"/>
              <a:t>het domein van </a:t>
            </a:r>
            <a:r>
              <a:rPr lang="nl-NL" dirty="0" smtClean="0"/>
              <a:t>natuurbeheerders:</a:t>
            </a:r>
            <a:r>
              <a:rPr lang="nl-NL" dirty="0"/>
              <a:t/>
            </a:r>
            <a:br>
              <a:rPr lang="nl-NL" dirty="0"/>
            </a:br>
            <a:endParaRPr lang="nl-NL" dirty="0" smtClean="0"/>
          </a:p>
          <a:p>
            <a:pPr marL="285750" indent="-285750">
              <a:buFont typeface="Arial" panose="020B0604020202020204" pitchFamily="34" charset="0"/>
              <a:buChar char="•"/>
            </a:pPr>
            <a:r>
              <a:rPr lang="nl-NL" dirty="0" smtClean="0"/>
              <a:t>Soortenrijk, maar                                           wel achteruitgang</a:t>
            </a:r>
            <a:endParaRPr lang="nl-NL" dirty="0"/>
          </a:p>
        </p:txBody>
      </p:sp>
      <p:sp>
        <p:nvSpPr>
          <p:cNvPr id="3" name="Rechthoek 2"/>
          <p:cNvSpPr/>
          <p:nvPr/>
        </p:nvSpPr>
        <p:spPr>
          <a:xfrm>
            <a:off x="625898" y="5394210"/>
            <a:ext cx="4924001" cy="1200329"/>
          </a:xfrm>
          <a:prstGeom prst="rect">
            <a:avLst/>
          </a:prstGeom>
        </p:spPr>
        <p:txBody>
          <a:bodyPr wrap="square">
            <a:spAutoFit/>
          </a:bodyPr>
          <a:lstStyle/>
          <a:p>
            <a:r>
              <a:rPr lang="nl-NL" dirty="0"/>
              <a:t>Stedelijk gebied  - </a:t>
            </a:r>
          </a:p>
          <a:p>
            <a:r>
              <a:rPr lang="nl-NL" dirty="0"/>
              <a:t>het domein </a:t>
            </a:r>
            <a:r>
              <a:rPr lang="nl-NL" dirty="0" smtClean="0"/>
              <a:t>van </a:t>
            </a:r>
            <a:r>
              <a:rPr lang="nl-NL" dirty="0"/>
              <a:t>hoveniers en </a:t>
            </a:r>
            <a:r>
              <a:rPr lang="nl-NL" dirty="0" err="1"/>
              <a:t>urban</a:t>
            </a:r>
            <a:r>
              <a:rPr lang="nl-NL" dirty="0"/>
              <a:t> </a:t>
            </a:r>
            <a:r>
              <a:rPr lang="nl-NL" dirty="0" err="1" smtClean="0"/>
              <a:t>greeners</a:t>
            </a:r>
            <a:r>
              <a:rPr lang="nl-NL" dirty="0" smtClean="0"/>
              <a:t>:</a:t>
            </a:r>
          </a:p>
          <a:p>
            <a:endParaRPr lang="nl-NL" dirty="0"/>
          </a:p>
          <a:p>
            <a:r>
              <a:rPr lang="nl-NL" dirty="0" smtClean="0"/>
              <a:t>   Van </a:t>
            </a:r>
            <a:r>
              <a:rPr lang="nl-NL" dirty="0"/>
              <a:t>arme gebieden naar rijke gebieden!</a:t>
            </a:r>
          </a:p>
        </p:txBody>
      </p:sp>
      <p:pic>
        <p:nvPicPr>
          <p:cNvPr id="4" name="Afbeelding 3"/>
          <p:cNvPicPr>
            <a:picLocks noChangeAspect="1"/>
          </p:cNvPicPr>
          <p:nvPr/>
        </p:nvPicPr>
        <p:blipFill>
          <a:blip r:embed="rId4"/>
          <a:stretch>
            <a:fillRect/>
          </a:stretch>
        </p:blipFill>
        <p:spPr>
          <a:xfrm>
            <a:off x="4884815" y="1374847"/>
            <a:ext cx="3962743" cy="1944793"/>
          </a:xfrm>
          <a:prstGeom prst="rect">
            <a:avLst/>
          </a:prstGeom>
        </p:spPr>
      </p:pic>
      <p:pic>
        <p:nvPicPr>
          <p:cNvPr id="5" name="Afbeelding 4"/>
          <p:cNvPicPr>
            <a:picLocks noChangeAspect="1"/>
          </p:cNvPicPr>
          <p:nvPr/>
        </p:nvPicPr>
        <p:blipFill>
          <a:blip r:embed="rId5"/>
          <a:stretch>
            <a:fillRect/>
          </a:stretch>
        </p:blipFill>
        <p:spPr>
          <a:xfrm>
            <a:off x="467929" y="3445591"/>
            <a:ext cx="3328704" cy="1792379"/>
          </a:xfrm>
          <a:prstGeom prst="rect">
            <a:avLst/>
          </a:prstGeom>
        </p:spPr>
      </p:pic>
      <p:pic>
        <p:nvPicPr>
          <p:cNvPr id="10" name="Afbeelding 9"/>
          <p:cNvPicPr>
            <a:picLocks noChangeAspect="1"/>
          </p:cNvPicPr>
          <p:nvPr/>
        </p:nvPicPr>
        <p:blipFill>
          <a:blip r:embed="rId6"/>
          <a:stretch>
            <a:fillRect/>
          </a:stretch>
        </p:blipFill>
        <p:spPr>
          <a:xfrm>
            <a:off x="5333228" y="5587949"/>
            <a:ext cx="1265164" cy="1006590"/>
          </a:xfrm>
          <a:prstGeom prst="rect">
            <a:avLst/>
          </a:prstGeom>
        </p:spPr>
      </p:pic>
      <p:pic>
        <p:nvPicPr>
          <p:cNvPr id="11" name="Afbeelding 10"/>
          <p:cNvPicPr>
            <a:picLocks noChangeAspect="1"/>
          </p:cNvPicPr>
          <p:nvPr/>
        </p:nvPicPr>
        <p:blipFill>
          <a:blip r:embed="rId7"/>
          <a:stretch>
            <a:fillRect/>
          </a:stretch>
        </p:blipFill>
        <p:spPr>
          <a:xfrm>
            <a:off x="6897502" y="3890212"/>
            <a:ext cx="1447680" cy="1011731"/>
          </a:xfrm>
          <a:prstGeom prst="rect">
            <a:avLst/>
          </a:prstGeom>
        </p:spPr>
      </p:pic>
      <p:pic>
        <p:nvPicPr>
          <p:cNvPr id="12" name="Afbeelding 11"/>
          <p:cNvPicPr>
            <a:picLocks noChangeAspect="1"/>
          </p:cNvPicPr>
          <p:nvPr/>
        </p:nvPicPr>
        <p:blipFill>
          <a:blip r:embed="rId8"/>
          <a:stretch>
            <a:fillRect/>
          </a:stretch>
        </p:blipFill>
        <p:spPr>
          <a:xfrm>
            <a:off x="2957677" y="1931197"/>
            <a:ext cx="1034090" cy="1262210"/>
          </a:xfrm>
          <a:prstGeom prst="rect">
            <a:avLst/>
          </a:prstGeom>
        </p:spPr>
      </p:pic>
      <p:pic>
        <p:nvPicPr>
          <p:cNvPr id="13" name="Afbeelding 12"/>
          <p:cNvPicPr>
            <a:picLocks noChangeAspect="1"/>
          </p:cNvPicPr>
          <p:nvPr/>
        </p:nvPicPr>
        <p:blipFill>
          <a:blip r:embed="rId9"/>
          <a:stretch>
            <a:fillRect/>
          </a:stretch>
        </p:blipFill>
        <p:spPr>
          <a:xfrm>
            <a:off x="397278" y="2161021"/>
            <a:ext cx="457240" cy="457240"/>
          </a:xfrm>
          <a:prstGeom prst="rect">
            <a:avLst/>
          </a:prstGeom>
        </p:spPr>
      </p:pic>
      <p:pic>
        <p:nvPicPr>
          <p:cNvPr id="14" name="Afbeelding 13"/>
          <p:cNvPicPr>
            <a:picLocks noChangeAspect="1"/>
          </p:cNvPicPr>
          <p:nvPr/>
        </p:nvPicPr>
        <p:blipFill>
          <a:blip r:embed="rId9"/>
          <a:stretch>
            <a:fillRect/>
          </a:stretch>
        </p:blipFill>
        <p:spPr>
          <a:xfrm>
            <a:off x="397278" y="6172200"/>
            <a:ext cx="457240" cy="457240"/>
          </a:xfrm>
          <a:prstGeom prst="rect">
            <a:avLst/>
          </a:prstGeom>
        </p:spPr>
      </p:pic>
      <p:pic>
        <p:nvPicPr>
          <p:cNvPr id="15" name="Afbeelding 14"/>
          <p:cNvPicPr>
            <a:picLocks noChangeAspect="1"/>
          </p:cNvPicPr>
          <p:nvPr/>
        </p:nvPicPr>
        <p:blipFill>
          <a:blip r:embed="rId9"/>
          <a:stretch>
            <a:fillRect/>
          </a:stretch>
        </p:blipFill>
        <p:spPr>
          <a:xfrm>
            <a:off x="3886200" y="4572000"/>
            <a:ext cx="457240" cy="457240"/>
          </a:xfrm>
          <a:prstGeom prst="rect">
            <a:avLst/>
          </a:prstGeom>
        </p:spPr>
      </p:pic>
    </p:spTree>
    <p:extLst>
      <p:ext uri="{BB962C8B-B14F-4D97-AF65-F5344CB8AC3E}">
        <p14:creationId xmlns:p14="http://schemas.microsoft.com/office/powerpoint/2010/main" val="774898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748" y="5960531"/>
            <a:ext cx="2121917" cy="63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tekst 2"/>
          <p:cNvSpPr txBox="1">
            <a:spLocks/>
          </p:cNvSpPr>
          <p:nvPr/>
        </p:nvSpPr>
        <p:spPr>
          <a:xfrm>
            <a:off x="833690" y="1505036"/>
            <a:ext cx="6964392" cy="3290590"/>
          </a:xfrm>
          <a:prstGeom prst="rect">
            <a:avLst/>
          </a:prstGeom>
        </p:spPr>
        <p:txBody>
          <a:bodyPr/>
          <a:lstStyle>
            <a:lvl1pPr marL="342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684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2pPr>
            <a:lvl3pPr marL="1026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3pPr>
            <a:lvl4pPr marL="1368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4pPr>
            <a:lvl5pPr marL="1710000" indent="-342000" algn="l" defTabSz="130046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indent="0" defTabSz="914353">
              <a:spcBef>
                <a:spcPts val="844"/>
              </a:spcBef>
              <a:buNone/>
            </a:pPr>
            <a:r>
              <a:rPr lang="nl-NL" sz="1687">
                <a:solidFill>
                  <a:srgbClr val="000000"/>
                </a:solidFill>
                <a:latin typeface="Soho Std"/>
              </a:rPr>
              <a:t>.</a:t>
            </a:r>
          </a:p>
        </p:txBody>
      </p:sp>
      <p:sp>
        <p:nvSpPr>
          <p:cNvPr id="8" name="Titel 1"/>
          <p:cNvSpPr txBox="1">
            <a:spLocks/>
          </p:cNvSpPr>
          <p:nvPr/>
        </p:nvSpPr>
        <p:spPr>
          <a:xfrm>
            <a:off x="847967" y="673312"/>
            <a:ext cx="8073697" cy="679832"/>
          </a:xfrm>
          <a:prstGeom prst="rect">
            <a:avLst/>
          </a:prstGeom>
        </p:spPr>
        <p:txBody>
          <a:bodyPr/>
          <a:lstStyle>
            <a:lvl1pPr algn="l" defTabSz="1300460" rtl="0" eaLnBrk="1" latinLnBrk="0" hangingPunct="1">
              <a:spcBef>
                <a:spcPct val="0"/>
              </a:spcBef>
              <a:buNone/>
              <a:defRPr lang="nl-NL" sz="5500" b="1" kern="1200" dirty="0" smtClean="0">
                <a:solidFill>
                  <a:schemeClr val="tx1"/>
                </a:solidFill>
                <a:latin typeface="+mj-lt"/>
                <a:ea typeface="+mj-ea"/>
                <a:cs typeface="+mj-cs"/>
              </a:defRPr>
            </a:lvl1pPr>
          </a:lstStyle>
          <a:p>
            <a:pPr defTabSz="914353"/>
            <a:r>
              <a:rPr lang="nl-NL" sz="2800">
                <a:solidFill>
                  <a:srgbClr val="000000"/>
                </a:solidFill>
                <a:latin typeface="N&amp;M Utrecht"/>
              </a:rPr>
              <a:t>Aanleiding en noodzaak; bestuiving voor ons</a:t>
            </a:r>
          </a:p>
        </p:txBody>
      </p:sp>
      <p:pic>
        <p:nvPicPr>
          <p:cNvPr id="4" name="Afbeelding 3"/>
          <p:cNvPicPr>
            <a:picLocks noChangeAspect="1"/>
          </p:cNvPicPr>
          <p:nvPr/>
        </p:nvPicPr>
        <p:blipFill rotWithShape="1">
          <a:blip r:embed="rId4"/>
          <a:srcRect b="50000"/>
          <a:stretch/>
        </p:blipFill>
        <p:spPr>
          <a:xfrm>
            <a:off x="207587" y="1505036"/>
            <a:ext cx="4321628" cy="3092364"/>
          </a:xfrm>
          <a:prstGeom prst="rect">
            <a:avLst/>
          </a:prstGeom>
        </p:spPr>
      </p:pic>
      <p:sp>
        <p:nvSpPr>
          <p:cNvPr id="5" name="Tekstvak 4"/>
          <p:cNvSpPr txBox="1"/>
          <p:nvPr/>
        </p:nvSpPr>
        <p:spPr>
          <a:xfrm>
            <a:off x="2880524" y="4914261"/>
            <a:ext cx="3297382" cy="1569660"/>
          </a:xfrm>
          <a:prstGeom prst="rect">
            <a:avLst/>
          </a:prstGeom>
          <a:noFill/>
        </p:spPr>
        <p:txBody>
          <a:bodyPr wrap="square" rtlCol="0">
            <a:spAutoFit/>
          </a:bodyPr>
          <a:lstStyle/>
          <a:p>
            <a:pPr algn="ctr"/>
            <a:r>
              <a:rPr lang="nl-NL" sz="2400" dirty="0"/>
              <a:t>Optimale bestuiving =</a:t>
            </a:r>
          </a:p>
          <a:p>
            <a:pPr algn="ctr"/>
            <a:r>
              <a:rPr lang="nl-NL" sz="2400" dirty="0"/>
              <a:t>Wilde bijen</a:t>
            </a:r>
          </a:p>
          <a:p>
            <a:pPr algn="ctr"/>
            <a:r>
              <a:rPr lang="nl-NL" sz="2400" dirty="0"/>
              <a:t>+ </a:t>
            </a:r>
          </a:p>
          <a:p>
            <a:pPr algn="ctr"/>
            <a:r>
              <a:rPr lang="nl-NL" sz="2400" dirty="0"/>
              <a:t>Honingbijen</a:t>
            </a:r>
          </a:p>
        </p:txBody>
      </p:sp>
      <p:pic>
        <p:nvPicPr>
          <p:cNvPr id="9" name="Afbeelding 8"/>
          <p:cNvPicPr>
            <a:picLocks noChangeAspect="1"/>
          </p:cNvPicPr>
          <p:nvPr/>
        </p:nvPicPr>
        <p:blipFill rotWithShape="1">
          <a:blip r:embed="rId4"/>
          <a:srcRect t="50000"/>
          <a:stretch/>
        </p:blipFill>
        <p:spPr>
          <a:xfrm>
            <a:off x="4638934" y="1505036"/>
            <a:ext cx="4321628" cy="3092364"/>
          </a:xfrm>
          <a:prstGeom prst="rect">
            <a:avLst/>
          </a:prstGeom>
        </p:spPr>
      </p:pic>
    </p:spTree>
    <p:extLst>
      <p:ext uri="{BB962C8B-B14F-4D97-AF65-F5344CB8AC3E}">
        <p14:creationId xmlns:p14="http://schemas.microsoft.com/office/powerpoint/2010/main" val="425552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8930"/>
          <a:stretch/>
        </p:blipFill>
        <p:spPr>
          <a:xfrm>
            <a:off x="419101" y="266700"/>
            <a:ext cx="8382000" cy="5829299"/>
          </a:xfrm>
          <a:prstGeom prst="rect">
            <a:avLst/>
          </a:prstGeom>
        </p:spPr>
      </p:pic>
      <p:sp>
        <p:nvSpPr>
          <p:cNvPr id="5" name="Tekstvak 4"/>
          <p:cNvSpPr txBox="1"/>
          <p:nvPr/>
        </p:nvSpPr>
        <p:spPr>
          <a:xfrm>
            <a:off x="571501" y="6196961"/>
            <a:ext cx="8229600" cy="461665"/>
          </a:xfrm>
          <a:prstGeom prst="rect">
            <a:avLst/>
          </a:prstGeom>
          <a:noFill/>
        </p:spPr>
        <p:txBody>
          <a:bodyPr wrap="square" rtlCol="0">
            <a:spAutoFit/>
          </a:bodyPr>
          <a:lstStyle/>
          <a:p>
            <a:pPr algn="ctr"/>
            <a:r>
              <a:rPr lang="nl-NL" sz="2400" dirty="0" smtClean="0"/>
              <a:t>………en als de bijen er zijn, zijn wij er ook, want………….</a:t>
            </a:r>
            <a:endParaRPr lang="nl-NL" sz="2400" dirty="0"/>
          </a:p>
        </p:txBody>
      </p:sp>
    </p:spTree>
    <p:extLst>
      <p:ext uri="{BB962C8B-B14F-4D97-AF65-F5344CB8AC3E}">
        <p14:creationId xmlns:p14="http://schemas.microsoft.com/office/powerpoint/2010/main" val="1038374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18049" b="7480"/>
          <a:stretch/>
        </p:blipFill>
        <p:spPr>
          <a:xfrm>
            <a:off x="1131322" y="2262901"/>
            <a:ext cx="6717816" cy="3820399"/>
          </a:xfrm>
          <a:prstGeom prst="rect">
            <a:avLst/>
          </a:prstGeom>
        </p:spPr>
      </p:pic>
      <p:pic>
        <p:nvPicPr>
          <p:cNvPr id="2" name="Afbeelding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744" y="241299"/>
            <a:ext cx="1843801" cy="1843801"/>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241299"/>
            <a:ext cx="1843802" cy="1843802"/>
          </a:xfrm>
          <a:prstGeom prst="rect">
            <a:avLst/>
          </a:prstGeom>
        </p:spPr>
      </p:pic>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711" y="241299"/>
            <a:ext cx="1843802" cy="1843802"/>
          </a:xfrm>
          <a:prstGeom prst="rect">
            <a:avLst/>
          </a:prstGeom>
        </p:spPr>
      </p:pic>
      <p:pic>
        <p:nvPicPr>
          <p:cNvPr id="6" name="Afbeelding 5"/>
          <p:cNvPicPr>
            <a:picLocks noChangeAspect="1"/>
          </p:cNvPicPr>
          <p:nvPr/>
        </p:nvPicPr>
        <p:blipFill>
          <a:blip r:embed="rId6"/>
          <a:stretch>
            <a:fillRect/>
          </a:stretch>
        </p:blipFill>
        <p:spPr>
          <a:xfrm>
            <a:off x="4782077" y="258908"/>
            <a:ext cx="1872724" cy="1820288"/>
          </a:xfrm>
          <a:prstGeom prst="rect">
            <a:avLst/>
          </a:prstGeom>
        </p:spPr>
      </p:pic>
      <p:sp>
        <p:nvSpPr>
          <p:cNvPr id="9" name="Tekstvak 8"/>
          <p:cNvSpPr txBox="1"/>
          <p:nvPr/>
        </p:nvSpPr>
        <p:spPr>
          <a:xfrm>
            <a:off x="571501" y="6196961"/>
            <a:ext cx="8229600" cy="461665"/>
          </a:xfrm>
          <a:prstGeom prst="rect">
            <a:avLst/>
          </a:prstGeom>
          <a:noFill/>
        </p:spPr>
        <p:txBody>
          <a:bodyPr wrap="square" rtlCol="0">
            <a:spAutoFit/>
          </a:bodyPr>
          <a:lstStyle/>
          <a:p>
            <a:pPr algn="ctr"/>
            <a:r>
              <a:rPr lang="nl-NL" sz="2400" dirty="0" smtClean="0"/>
              <a:t>………bijenbeheer is insectenbeheer!</a:t>
            </a:r>
            <a:endParaRPr lang="nl-NL" sz="2400" dirty="0"/>
          </a:p>
        </p:txBody>
      </p:sp>
    </p:spTree>
    <p:extLst>
      <p:ext uri="{BB962C8B-B14F-4D97-AF65-F5344CB8AC3E}">
        <p14:creationId xmlns:p14="http://schemas.microsoft.com/office/powerpoint/2010/main" val="1799413521"/>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M Corporate">
  <a:themeElements>
    <a:clrScheme name="nm-ENERGIE">
      <a:dk1>
        <a:srgbClr val="000000"/>
      </a:dk1>
      <a:lt1>
        <a:srgbClr val="FFFFFF"/>
      </a:lt1>
      <a:dk2>
        <a:srgbClr val="53585F"/>
      </a:dk2>
      <a:lt2>
        <a:srgbClr val="DCDEE0"/>
      </a:lt2>
      <a:accent1>
        <a:srgbClr val="93C6E0"/>
      </a:accent1>
      <a:accent2>
        <a:srgbClr val="8DC63F"/>
      </a:accent2>
      <a:accent3>
        <a:srgbClr val="93C6E0"/>
      </a:accent3>
      <a:accent4>
        <a:srgbClr val="8DC63F"/>
      </a:accent4>
      <a:accent5>
        <a:srgbClr val="93C6E0"/>
      </a:accent5>
      <a:accent6>
        <a:srgbClr val="8DC63F"/>
      </a:accent6>
      <a:hlink>
        <a:srgbClr val="000000"/>
      </a:hlink>
      <a:folHlink>
        <a:srgbClr val="000000"/>
      </a:folHlink>
    </a:clrScheme>
    <a:fontScheme name="Natuur&amp;Milieu">
      <a:majorFont>
        <a:latin typeface="N&amp;M Utrecht"/>
        <a:ea typeface="N&amp;M Utrecht"/>
        <a:cs typeface="N&amp;M Utrecht"/>
      </a:majorFont>
      <a:minorFont>
        <a:latin typeface="Soho Std"/>
        <a:ea typeface="N&amp;M Utrecht"/>
        <a:cs typeface="N&amp;M Utrecht"/>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NM-CORPORATE-2016-150dpi" id="{7DD6EF30-BCAE-41E2-8A3A-CA0132CA97E6}" vid="{ECE96A99-22CF-4335-AA99-84CA9B0BADE0}"/>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1105</Words>
  <Application>Microsoft Office PowerPoint</Application>
  <PresentationFormat>Diavoorstelling (4:3)</PresentationFormat>
  <Paragraphs>158</Paragraphs>
  <Slides>23</Slides>
  <Notes>17</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23</vt:i4>
      </vt:variant>
    </vt:vector>
  </HeadingPairs>
  <TitlesOfParts>
    <vt:vector size="32" baseType="lpstr">
      <vt:lpstr>Arial</vt:lpstr>
      <vt:lpstr>Calibri</vt:lpstr>
      <vt:lpstr>Calibri Light</vt:lpstr>
      <vt:lpstr>Corbel</vt:lpstr>
      <vt:lpstr>DINCondensedC</vt:lpstr>
      <vt:lpstr>N&amp;M Utrecht</vt:lpstr>
      <vt:lpstr>Soho Std</vt:lpstr>
      <vt:lpstr>Kantoorthema</vt:lpstr>
      <vt:lpstr>NM Corporate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Wellantcollege</dc:creator>
  <cp:lastModifiedBy>Heidi Kamerling</cp:lastModifiedBy>
  <cp:revision>25</cp:revision>
  <dcterms:modified xsi:type="dcterms:W3CDTF">2018-01-18T05:40:13Z</dcterms:modified>
</cp:coreProperties>
</file>