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57" r:id="rId3"/>
    <p:sldId id="263" r:id="rId4"/>
    <p:sldId id="258" r:id="rId5"/>
    <p:sldId id="261" r:id="rId6"/>
    <p:sldId id="260" r:id="rId7"/>
    <p:sldId id="264" r:id="rId8"/>
    <p:sldId id="266" r:id="rId9"/>
    <p:sldId id="269" r:id="rId10"/>
    <p:sldId id="270" r:id="rId11"/>
    <p:sldId id="265" r:id="rId12"/>
    <p:sldId id="271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88" y="5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8143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643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3254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364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7923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599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4694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36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22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453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6251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144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90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519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6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87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6AADC-7937-4C72-8CC2-CEF36784BB25}" type="datetimeFigureOut">
              <a:rPr lang="nl-NL" smtClean="0"/>
              <a:t>16-10-2024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CF06889-C6C2-4D44-BA77-4E123CAEE8A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75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0EA6E-E12A-2B6B-C3E2-998B2E976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5" y="558860"/>
            <a:ext cx="7766936" cy="1646302"/>
          </a:xfrm>
        </p:spPr>
        <p:txBody>
          <a:bodyPr/>
          <a:lstStyle/>
          <a:p>
            <a:pPr algn="ctr"/>
            <a:r>
              <a:rPr lang="nl-NL" dirty="0"/>
              <a:t>Uitslag ledenenquête IVN Maas en Waal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4B310D3-B9AD-7138-383E-3B6A55EF4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4510" y="2610656"/>
            <a:ext cx="8368895" cy="3688484"/>
          </a:xfrm>
        </p:spPr>
        <p:txBody>
          <a:bodyPr>
            <a:normAutofit/>
          </a:bodyPr>
          <a:lstStyle/>
          <a:p>
            <a:pPr algn="ctr"/>
            <a:r>
              <a:rPr lang="nl-NL" sz="3300" b="1" i="1" dirty="0">
                <a:solidFill>
                  <a:schemeClr val="accent1"/>
                </a:solidFill>
              </a:rPr>
              <a:t>Doen we de goede dingen?</a:t>
            </a:r>
          </a:p>
          <a:p>
            <a:pPr algn="ctr"/>
            <a:r>
              <a:rPr lang="nl-NL" sz="3300" b="1" i="1" dirty="0">
                <a:solidFill>
                  <a:schemeClr val="accent1"/>
                </a:solidFill>
              </a:rPr>
              <a:t>en</a:t>
            </a:r>
          </a:p>
          <a:p>
            <a:pPr algn="ctr"/>
            <a:r>
              <a:rPr lang="nl-NL" sz="3300" b="1" i="1" dirty="0">
                <a:solidFill>
                  <a:schemeClr val="accent1"/>
                </a:solidFill>
              </a:rPr>
              <a:t>Doen we de dingen goed?</a:t>
            </a:r>
          </a:p>
          <a:p>
            <a:pPr algn="ctr"/>
            <a:endParaRPr lang="nl-NL" sz="2400" dirty="0"/>
          </a:p>
          <a:p>
            <a:pPr algn="l"/>
            <a:endParaRPr lang="nl-NL" sz="2400" dirty="0"/>
          </a:p>
          <a:p>
            <a:pPr algn="l"/>
            <a:r>
              <a:rPr lang="nl-NL" sz="2400" dirty="0">
                <a:solidFill>
                  <a:schemeClr val="accent2"/>
                </a:solidFill>
              </a:rPr>
              <a:t>Oktober 2024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F9DCC93-D945-1BBC-0F9C-EC8DD2214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220" y="4609421"/>
            <a:ext cx="2003003" cy="200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90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9EB18D8-A84D-2801-EFAF-659706C9AC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079DB7-9AA0-7751-75E3-91C84448A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De </a:t>
            </a:r>
            <a:r>
              <a:rPr lang="nl-NL" dirty="0" err="1">
                <a:solidFill>
                  <a:schemeClr val="accent2"/>
                </a:solidFill>
              </a:rPr>
              <a:t>ledendag</a:t>
            </a:r>
            <a:r>
              <a:rPr lang="nl-NL" dirty="0">
                <a:solidFill>
                  <a:schemeClr val="accent2"/>
                </a:solidFill>
              </a:rPr>
              <a:t> was een schot in de roos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F9009BE-6AF2-4CA6-4ADE-A79DBE5FA858}"/>
              </a:ext>
            </a:extLst>
          </p:cNvPr>
          <p:cNvSpPr txBox="1"/>
          <p:nvPr/>
        </p:nvSpPr>
        <p:spPr>
          <a:xfrm>
            <a:off x="677334" y="2383324"/>
            <a:ext cx="95410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800" dirty="0"/>
              <a:t>45 % (= 16) nam deel aan de </a:t>
            </a:r>
            <a:r>
              <a:rPr lang="nl-NL" sz="2800" dirty="0" err="1"/>
              <a:t>ledendag</a:t>
            </a:r>
            <a:endParaRPr lang="nl-NL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800" dirty="0"/>
              <a:t>Opzet is heel goed aangeslagen (inhoud, verzorging en onderling contact)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800" dirty="0"/>
              <a:t>Suggesties volgend jaar: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sz="2800" dirty="0"/>
              <a:t>Activiteit voor kinderen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sz="2800" dirty="0"/>
              <a:t>Activiteit voor mensen die slecht ter been zijn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sz="2800" dirty="0"/>
              <a:t>Andere locatie</a:t>
            </a:r>
          </a:p>
          <a:p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517350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E18C7D-7A04-3DAD-4A17-9F2DAD8CF3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-16144"/>
            <a:ext cx="10447020" cy="7835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14A551F-A2B9-4C91-37E2-872793EE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9240"/>
            <a:ext cx="8596668" cy="1320800"/>
          </a:xfrm>
        </p:spPr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Tips en suggesties (1)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C1CA84-BAD8-EE0F-520C-D9EBB7852589}"/>
              </a:ext>
            </a:extLst>
          </p:cNvPr>
          <p:cNvSpPr txBox="1"/>
          <p:nvPr/>
        </p:nvSpPr>
        <p:spPr>
          <a:xfrm>
            <a:off x="627804" y="965200"/>
            <a:ext cx="9632526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200" dirty="0"/>
              <a:t>Besteed aandacht aan: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Waterkwaliteit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Wat je zelf in het klein thuis kunt doen voor de natuur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rgbClr val="202124"/>
                </a:solidFill>
                <a:latin typeface="Roboto" panose="02000000000000000000" pitchFamily="2" charset="0"/>
              </a:rPr>
              <a:t>Prikkelende lezingen en dialogen die tot nadenken stemmen</a:t>
            </a:r>
            <a:endParaRPr lang="nl-NL" sz="2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200" dirty="0"/>
              <a:t>Excursies: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Sluit vaker aan op landelijke thema’s (IVN groene jaarkalender)</a:t>
            </a:r>
            <a:r>
              <a:rPr lang="nl-NL" sz="2200" dirty="0">
                <a:solidFill>
                  <a:srgbClr val="202124"/>
                </a:solidFill>
                <a:latin typeface="Roboto" panose="02000000000000000000" pitchFamily="2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>
                <a:solidFill>
                  <a:srgbClr val="202124"/>
                </a:solidFill>
                <a:latin typeface="Roboto" panose="02000000000000000000" pitchFamily="2" charset="0"/>
              </a:rPr>
              <a:t>Organiseer vrije struintochten, minder formeel en spontaan op pad met mensen die daar zin in hebben. Natuurlijk wel enigszins van te voren aangemeld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Winterwandeling met snert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Breng meer beleving in de excursies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200" dirty="0"/>
              <a:t>Werkgroepen: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Oprichten vogelwerkgroep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200" dirty="0"/>
              <a:t>Fotogroep oprichten om bijv. een dag samen te fotograferen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200" dirty="0"/>
          </a:p>
          <a:p>
            <a:pPr lvl="1"/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684180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C5ABC8-4156-7FE9-2DC0-D64B79C2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Tips en suggesties (2)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B210C7B-DE57-C60C-76BE-5687873AFE88}"/>
              </a:ext>
            </a:extLst>
          </p:cNvPr>
          <p:cNvSpPr txBox="1"/>
          <p:nvPr/>
        </p:nvSpPr>
        <p:spPr>
          <a:xfrm>
            <a:off x="677334" y="1270000"/>
            <a:ext cx="955251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dirty="0"/>
              <a:t>Jeugd: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Educatief programma uitbreiden richting basisschool leerlingen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Verbinden schoolgids – school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Met scholen in gesprek over natuuractiviteiten onderwijs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Spannende jeugdactiviteiten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dirty="0"/>
              <a:t>Natuurbescherming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Meer tellingen stimuleren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Neem in de Nieuwsbrief oproepen op om te helpen bij </a:t>
            </a:r>
          </a:p>
          <a:p>
            <a:pPr lvl="1"/>
            <a:r>
              <a:rPr lang="nl-NL" sz="2400" dirty="0"/>
              <a:t>tellingen en andere beschermingsactiviteiten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sz="2400" dirty="0"/>
              <a:t>Amfibieën: duidelijker communiceren hoe geteld moet worden en hoe de waarnemingen ingevoerd moeten worden</a:t>
            </a:r>
          </a:p>
          <a:p>
            <a:pPr lvl="1"/>
            <a:endParaRPr lang="nl-NL" sz="2400" dirty="0"/>
          </a:p>
          <a:p>
            <a:pPr lvl="1"/>
            <a:endParaRPr lang="nl-NL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400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1383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53FE8-3FB6-F887-9251-AE94ACEB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Conclusies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06E2358-6530-4AD2-0B09-ECC77F5934B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77334" y="1503044"/>
            <a:ext cx="9621096" cy="455485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We doen de goede dingen en we doen ze goed: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Excursies, cursussen zijn de hoofdmoot van ons werk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Er zijn mogelijkheden en ideeën om het aanbod te verbeteren/ vernieuwen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We gaan door met de </a:t>
            </a:r>
            <a:r>
              <a:rPr lang="nl-NL" sz="2400" dirty="0" err="1"/>
              <a:t>ledendag</a:t>
            </a:r>
            <a:endParaRPr lang="nl-NL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nl-NL" sz="2400" dirty="0"/>
              <a:t>Zorgen: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Voldoende gidsen op langere termijn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2400" dirty="0"/>
              <a:t>Jeugdactiviteiten van de grond krijgen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199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00E883-8F1C-BEBF-3F33-CDCA0E0E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De respons was helaas beperkt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C96C69B-9EBE-BE3B-BCA1-9EECF9610C54}"/>
              </a:ext>
            </a:extLst>
          </p:cNvPr>
          <p:cNvSpPr txBox="1"/>
          <p:nvPr/>
        </p:nvSpPr>
        <p:spPr>
          <a:xfrm>
            <a:off x="677334" y="1748790"/>
            <a:ext cx="77629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800" dirty="0"/>
              <a:t>189 enquêtes verstuurd, 35 respondenten, minder dan we gehoopt hadden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800" dirty="0"/>
              <a:t>Waarvan: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800" dirty="0"/>
              <a:t>20 niet of nauwelijks betrokken (57%)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800" dirty="0"/>
              <a:t>15 actief tot zeer actief betrokken (43%)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nl-NL" sz="2800" dirty="0"/>
          </a:p>
          <a:p>
            <a:endParaRPr lang="nl-NL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F22289A-F09C-F61C-13F7-FAB7AD607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91" y="4552101"/>
            <a:ext cx="2005758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49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3F4843-ECE5-6F41-5704-6F2FB320C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737" y="738831"/>
            <a:ext cx="9177866" cy="1646302"/>
          </a:xfrm>
        </p:spPr>
        <p:txBody>
          <a:bodyPr/>
          <a:lstStyle/>
          <a:p>
            <a:pPr algn="l"/>
            <a:r>
              <a:rPr lang="nl-NL" dirty="0"/>
              <a:t>Deel 1: </a:t>
            </a:r>
            <a:br>
              <a:rPr lang="nl-NL" dirty="0"/>
            </a:br>
            <a:r>
              <a:rPr lang="nl-NL" dirty="0"/>
              <a:t>Doen we de goede dingen?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95C4D0F-5FDA-F363-AE14-70001097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080" y="4050836"/>
            <a:ext cx="2587840" cy="25878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159A513-5AF9-E52B-C9D6-147CEA4C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95587"/>
            <a:ext cx="12192000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96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D72E25-139B-5573-E464-13C7CDAAA1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0538460" cy="743807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244C8B6-F8BA-D6D7-5BB1-FDCAB474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25197"/>
            <a:ext cx="9712536" cy="1434134"/>
          </a:xfrm>
        </p:spPr>
        <p:txBody>
          <a:bodyPr anchor="t">
            <a:normAutofit fontScale="90000"/>
          </a:bodyPr>
          <a:lstStyle/>
          <a:p>
            <a:r>
              <a:rPr lang="nl-NL" dirty="0">
                <a:solidFill>
                  <a:schemeClr val="accent2"/>
                </a:solidFill>
              </a:rPr>
              <a:t>Mensen zijn vooral lid om Samen natuur </a:t>
            </a:r>
            <a:br>
              <a:rPr lang="nl-NL" dirty="0">
                <a:solidFill>
                  <a:schemeClr val="accent2"/>
                </a:solidFill>
              </a:rPr>
            </a:br>
            <a:r>
              <a:rPr lang="nl-NL" dirty="0">
                <a:solidFill>
                  <a:schemeClr val="accent2"/>
                </a:solidFill>
              </a:rPr>
              <a:t>te beleven en kennis te vergroten*</a:t>
            </a:r>
            <a:br>
              <a:rPr lang="nl-NL" dirty="0">
                <a:solidFill>
                  <a:schemeClr val="accent2"/>
                </a:solidFill>
              </a:rPr>
            </a:br>
            <a:endParaRPr lang="nl-NL" dirty="0">
              <a:solidFill>
                <a:schemeClr val="accent2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A10B34E-CA63-0A80-CC26-910963A759D7}"/>
              </a:ext>
            </a:extLst>
          </p:cNvPr>
          <p:cNvSpPr txBox="1"/>
          <p:nvPr/>
        </p:nvSpPr>
        <p:spPr>
          <a:xfrm>
            <a:off x="677334" y="2159330"/>
            <a:ext cx="104440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4"/>
            </a:pPr>
            <a:r>
              <a:rPr lang="nl-NL" sz="2400" dirty="0"/>
              <a:t>-	Kennis natuur vergroten </a:t>
            </a:r>
          </a:p>
          <a:p>
            <a:pPr marL="457200" indent="-457200">
              <a:buAutoNum type="arabicPlain" startAt="24"/>
            </a:pPr>
            <a:endParaRPr lang="nl-NL" sz="2400" dirty="0"/>
          </a:p>
          <a:p>
            <a:pPr marL="457200" indent="-457200">
              <a:buAutoNum type="arabicPlain" startAt="33"/>
            </a:pPr>
            <a:r>
              <a:rPr lang="nl-NL" sz="2400" dirty="0"/>
              <a:t>-	Interesse voor en beleving van natuur delen</a:t>
            </a:r>
          </a:p>
          <a:p>
            <a:pPr marL="457200" indent="-457200">
              <a:buAutoNum type="arabicPlain" startAt="33"/>
            </a:pPr>
            <a:endParaRPr lang="nl-NL" sz="2400" dirty="0"/>
          </a:p>
          <a:p>
            <a:r>
              <a:rPr lang="nl-NL" sz="2400" dirty="0"/>
              <a:t>17	-	Meewerken aan bescherming natuur</a:t>
            </a:r>
          </a:p>
          <a:p>
            <a:pPr marL="457200" indent="-457200">
              <a:buAutoNum type="arabicPlain" startAt="17"/>
            </a:pPr>
            <a:endParaRPr lang="nl-NL" sz="2400" dirty="0"/>
          </a:p>
          <a:p>
            <a:pPr marL="457200" indent="-457200">
              <a:buAutoNum type="arabicPlain" startAt="9"/>
            </a:pPr>
            <a:r>
              <a:rPr lang="nl-NL" sz="2400" dirty="0"/>
              <a:t>-	Doelstellingen IVN ondersteunen zonder actieve bijdrage</a:t>
            </a:r>
          </a:p>
          <a:p>
            <a:pPr marL="457200" indent="-457200">
              <a:buAutoNum type="arabicPlain" startAt="9"/>
            </a:pPr>
            <a:endParaRPr lang="nl-NL" sz="2400" dirty="0"/>
          </a:p>
          <a:p>
            <a:pPr marL="457200" indent="-457200">
              <a:buAutoNum type="arabicPlain" startAt="9"/>
            </a:pPr>
            <a:endParaRPr lang="nl-NL" sz="2400" dirty="0"/>
          </a:p>
          <a:p>
            <a:pPr marL="457200" indent="-457200">
              <a:buAutoNum type="arabicPlain" startAt="9"/>
            </a:pPr>
            <a:endParaRPr lang="nl-NL" sz="2400" dirty="0"/>
          </a:p>
          <a:p>
            <a:r>
              <a:rPr lang="nl-NL" sz="2400" dirty="0"/>
              <a:t>* </a:t>
            </a:r>
            <a:r>
              <a:rPr lang="nl-NL" dirty="0"/>
              <a:t>Wat is/ zijn voor jou belangrijkste reden(en) om lid te zijn? </a:t>
            </a:r>
          </a:p>
          <a:p>
            <a:r>
              <a:rPr lang="nl-NL" dirty="0"/>
              <a:t>Op deze vraag waren meerdere antwoorden mogelijk</a:t>
            </a:r>
          </a:p>
        </p:txBody>
      </p:sp>
    </p:spTree>
    <p:extLst>
      <p:ext uri="{BB962C8B-B14F-4D97-AF65-F5344CB8AC3E}">
        <p14:creationId xmlns:p14="http://schemas.microsoft.com/office/powerpoint/2010/main" val="426137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19916-C586-D536-32B1-7B8F4981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24" y="394357"/>
            <a:ext cx="10101156" cy="1790700"/>
          </a:xfrm>
        </p:spPr>
        <p:txBody>
          <a:bodyPr>
            <a:noAutofit/>
          </a:bodyPr>
          <a:lstStyle/>
          <a:p>
            <a:r>
              <a:rPr lang="nl-NL" sz="3000" dirty="0"/>
              <a:t>Beleid IVNMW vooral richten op natuur </a:t>
            </a:r>
            <a:br>
              <a:rPr lang="nl-NL" sz="3000" dirty="0"/>
            </a:br>
            <a:r>
              <a:rPr lang="nl-NL" sz="3000" dirty="0"/>
              <a:t>beleven en praktisch bijdragen aan natuurverbetering</a:t>
            </a:r>
            <a:br>
              <a:rPr lang="nl-NL" sz="3000" dirty="0"/>
            </a:br>
            <a:endParaRPr lang="nl-NL" sz="3000" dirty="0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3CCAD00C-02F4-D419-2E9C-D99D5BC2B1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41548"/>
              </p:ext>
            </p:extLst>
          </p:nvPr>
        </p:nvGraphicFramePr>
        <p:xfrm>
          <a:off x="483024" y="2167241"/>
          <a:ext cx="9655386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489">
                  <a:extLst>
                    <a:ext uri="{9D8B030D-6E8A-4147-A177-3AD203B41FA5}">
                      <a16:colId xmlns:a16="http://schemas.microsoft.com/office/drawing/2014/main" val="1820940223"/>
                    </a:ext>
                  </a:extLst>
                </a:gridCol>
                <a:gridCol w="7318257">
                  <a:extLst>
                    <a:ext uri="{9D8B030D-6E8A-4147-A177-3AD203B41FA5}">
                      <a16:colId xmlns:a16="http://schemas.microsoft.com/office/drawing/2014/main" val="322079515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826311406"/>
                    </a:ext>
                  </a:extLst>
                </a:gridCol>
              </a:tblGrid>
              <a:tr h="905708">
                <a:tc>
                  <a:txBody>
                    <a:bodyPr/>
                    <a:lstStyle/>
                    <a:p>
                      <a:pPr algn="ctr"/>
                      <a:r>
                        <a:rPr lang="nl-NL" sz="2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b="0" dirty="0">
                          <a:solidFill>
                            <a:schemeClr val="tx1"/>
                          </a:solidFill>
                        </a:rPr>
                        <a:t>Praktische activiteiten uitvoeren die direct bijdragen aan natuurverbetering</a:t>
                      </a:r>
                    </a:p>
                    <a:p>
                      <a:endParaRPr lang="nl-NL" sz="2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b="0" dirty="0">
                          <a:solidFill>
                            <a:schemeClr val="tx1"/>
                          </a:solidFill>
                        </a:rPr>
                        <a:t>80 punten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70814"/>
                  </a:ext>
                </a:extLst>
              </a:tr>
              <a:tr h="905708">
                <a:tc>
                  <a:txBody>
                    <a:bodyPr/>
                    <a:lstStyle/>
                    <a:p>
                      <a:pPr algn="ctr"/>
                      <a:r>
                        <a:rPr lang="nl-NL" sz="2200" dirty="0"/>
                        <a:t>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Mensen dingen leren over de natuur, ze natuur laten beleven</a:t>
                      </a:r>
                    </a:p>
                    <a:p>
                      <a:endParaRPr lang="nl-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83 punten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01957"/>
                  </a:ext>
                </a:extLst>
              </a:tr>
              <a:tr h="905708">
                <a:tc>
                  <a:txBody>
                    <a:bodyPr/>
                    <a:lstStyle/>
                    <a:p>
                      <a:pPr algn="ctr"/>
                      <a:r>
                        <a:rPr lang="nl-NL" sz="2200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D.m.v. tellingen bijdragen aan inzicht in de stand van de natuur</a:t>
                      </a:r>
                    </a:p>
                    <a:p>
                      <a:endParaRPr lang="nl-NL" sz="2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90 punten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921690"/>
                  </a:ext>
                </a:extLst>
              </a:tr>
              <a:tr h="654515">
                <a:tc>
                  <a:txBody>
                    <a:bodyPr/>
                    <a:lstStyle/>
                    <a:p>
                      <a:pPr algn="ctr"/>
                      <a:r>
                        <a:rPr lang="nl-NL" sz="2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200" dirty="0"/>
                        <a:t>Beinvloeden van natuurbeleid in de regio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200" dirty="0"/>
                        <a:t>91 punten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4331164"/>
                  </a:ext>
                </a:extLst>
              </a:tr>
            </a:tbl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A1F461BA-67E8-0636-D150-36DB1606DF66}"/>
              </a:ext>
            </a:extLst>
          </p:cNvPr>
          <p:cNvSpPr txBox="1"/>
          <p:nvPr/>
        </p:nvSpPr>
        <p:spPr>
          <a:xfrm>
            <a:off x="483024" y="1424301"/>
            <a:ext cx="77871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/>
              <a:t>Volgorde van belangrijkheid voor de inzet van IVN-MW*</a:t>
            </a:r>
          </a:p>
          <a:p>
            <a:r>
              <a:rPr lang="nl-NL" sz="2400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A573C71-8D34-39FA-2570-690B1D23E03C}"/>
              </a:ext>
            </a:extLst>
          </p:cNvPr>
          <p:cNvSpPr txBox="1"/>
          <p:nvPr/>
        </p:nvSpPr>
        <p:spPr>
          <a:xfrm>
            <a:off x="428838" y="6429282"/>
            <a:ext cx="867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 = meest belangrijk, 4 = minst belangrijk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Hoe minder punten, hoe belangrijker</a:t>
            </a:r>
          </a:p>
        </p:txBody>
      </p:sp>
    </p:spTree>
    <p:extLst>
      <p:ext uri="{BB962C8B-B14F-4D97-AF65-F5344CB8AC3E}">
        <p14:creationId xmlns:p14="http://schemas.microsoft.com/office/powerpoint/2010/main" val="271785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375F7C2-E059-1315-4946-2A037FFCF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-1" y="1"/>
            <a:ext cx="1312817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D08BC27-0468-CD82-4596-1F536D82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4" y="632460"/>
            <a:ext cx="9552516" cy="1320800"/>
          </a:xfrm>
        </p:spPr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We moeten voorlopig roeien met de riemen </a:t>
            </a:r>
            <a:br>
              <a:rPr lang="nl-NL" dirty="0">
                <a:solidFill>
                  <a:schemeClr val="accent2"/>
                </a:solidFill>
              </a:rPr>
            </a:br>
            <a:r>
              <a:rPr lang="nl-NL" dirty="0">
                <a:solidFill>
                  <a:schemeClr val="accent2"/>
                </a:solidFill>
              </a:rPr>
              <a:t>die we hebben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BD5419-3E6D-2713-C49A-73C0FAAAB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64" y="2172020"/>
            <a:ext cx="9552516" cy="4285930"/>
          </a:xfrm>
        </p:spPr>
        <p:txBody>
          <a:bodyPr>
            <a:normAutofit/>
          </a:bodyPr>
          <a:lstStyle/>
          <a:p>
            <a:r>
              <a:rPr lang="nl-NL" sz="2400" dirty="0"/>
              <a:t>Een enkeling zou actiever betrokken willen worden </a:t>
            </a:r>
            <a:r>
              <a:rPr lang="nl-NL" sz="2400" dirty="0">
                <a:sym typeface="Wingdings" panose="05000000000000000000" pitchFamily="2" charset="2"/>
              </a:rPr>
              <a:t> oproep doen om zich te melden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/>
              <a:t>Een enkeling wil wel meer, maar het ontbreekt hen aan tijd </a:t>
            </a:r>
          </a:p>
          <a:p>
            <a:endParaRPr lang="nl-NL" sz="2400" dirty="0"/>
          </a:p>
          <a:p>
            <a:r>
              <a:rPr lang="nl-NL" sz="2400" dirty="0"/>
              <a:t>Enkelen zijn tevreden over hun huidige betrokkenheid en willen die niet uitbreiden</a:t>
            </a:r>
          </a:p>
          <a:p>
            <a:endParaRPr lang="nl-NL" sz="2400" dirty="0"/>
          </a:p>
          <a:p>
            <a:r>
              <a:rPr lang="nl-NL" sz="2400" dirty="0"/>
              <a:t>Een enkeling wil afbouwen</a:t>
            </a:r>
          </a:p>
        </p:txBody>
      </p:sp>
    </p:spTree>
    <p:extLst>
      <p:ext uri="{BB962C8B-B14F-4D97-AF65-F5344CB8AC3E}">
        <p14:creationId xmlns:p14="http://schemas.microsoft.com/office/powerpoint/2010/main" val="1687444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D3CA88-ADFF-C982-110B-18295B89E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9866" y="765810"/>
            <a:ext cx="8939953" cy="1810556"/>
          </a:xfrm>
        </p:spPr>
        <p:txBody>
          <a:bodyPr/>
          <a:lstStyle/>
          <a:p>
            <a:pPr algn="l"/>
            <a:r>
              <a:rPr lang="nl-NL" dirty="0"/>
              <a:t>Deel 2:</a:t>
            </a:r>
            <a:br>
              <a:rPr lang="nl-NL" dirty="0"/>
            </a:br>
            <a:r>
              <a:rPr lang="nl-NL" dirty="0"/>
              <a:t>Doen we de dingen goed?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40FDE8-211A-91D7-D96B-D3130443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5587"/>
            <a:ext cx="12192000" cy="406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42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0A78C1-0E6A-8BA2-79FE-29F9A708BD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0" y="0"/>
            <a:ext cx="10527030" cy="12598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AA1537-7125-D8CD-CF55-13CC063C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44" y="609600"/>
            <a:ext cx="10044006" cy="1320800"/>
          </a:xfrm>
        </p:spPr>
        <p:txBody>
          <a:bodyPr/>
          <a:lstStyle/>
          <a:p>
            <a:r>
              <a:rPr lang="nl-NL" dirty="0">
                <a:solidFill>
                  <a:schemeClr val="accent2"/>
                </a:solidFill>
              </a:rPr>
              <a:t>Onze excursies worden positief gewaardeerd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ED7B932-13C9-59F1-3939-C1E5FDB9DC85}"/>
              </a:ext>
            </a:extLst>
          </p:cNvPr>
          <p:cNvSpPr txBox="1"/>
          <p:nvPr/>
        </p:nvSpPr>
        <p:spPr>
          <a:xfrm>
            <a:off x="300144" y="1803291"/>
            <a:ext cx="107640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800" dirty="0"/>
              <a:t>65% van de respondenten nam deel aan één of meer excursies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800" dirty="0"/>
              <a:t>Reacties zijn positief: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800" dirty="0"/>
              <a:t>Goede gidsen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800" dirty="0"/>
              <a:t>Goed verzorgd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sz="2800" dirty="0"/>
          </a:p>
          <a:p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35043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FEF45A7-F1BD-1B77-1AD2-8E2755D0B5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230" y="0"/>
            <a:ext cx="1218353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8DD3E22-66C4-0683-3FDE-3B4A6555F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18176" cy="1320800"/>
          </a:xfrm>
        </p:spPr>
        <p:txBody>
          <a:bodyPr/>
          <a:lstStyle/>
          <a:p>
            <a:r>
              <a:rPr lang="nl-NL" dirty="0"/>
              <a:t>De cursussen worden positief gewaardeerd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B0F0315-02EA-E72F-BE59-71EA00B3A0A8}"/>
              </a:ext>
            </a:extLst>
          </p:cNvPr>
          <p:cNvSpPr txBox="1"/>
          <p:nvPr/>
        </p:nvSpPr>
        <p:spPr>
          <a:xfrm>
            <a:off x="677334" y="2913380"/>
            <a:ext cx="895181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400" dirty="0"/>
              <a:t>35% van de respondenten volgde vogelcursus (28% = 10) </a:t>
            </a:r>
          </a:p>
          <a:p>
            <a:r>
              <a:rPr lang="nl-NL" sz="2400" dirty="0"/>
              <a:t>en/of workshop Levende tuin (9%=3) </a:t>
            </a:r>
          </a:p>
          <a:p>
            <a:endParaRPr lang="nl-NL" sz="2400" dirty="0"/>
          </a:p>
          <a:p>
            <a:r>
              <a:rPr lang="nl-NL" sz="2400" dirty="0"/>
              <a:t>Suggesties vogelcursus: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Vlieg hier en daar een expert in (bijv. over vogelgeluiden)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Cursusavonden erg veel stof; mag professioneler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nl-NL" sz="2400" dirty="0"/>
              <a:t>Excursies fantastisch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429203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1804</TotalTime>
  <Words>623</Words>
  <Application>Microsoft Office PowerPoint</Application>
  <PresentationFormat>Breedbeeld</PresentationFormat>
  <Paragraphs>122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Roboto</vt:lpstr>
      <vt:lpstr>Trebuchet MS</vt:lpstr>
      <vt:lpstr>Wingdings</vt:lpstr>
      <vt:lpstr>Wingdings 3</vt:lpstr>
      <vt:lpstr>Facet</vt:lpstr>
      <vt:lpstr>Uitslag ledenenquête IVN Maas en Waal</vt:lpstr>
      <vt:lpstr>De respons was helaas beperkt </vt:lpstr>
      <vt:lpstr>Deel 1:  Doen we de goede dingen?</vt:lpstr>
      <vt:lpstr>Mensen zijn vooral lid om Samen natuur  te beleven en kennis te vergroten* </vt:lpstr>
      <vt:lpstr>Beleid IVNMW vooral richten op natuur  beleven en praktisch bijdragen aan natuurverbetering </vt:lpstr>
      <vt:lpstr>We moeten voorlopig roeien met de riemen  die we hebben</vt:lpstr>
      <vt:lpstr>Deel 2: Doen we de dingen goed?</vt:lpstr>
      <vt:lpstr>Onze excursies worden positief gewaardeerd</vt:lpstr>
      <vt:lpstr>De cursussen worden positief gewaardeerd</vt:lpstr>
      <vt:lpstr>De ledendag was een schot in de roos</vt:lpstr>
      <vt:lpstr>Tips en suggesties (1)</vt:lpstr>
      <vt:lpstr>Tips en suggesties (2)</vt:lpstr>
      <vt:lpstr>Conclusies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Marion</dc:creator>
  <cp:lastModifiedBy>Marion Kroezen</cp:lastModifiedBy>
  <cp:revision>7</cp:revision>
  <dcterms:created xsi:type="dcterms:W3CDTF">2024-10-07T10:08:09Z</dcterms:created>
  <dcterms:modified xsi:type="dcterms:W3CDTF">2024-10-16T11:00:39Z</dcterms:modified>
</cp:coreProperties>
</file>