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4" r:id="rId4"/>
    <p:sldId id="265" r:id="rId5"/>
    <p:sldId id="259" r:id="rId6"/>
    <p:sldId id="256" r:id="rId7"/>
    <p:sldId id="260" r:id="rId8"/>
    <p:sldId id="261" r:id="rId9"/>
    <p:sldId id="262" r:id="rId10"/>
    <p:sldId id="267" r:id="rId11"/>
    <p:sldId id="263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233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248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777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127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4002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285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995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340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9011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56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37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0E376-1B12-4982-8408-36BD786E2F90}" type="datetimeFigureOut">
              <a:rPr lang="nl-NL" smtClean="0"/>
              <a:t>27-2-2025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D485E-70E4-4344-82BE-57A7C10A02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96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Probleem   </a:t>
            </a:r>
            <a:r>
              <a:rPr lang="nl-NL" sz="3200" b="1" dirty="0" smtClean="0"/>
              <a:t>energieverbruik IVN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600" b="1" dirty="0" smtClean="0"/>
              <a:t>Stroomrekening loopt op.</a:t>
            </a:r>
          </a:p>
          <a:p>
            <a:pPr lvl="0"/>
            <a:r>
              <a:rPr lang="nl-NL" sz="3600" b="1" dirty="0">
                <a:solidFill>
                  <a:prstClr val="black"/>
                </a:solidFill>
              </a:rPr>
              <a:t>Salderingsregeling verdwijnt in 2027</a:t>
            </a:r>
          </a:p>
          <a:p>
            <a:r>
              <a:rPr lang="nl-NL" sz="3600" b="1" dirty="0" smtClean="0"/>
              <a:t>Na 2027 zal stroomrekening nog veel groter worden.</a:t>
            </a:r>
          </a:p>
          <a:p>
            <a:r>
              <a:rPr lang="nl-NL" sz="3600" b="1" dirty="0" smtClean="0"/>
              <a:t>Weinig kennis 	(gestructureerd)</a:t>
            </a:r>
          </a:p>
          <a:p>
            <a:r>
              <a:rPr lang="nl-NL" sz="3600" b="1" dirty="0" smtClean="0"/>
              <a:t>Welke beslissingen nemen? (verantwoord)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646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Kosten luchtwarmtepomp (airco)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Aanschaf + montage 3,5 kWh 	2000 €</a:t>
            </a:r>
          </a:p>
          <a:p>
            <a:r>
              <a:rPr lang="nl-NL" sz="3200" dirty="0" smtClean="0"/>
              <a:t>Aanschaf + montage 7,5 kWh	4000 €</a:t>
            </a:r>
          </a:p>
          <a:p>
            <a:r>
              <a:rPr lang="nl-NL" sz="3200" dirty="0" smtClean="0"/>
              <a:t>Afschrijving per jaar / 15 jaar		400 €</a:t>
            </a:r>
          </a:p>
          <a:p>
            <a:r>
              <a:rPr lang="nl-NL" sz="3200" dirty="0" smtClean="0"/>
              <a:t>Onderhoud per jaar				150 €</a:t>
            </a:r>
          </a:p>
          <a:p>
            <a:pPr marL="0" indent="0">
              <a:buNone/>
            </a:pPr>
            <a:r>
              <a:rPr lang="nl-NL" sz="3200" dirty="0" smtClean="0"/>
              <a:t>                                                   totaal	</a:t>
            </a:r>
            <a:r>
              <a:rPr lang="nl-NL" sz="3200" b="1" dirty="0" smtClean="0">
                <a:solidFill>
                  <a:srgbClr val="C00000"/>
                </a:solidFill>
              </a:rPr>
              <a:t>550 €/jaar</a:t>
            </a:r>
          </a:p>
        </p:txBody>
      </p:sp>
    </p:spTree>
    <p:extLst>
      <p:ext uri="{BB962C8B-B14F-4D97-AF65-F5344CB8AC3E}">
        <p14:creationId xmlns:p14="http://schemas.microsoft.com/office/powerpoint/2010/main" val="12061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b="1" dirty="0" smtClean="0"/>
              <a:t>Geschat toekomstig verbruik met warmtepomp</a:t>
            </a:r>
            <a:endParaRPr lang="nl-NL" sz="4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sz="3000" dirty="0" smtClean="0"/>
              <a:t>90% nodig voor verwarmen x 8000 = 	</a:t>
            </a:r>
            <a:r>
              <a:rPr lang="nl-NL" sz="3000" b="1" dirty="0" smtClean="0">
                <a:solidFill>
                  <a:srgbClr val="C00000"/>
                </a:solidFill>
              </a:rPr>
              <a:t>7200 kWh</a:t>
            </a:r>
          </a:p>
          <a:p>
            <a:r>
              <a:rPr lang="nl-NL" sz="3000" dirty="0" smtClean="0"/>
              <a:t>Met warmtepomp nodig 7200 : 3 =	</a:t>
            </a:r>
            <a:r>
              <a:rPr lang="nl-NL" sz="3000" b="1" dirty="0" smtClean="0">
                <a:solidFill>
                  <a:srgbClr val="C00000"/>
                </a:solidFill>
              </a:rPr>
              <a:t>2400 kWh</a:t>
            </a:r>
          </a:p>
          <a:p>
            <a:endParaRPr lang="nl-NL" sz="3000" dirty="0"/>
          </a:p>
          <a:p>
            <a:r>
              <a:rPr lang="nl-NL" sz="3000" dirty="0" smtClean="0"/>
              <a:t>Jaarlijks verbruik: 800 + 2400 =		</a:t>
            </a:r>
            <a:r>
              <a:rPr lang="nl-NL" sz="3000" b="1" dirty="0" smtClean="0">
                <a:solidFill>
                  <a:srgbClr val="C00000"/>
                </a:solidFill>
              </a:rPr>
              <a:t>3000 kWh</a:t>
            </a:r>
          </a:p>
          <a:p>
            <a:endParaRPr lang="nl-NL" sz="3000" dirty="0"/>
          </a:p>
          <a:p>
            <a:r>
              <a:rPr lang="nl-NL" sz="3000" dirty="0" smtClean="0"/>
              <a:t>Kosten:  verbruik 3000 x 0,35 	=	1050		 </a:t>
            </a:r>
          </a:p>
          <a:p>
            <a:pPr marL="0" indent="0">
              <a:buNone/>
            </a:pPr>
            <a:r>
              <a:rPr lang="nl-NL" sz="3000" dirty="0" smtClean="0"/>
              <a:t>leveren -4500 x 0,05ct		 =      -	  225</a:t>
            </a:r>
          </a:p>
          <a:p>
            <a:pPr marL="0" indent="0">
              <a:buNone/>
            </a:pPr>
            <a:r>
              <a:rPr lang="nl-NL" sz="3000" dirty="0"/>
              <a:t>	</a:t>
            </a:r>
            <a:r>
              <a:rPr lang="nl-NL" sz="3000" dirty="0" smtClean="0"/>
              <a:t>	energieverbruik totaal =		 </a:t>
            </a:r>
            <a:r>
              <a:rPr lang="nl-NL" sz="3000" b="1" dirty="0" smtClean="0">
                <a:solidFill>
                  <a:srgbClr val="C00000"/>
                </a:solidFill>
              </a:rPr>
              <a:t>825 €</a:t>
            </a:r>
          </a:p>
          <a:p>
            <a:pPr>
              <a:buFontTx/>
              <a:buChar char="-"/>
            </a:pPr>
            <a:r>
              <a:rPr lang="nl-NL" sz="3000" dirty="0" smtClean="0"/>
              <a:t>Afschrijving en onderhoud warmtepomp =  	 </a:t>
            </a:r>
            <a:r>
              <a:rPr lang="nl-NL" sz="3000" b="1" dirty="0" smtClean="0">
                <a:solidFill>
                  <a:srgbClr val="C00000"/>
                </a:solidFill>
              </a:rPr>
              <a:t>550 €</a:t>
            </a:r>
          </a:p>
          <a:p>
            <a:pPr marL="0" indent="0">
              <a:buNone/>
            </a:pPr>
            <a:r>
              <a:rPr lang="nl-NL" sz="3000" dirty="0" smtClean="0"/>
              <a:t>                      verwarmingskosten totaal			</a:t>
            </a:r>
            <a:r>
              <a:rPr lang="nl-NL" sz="3000" b="1" dirty="0" smtClean="0">
                <a:solidFill>
                  <a:srgbClr val="C00000"/>
                </a:solidFill>
              </a:rPr>
              <a:t> 1375€</a:t>
            </a:r>
            <a:r>
              <a:rPr lang="nl-NL" b="1" dirty="0" smtClean="0">
                <a:solidFill>
                  <a:srgbClr val="C00000"/>
                </a:solidFill>
              </a:rPr>
              <a:t>	</a:t>
            </a:r>
            <a:r>
              <a:rPr lang="nl-NL" dirty="0" smtClean="0"/>
              <a:t>		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6267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In 2027 verwarmingskosten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Verwarmingskosten nu:	 	  800 €</a:t>
            </a:r>
          </a:p>
          <a:p>
            <a:r>
              <a:rPr lang="nl-NL" dirty="0" smtClean="0"/>
              <a:t>Verwarmingskosten 2027: 	1875 €</a:t>
            </a:r>
          </a:p>
          <a:p>
            <a:endParaRPr lang="nl-NL" dirty="0" smtClean="0"/>
          </a:p>
          <a:p>
            <a:r>
              <a:rPr lang="nl-NL" dirty="0" smtClean="0"/>
              <a:t>Verwarm. met warmtepomp   1375 €</a:t>
            </a:r>
          </a:p>
          <a:p>
            <a:endParaRPr lang="nl-NL" dirty="0"/>
          </a:p>
          <a:p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148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Bezuinigen: 10 – 20 % bezuinigen is haalbaar.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200" dirty="0" smtClean="0"/>
              <a:t>Stooktijden aanpassen</a:t>
            </a:r>
          </a:p>
          <a:p>
            <a:r>
              <a:rPr lang="nl-NL" sz="3200" dirty="0" smtClean="0"/>
              <a:t>Sluipverbruik beperken</a:t>
            </a:r>
          </a:p>
          <a:p>
            <a:r>
              <a:rPr lang="nl-NL" sz="3200" b="1" dirty="0" smtClean="0"/>
              <a:t>8000kWh x 0,15% = 	</a:t>
            </a:r>
            <a:r>
              <a:rPr lang="nl-NL" sz="3200" b="1" dirty="0" smtClean="0">
                <a:solidFill>
                  <a:srgbClr val="C00000"/>
                </a:solidFill>
              </a:rPr>
              <a:t>1200 kWh = 450 €</a:t>
            </a:r>
          </a:p>
          <a:p>
            <a:r>
              <a:rPr lang="nl-NL" sz="2400" b="1" dirty="0" smtClean="0">
                <a:solidFill>
                  <a:srgbClr val="C00000"/>
                </a:solidFill>
              </a:rPr>
              <a:t>(of bij 3000 kWh =	450 kWh = 157 €)</a:t>
            </a:r>
            <a:r>
              <a:rPr lang="nl-NL" b="1" dirty="0" smtClean="0">
                <a:solidFill>
                  <a:srgbClr val="C00000"/>
                </a:solidFill>
              </a:rPr>
              <a:t>		</a:t>
            </a:r>
            <a:endParaRPr lang="nl-NL" b="1" dirty="0">
              <a:solidFill>
                <a:srgbClr val="C00000"/>
              </a:solidFill>
            </a:endParaRPr>
          </a:p>
          <a:p>
            <a:endParaRPr lang="nl-NL" b="1" dirty="0" smtClean="0">
              <a:solidFill>
                <a:srgbClr val="C00000"/>
              </a:solidFill>
            </a:endParaRPr>
          </a:p>
          <a:p>
            <a:r>
              <a:rPr lang="nl-NL" sz="3200" b="1" dirty="0" smtClean="0"/>
              <a:t>Andere doelstellingen</a:t>
            </a:r>
          </a:p>
          <a:p>
            <a:r>
              <a:rPr lang="nl-NL" sz="3200" b="1" dirty="0"/>
              <a:t> </a:t>
            </a:r>
            <a:r>
              <a:rPr lang="nl-NL" sz="3200" b="1" dirty="0" smtClean="0"/>
              <a:t>         CO2</a:t>
            </a:r>
          </a:p>
          <a:p>
            <a:r>
              <a:rPr lang="nl-NL" sz="3200" b="1" dirty="0"/>
              <a:t> </a:t>
            </a:r>
            <a:r>
              <a:rPr lang="nl-NL" sz="3200" b="1" dirty="0" smtClean="0"/>
              <a:t>         Kennisopbouw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202841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C00000"/>
                </a:solidFill>
              </a:rPr>
              <a:t>Kennis,  </a:t>
            </a:r>
            <a:r>
              <a:rPr lang="nl-NL" sz="3600" b="1" dirty="0" smtClean="0">
                <a:solidFill>
                  <a:srgbClr val="C00000"/>
                </a:solidFill>
              </a:rPr>
              <a:t>werkgroep energie</a:t>
            </a:r>
            <a:endParaRPr lang="nl-NL" sz="3600" b="1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199" y="1452282"/>
            <a:ext cx="10914529" cy="5123330"/>
          </a:xfrm>
        </p:spPr>
        <p:txBody>
          <a:bodyPr>
            <a:normAutofit/>
          </a:bodyPr>
          <a:lstStyle/>
          <a:p>
            <a:r>
              <a:rPr lang="nl-NL" sz="3200" b="1" dirty="0" smtClean="0"/>
              <a:t>Energie, energiesoorten</a:t>
            </a:r>
          </a:p>
          <a:p>
            <a:r>
              <a:rPr lang="nl-NL" sz="3200" b="1" dirty="0" smtClean="0"/>
              <a:t>Gegevens verzamelen</a:t>
            </a:r>
          </a:p>
          <a:p>
            <a:r>
              <a:rPr lang="nl-NL" sz="3200" b="1" dirty="0" smtClean="0"/>
              <a:t>Monitoren</a:t>
            </a:r>
          </a:p>
          <a:p>
            <a:r>
              <a:rPr lang="nl-NL" sz="3200" b="1" dirty="0" smtClean="0"/>
              <a:t>Sturen, software, aansturen</a:t>
            </a:r>
          </a:p>
          <a:p>
            <a:r>
              <a:rPr lang="nl-NL" sz="3200" b="1" dirty="0" smtClean="0"/>
              <a:t>Apparaten</a:t>
            </a:r>
          </a:p>
          <a:p>
            <a:r>
              <a:rPr lang="nl-NL" sz="3200" b="1" dirty="0" smtClean="0"/>
              <a:t>Kosten beheer</a:t>
            </a:r>
          </a:p>
          <a:p>
            <a:r>
              <a:rPr lang="nl-NL" sz="3200" b="1" dirty="0" smtClean="0"/>
              <a:t>Energieleveranciers, contracten</a:t>
            </a:r>
          </a:p>
          <a:p>
            <a:r>
              <a:rPr lang="nl-NL" sz="3200" b="1" dirty="0" smtClean="0"/>
              <a:t>Kennisgroep energie, keuzes maken</a:t>
            </a:r>
          </a:p>
          <a:p>
            <a:r>
              <a:rPr lang="nl-NL" sz="3200" b="1" dirty="0" smtClean="0"/>
              <a:t>Advies, cursus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08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Doelstelling:   </a:t>
            </a:r>
            <a:r>
              <a:rPr lang="nl-NL" sz="3200" b="1" dirty="0" smtClean="0"/>
              <a:t>betaalbaar, idealistisch.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0328"/>
          </a:xfrm>
        </p:spPr>
        <p:txBody>
          <a:bodyPr>
            <a:noAutofit/>
          </a:bodyPr>
          <a:lstStyle/>
          <a:p>
            <a:r>
              <a:rPr lang="nl-NL" sz="3200" b="1" dirty="0" smtClean="0"/>
              <a:t>Energiezuinig gebouw</a:t>
            </a:r>
          </a:p>
          <a:p>
            <a:r>
              <a:rPr lang="nl-NL" sz="3200" b="1" dirty="0" smtClean="0"/>
              <a:t>Verwarmtijden (instellingen)</a:t>
            </a:r>
          </a:p>
          <a:p>
            <a:r>
              <a:rPr lang="nl-NL" sz="3200" b="1" dirty="0" smtClean="0"/>
              <a:t>Zaal en keuken apart verwarmen</a:t>
            </a:r>
          </a:p>
          <a:p>
            <a:r>
              <a:rPr lang="nl-NL" sz="3200" b="1" dirty="0" smtClean="0"/>
              <a:t>Sluipverbruik tegengaan (inventarisaties)</a:t>
            </a:r>
          </a:p>
          <a:p>
            <a:r>
              <a:rPr lang="nl-NL" sz="3200" b="1" dirty="0" smtClean="0"/>
              <a:t>Aanschaf warmtepompen (investeringen)</a:t>
            </a:r>
          </a:p>
          <a:p>
            <a:endParaRPr lang="nl-NL" sz="3200" b="1" dirty="0"/>
          </a:p>
          <a:p>
            <a:r>
              <a:rPr lang="nl-NL" sz="3200" b="1" dirty="0" smtClean="0"/>
              <a:t>Minimale CO2 uitstoot</a:t>
            </a:r>
          </a:p>
          <a:p>
            <a:r>
              <a:rPr lang="nl-NL" sz="3200" b="1" dirty="0" smtClean="0"/>
              <a:t>Kennis structureren en uitdragen</a:t>
            </a:r>
            <a:endParaRPr lang="nl-NL" sz="3200" b="1" dirty="0"/>
          </a:p>
        </p:txBody>
      </p:sp>
    </p:spTree>
    <p:extLst>
      <p:ext uri="{BB962C8B-B14F-4D97-AF65-F5344CB8AC3E}">
        <p14:creationId xmlns:p14="http://schemas.microsoft.com/office/powerpoint/2010/main" val="219379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Het IVN-gebouw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3200" dirty="0" smtClean="0"/>
              <a:t>Dubbelhout met 15 cm steenwolvulling, (sandwich)</a:t>
            </a:r>
          </a:p>
          <a:p>
            <a:r>
              <a:rPr lang="nl-NL" sz="3200" dirty="0" err="1" smtClean="0"/>
              <a:t>Reflexifolie</a:t>
            </a:r>
            <a:r>
              <a:rPr lang="nl-NL" sz="3200" dirty="0" smtClean="0"/>
              <a:t> binnenzijde</a:t>
            </a:r>
          </a:p>
          <a:p>
            <a:r>
              <a:rPr lang="nl-NL" sz="3200" dirty="0" smtClean="0"/>
              <a:t>Isolatieglas (dubbel met folie)</a:t>
            </a:r>
          </a:p>
          <a:p>
            <a:r>
              <a:rPr lang="nl-NL" sz="3200" dirty="0" smtClean="0"/>
              <a:t>Dak: sandwichpaneel</a:t>
            </a:r>
          </a:p>
          <a:p>
            <a:pPr marL="0" indent="0">
              <a:buNone/>
            </a:pPr>
            <a:endParaRPr lang="nl-NL" sz="3200" dirty="0" smtClean="0"/>
          </a:p>
          <a:p>
            <a:r>
              <a:rPr lang="nl-NL" sz="3200" dirty="0" smtClean="0"/>
              <a:t>Snelle opwarming door geringe warmtevraag constructie.</a:t>
            </a:r>
          </a:p>
          <a:p>
            <a:r>
              <a:rPr lang="nl-NL" sz="3200" dirty="0" smtClean="0"/>
              <a:t>Vloer?</a:t>
            </a:r>
          </a:p>
          <a:p>
            <a:r>
              <a:rPr lang="nl-NL" sz="3200" dirty="0" smtClean="0"/>
              <a:t>Alles elektrisch verwarmd, ongeveer 2 x zo duur dan aardgas.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174445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Energie vraag en omrekenen.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b="1" dirty="0" smtClean="0"/>
              <a:t>8000 kWh,  alles aankopen = 8000 x 0,35 = 	</a:t>
            </a:r>
            <a:r>
              <a:rPr lang="nl-NL" b="1" dirty="0" smtClean="0">
                <a:solidFill>
                  <a:srgbClr val="C00000"/>
                </a:solidFill>
              </a:rPr>
              <a:t>2800 €/jaar</a:t>
            </a:r>
          </a:p>
          <a:p>
            <a:r>
              <a:rPr lang="nl-NL" b="1" dirty="0" smtClean="0"/>
              <a:t>Met zonnepanelen 1500 kWh = 1500 x 0,35 </a:t>
            </a:r>
            <a:r>
              <a:rPr lang="nl-NL" b="1" dirty="0" smtClean="0">
                <a:solidFill>
                  <a:srgbClr val="C00000"/>
                </a:solidFill>
              </a:rPr>
              <a:t>=	  525 €/jaar</a:t>
            </a:r>
          </a:p>
          <a:p>
            <a:r>
              <a:rPr lang="nl-NL" b="1" dirty="0" smtClean="0"/>
              <a:t>Keuze gas verwarmen: 8000 </a:t>
            </a:r>
            <a:r>
              <a:rPr lang="nl-NL" b="1" dirty="0" err="1" smtClean="0"/>
              <a:t>kWH</a:t>
            </a:r>
            <a:r>
              <a:rPr lang="nl-NL" b="1" dirty="0" smtClean="0"/>
              <a:t> = 800 m3  </a:t>
            </a:r>
            <a:r>
              <a:rPr lang="nl-NL" b="1" dirty="0" smtClean="0">
                <a:solidFill>
                  <a:srgbClr val="C00000"/>
                </a:solidFill>
              </a:rPr>
              <a:t>=1200 €/jaar   </a:t>
            </a:r>
          </a:p>
          <a:p>
            <a:endParaRPr lang="nl-NL" b="1" dirty="0">
              <a:solidFill>
                <a:srgbClr val="C00000"/>
              </a:solidFill>
            </a:endParaRPr>
          </a:p>
          <a:p>
            <a:r>
              <a:rPr lang="nl-NL" b="1" dirty="0" smtClean="0"/>
              <a:t>Conclusie :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rgbClr val="C00000"/>
                </a:solidFill>
              </a:rPr>
              <a:t>voor ons gebouw was elektrisch verwarmen altijd het goedkoopst geweest.</a:t>
            </a:r>
          </a:p>
          <a:p>
            <a:endParaRPr lang="nl-NL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nl-NL" b="1" dirty="0" smtClean="0">
                <a:solidFill>
                  <a:srgbClr val="C00000"/>
                </a:solidFill>
              </a:rPr>
              <a:t>  </a:t>
            </a:r>
          </a:p>
          <a:p>
            <a:pPr marL="0" indent="0">
              <a:buNone/>
            </a:pPr>
            <a:r>
              <a:rPr lang="nl-NL" b="1" dirty="0" smtClean="0">
                <a:solidFill>
                  <a:srgbClr val="C00000"/>
                </a:solidFill>
              </a:rPr>
              <a:t>  </a:t>
            </a:r>
            <a:endParaRPr lang="nl-NL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71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083035"/>
              </p:ext>
            </p:extLst>
          </p:nvPr>
        </p:nvGraphicFramePr>
        <p:xfrm>
          <a:off x="0" y="365122"/>
          <a:ext cx="12192002" cy="67735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4024"/>
                <a:gridCol w="995498"/>
                <a:gridCol w="1129761"/>
                <a:gridCol w="1129761"/>
                <a:gridCol w="1129761"/>
                <a:gridCol w="1129761"/>
                <a:gridCol w="1129761"/>
                <a:gridCol w="517806"/>
                <a:gridCol w="1129761"/>
                <a:gridCol w="376586"/>
                <a:gridCol w="354520"/>
                <a:gridCol w="775241"/>
                <a:gridCol w="1129761"/>
              </a:tblGrid>
              <a:tr h="525651"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 dirty="0">
                          <a:effectLst/>
                        </a:rPr>
                        <a:t>kWh   stroomverbruik  </a:t>
                      </a:r>
                      <a:r>
                        <a:rPr lang="nl-NL" sz="2400" b="1" u="none" strike="noStrike" dirty="0" smtClean="0">
                          <a:effectLst/>
                        </a:rPr>
                        <a:t>IVN</a:t>
                      </a:r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7"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>
                          <a:effectLst/>
                        </a:rPr>
                        <a:t>(teveel geleverd 5 ct, extra aangekocht 35ct)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525651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>
                          <a:effectLst/>
                        </a:rPr>
                        <a:t>leveren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>
                          <a:effectLst/>
                        </a:rPr>
                        <a:t>verbruik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>
                          <a:effectLst/>
                        </a:rPr>
                        <a:t>saldo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>
                          <a:effectLst/>
                        </a:rPr>
                        <a:t>saldo euro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2022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5100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4500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600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30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2023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4800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6200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-1400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-490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2024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4400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6000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-1600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effectLst/>
                        </a:rPr>
                        <a:t>-560</a:t>
                      </a:r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prognose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2027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4500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6000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-1500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-1875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4500 x 5 </a:t>
                      </a:r>
                      <a:r>
                        <a:rPr lang="nl-NL" sz="2400" b="1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ct</a:t>
                      </a:r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 = 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225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775967"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2028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4500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6000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-1500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-1875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6000 x 35 ct =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-2100</a:t>
                      </a:r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r" fontAlgn="b"/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l-NL" sz="2400" b="1" u="none" strike="noStrike">
                          <a:solidFill>
                            <a:srgbClr val="C00000"/>
                          </a:solidFill>
                          <a:effectLst/>
                        </a:rPr>
                        <a:t>-1875</a:t>
                      </a:r>
                      <a:endParaRPr lang="nl-NL" sz="2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2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25651"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nl-NL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nl-N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99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23669" y="0"/>
            <a:ext cx="13915669" cy="716728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312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 smtClean="0"/>
              <a:t>Kennis</a:t>
            </a:r>
            <a:r>
              <a:rPr lang="nl-NL" dirty="0" smtClean="0"/>
              <a:t>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43753" y="1452283"/>
            <a:ext cx="11053482" cy="4639236"/>
          </a:xfrm>
        </p:spPr>
        <p:txBody>
          <a:bodyPr/>
          <a:lstStyle/>
          <a:p>
            <a:r>
              <a:rPr lang="nl-NL" dirty="0" smtClean="0"/>
              <a:t>Wat is ons energieverbruik per dag/ per avond?</a:t>
            </a:r>
            <a:r>
              <a:rPr lang="nl-NL" dirty="0"/>
              <a:t>	</a:t>
            </a:r>
            <a:r>
              <a:rPr lang="nl-NL" b="1" dirty="0" smtClean="0">
                <a:solidFill>
                  <a:srgbClr val="C00000"/>
                </a:solidFill>
              </a:rPr>
              <a:t>60 tot 100 kWh/dag</a:t>
            </a:r>
          </a:p>
          <a:p>
            <a:r>
              <a:rPr lang="nl-NL" dirty="0" smtClean="0"/>
              <a:t>Wat betekent dit in 2027?	 80 x 0,35 =		</a:t>
            </a:r>
            <a:r>
              <a:rPr lang="nl-NL" b="1" dirty="0" smtClean="0">
                <a:solidFill>
                  <a:srgbClr val="C00000"/>
                </a:solidFill>
              </a:rPr>
              <a:t>28 € per avond/dag</a:t>
            </a:r>
          </a:p>
          <a:p>
            <a:r>
              <a:rPr lang="nl-NL" dirty="0" smtClean="0"/>
              <a:t>Wat is ons sluipverbruik?				</a:t>
            </a:r>
            <a:r>
              <a:rPr lang="nl-NL" sz="2400" b="1" dirty="0" smtClean="0">
                <a:solidFill>
                  <a:srgbClr val="00B050"/>
                </a:solidFill>
              </a:rPr>
              <a:t>In de wintermaanden</a:t>
            </a:r>
          </a:p>
          <a:p>
            <a:pPr marL="457200" lvl="1" indent="0">
              <a:buNone/>
            </a:pPr>
            <a:r>
              <a:rPr lang="nl-NL" dirty="0" smtClean="0"/>
              <a:t> 20 d van de maand:    +/- 15kWh/d = 20 x 15 x 0,35=	</a:t>
            </a:r>
            <a:r>
              <a:rPr lang="nl-NL" b="1" dirty="0" smtClean="0">
                <a:solidFill>
                  <a:srgbClr val="C00000"/>
                </a:solidFill>
              </a:rPr>
              <a:t>105 € per maand</a:t>
            </a:r>
            <a:r>
              <a:rPr lang="nl-NL" dirty="0" smtClean="0"/>
              <a:t>	</a:t>
            </a:r>
          </a:p>
          <a:p>
            <a:pPr marL="457200" lvl="1" indent="0">
              <a:buNone/>
            </a:pPr>
            <a:r>
              <a:rPr lang="nl-NL" dirty="0" smtClean="0"/>
              <a:t>	</a:t>
            </a:r>
          </a:p>
          <a:p>
            <a:r>
              <a:rPr lang="nl-NL" b="1" dirty="0" smtClean="0">
                <a:solidFill>
                  <a:srgbClr val="C00000"/>
                </a:solidFill>
              </a:rPr>
              <a:t>Warmtepompen</a:t>
            </a:r>
            <a:r>
              <a:rPr lang="nl-NL" dirty="0" smtClean="0"/>
              <a:t> maken van 1 kWh elektriciteit,   </a:t>
            </a:r>
            <a:r>
              <a:rPr lang="nl-NL" b="1" dirty="0" smtClean="0">
                <a:solidFill>
                  <a:srgbClr val="C00000"/>
                </a:solidFill>
              </a:rPr>
              <a:t>3 kWh aan warmte</a:t>
            </a:r>
          </a:p>
          <a:p>
            <a:pPr lvl="1"/>
            <a:r>
              <a:rPr lang="nl-NL" b="1" dirty="0" smtClean="0"/>
              <a:t>Lucht-waterwarmtepomp:  subsidie mogelijk, meer kosten, ook aan gebouw</a:t>
            </a:r>
          </a:p>
          <a:p>
            <a:pPr lvl="1"/>
            <a:r>
              <a:rPr lang="nl-NL" b="1" dirty="0" smtClean="0"/>
              <a:t>Lucht-luchtwarmtepomp:  goedkoper,  moeilijker warmte bij voeten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41480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4"/>
            <a:ext cx="2563906" cy="15931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 </a:t>
            </a:r>
            <a:endParaRPr lang="nl-NL" b="1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234" y="96184"/>
            <a:ext cx="12200593" cy="603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24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nl-NL" dirty="0" smtClean="0"/>
              <a:t>Lucht-lucht = airco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3741" y="85447"/>
            <a:ext cx="7180730" cy="7180730"/>
          </a:xfrm>
        </p:spPr>
      </p:pic>
    </p:spTree>
    <p:extLst>
      <p:ext uri="{BB962C8B-B14F-4D97-AF65-F5344CB8AC3E}">
        <p14:creationId xmlns:p14="http://schemas.microsoft.com/office/powerpoint/2010/main" val="41576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275</Words>
  <Application>Microsoft Office PowerPoint</Application>
  <PresentationFormat>Breedbeeld</PresentationFormat>
  <Paragraphs>127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Probleem   energieverbruik IVN</vt:lpstr>
      <vt:lpstr>Doelstelling:   betaalbaar, idealistisch.</vt:lpstr>
      <vt:lpstr>Het IVN-gebouw </vt:lpstr>
      <vt:lpstr>Energie vraag en omrekenen.</vt:lpstr>
      <vt:lpstr>PowerPoint-presentatie</vt:lpstr>
      <vt:lpstr> </vt:lpstr>
      <vt:lpstr>Kennis  </vt:lpstr>
      <vt:lpstr> </vt:lpstr>
      <vt:lpstr>Lucht-lucht = airco</vt:lpstr>
      <vt:lpstr>Kosten luchtwarmtepomp (airco)</vt:lpstr>
      <vt:lpstr>Geschat toekomstig verbruik met warmtepomp</vt:lpstr>
      <vt:lpstr>In 2027 verwarmingskosten</vt:lpstr>
      <vt:lpstr>Bezuinigen: 10 – 20 % bezuinigen is haalbaar.</vt:lpstr>
      <vt:lpstr>Kennis,  werkgroep energie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Microsoft-account</dc:creator>
  <cp:lastModifiedBy>Microsoft-account</cp:lastModifiedBy>
  <cp:revision>25</cp:revision>
  <dcterms:created xsi:type="dcterms:W3CDTF">2025-02-27T10:13:37Z</dcterms:created>
  <dcterms:modified xsi:type="dcterms:W3CDTF">2025-02-27T14:06:32Z</dcterms:modified>
</cp:coreProperties>
</file>