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65" r:id="rId3"/>
    <p:sldId id="296" r:id="rId4"/>
    <p:sldId id="297" r:id="rId5"/>
    <p:sldId id="267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91B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FFC87-6ECE-40CF-9535-D801E6B22414}" v="15" dt="2026-07-23T12:26:32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43" autoAdjust="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15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Paul Bakker" userId="91ea6482-5e7a-4156-9768-6bc14a6bf7e1" providerId="ADAL" clId="{0700D920-B853-4C68-918C-52BA9F94E9DD}"/>
    <pc:docChg chg="undo custSel addSld delSld modSld">
      <pc:chgData name="Peter Paul Bakker" userId="91ea6482-5e7a-4156-9768-6bc14a6bf7e1" providerId="ADAL" clId="{0700D920-B853-4C68-918C-52BA9F94E9DD}" dt="2026-07-23T12:28:05.979" v="546" actId="1076"/>
      <pc:docMkLst>
        <pc:docMk/>
      </pc:docMkLst>
      <pc:sldChg chg="addSp modSp mod">
        <pc:chgData name="Peter Paul Bakker" userId="91ea6482-5e7a-4156-9768-6bc14a6bf7e1" providerId="ADAL" clId="{0700D920-B853-4C68-918C-52BA9F94E9DD}" dt="2026-07-23T12:28:05.979" v="546" actId="1076"/>
        <pc:sldMkLst>
          <pc:docMk/>
          <pc:sldMk cId="1805508212" sldId="265"/>
        </pc:sldMkLst>
        <pc:spChg chg="add mod">
          <ac:chgData name="Peter Paul Bakker" userId="91ea6482-5e7a-4156-9768-6bc14a6bf7e1" providerId="ADAL" clId="{0700D920-B853-4C68-918C-52BA9F94E9DD}" dt="2026-07-23T12:24:56.801" v="537" actId="1037"/>
          <ac:spMkLst>
            <pc:docMk/>
            <pc:sldMk cId="1805508212" sldId="265"/>
            <ac:spMk id="4" creationId="{7E083102-CD1D-B975-3A6B-3D4CAE5B8481}"/>
          </ac:spMkLst>
        </pc:spChg>
        <pc:graphicFrameChg chg="add">
          <ac:chgData name="Peter Paul Bakker" userId="91ea6482-5e7a-4156-9768-6bc14a6bf7e1" providerId="ADAL" clId="{0700D920-B853-4C68-918C-52BA9F94E9DD}" dt="2026-07-23T12:21:57.602" v="444"/>
          <ac:graphicFrameMkLst>
            <pc:docMk/>
            <pc:sldMk cId="1805508212" sldId="265"/>
            <ac:graphicFrameMk id="2" creationId="{7E403848-F010-426B-4F53-7E5DDED5297E}"/>
          </ac:graphicFrameMkLst>
        </pc:graphicFrameChg>
        <pc:graphicFrameChg chg="add mod modGraphic">
          <ac:chgData name="Peter Paul Bakker" userId="91ea6482-5e7a-4156-9768-6bc14a6bf7e1" providerId="ADAL" clId="{0700D920-B853-4C68-918C-52BA9F94E9DD}" dt="2026-07-23T12:24:00.300" v="462" actId="1076"/>
          <ac:graphicFrameMkLst>
            <pc:docMk/>
            <pc:sldMk cId="1805508212" sldId="265"/>
            <ac:graphicFrameMk id="3" creationId="{709E3FA8-BCA1-296F-1462-059B4A16E18E}"/>
          </ac:graphicFrameMkLst>
        </pc:graphicFrameChg>
        <pc:picChg chg="mod">
          <ac:chgData name="Peter Paul Bakker" userId="91ea6482-5e7a-4156-9768-6bc14a6bf7e1" providerId="ADAL" clId="{0700D920-B853-4C68-918C-52BA9F94E9DD}" dt="2026-07-23T12:28:05.979" v="546" actId="1076"/>
          <ac:picMkLst>
            <pc:docMk/>
            <pc:sldMk cId="1805508212" sldId="265"/>
            <ac:picMk id="14" creationId="{00EEA5D9-8E2C-4E76-BC92-E700776E9FEB}"/>
          </ac:picMkLst>
        </pc:picChg>
      </pc:sldChg>
      <pc:sldChg chg="delSp mod">
        <pc:chgData name="Peter Paul Bakker" userId="91ea6482-5e7a-4156-9768-6bc14a6bf7e1" providerId="ADAL" clId="{0700D920-B853-4C68-918C-52BA9F94E9DD}" dt="2026-07-06T19:18:18.015" v="30" actId="478"/>
        <pc:sldMkLst>
          <pc:docMk/>
          <pc:sldMk cId="3080431920" sldId="267"/>
        </pc:sldMkLst>
      </pc:sldChg>
      <pc:sldChg chg="modSp mod">
        <pc:chgData name="Peter Paul Bakker" userId="91ea6482-5e7a-4156-9768-6bc14a6bf7e1" providerId="ADAL" clId="{0700D920-B853-4C68-918C-52BA9F94E9DD}" dt="2026-07-06T19:14:41.452" v="5" actId="113"/>
        <pc:sldMkLst>
          <pc:docMk/>
          <pc:sldMk cId="1397375099" sldId="296"/>
        </pc:sldMkLst>
        <pc:graphicFrameChg chg="modGraphic">
          <ac:chgData name="Peter Paul Bakker" userId="91ea6482-5e7a-4156-9768-6bc14a6bf7e1" providerId="ADAL" clId="{0700D920-B853-4C68-918C-52BA9F94E9DD}" dt="2026-07-06T19:14:41.452" v="5" actId="113"/>
          <ac:graphicFrameMkLst>
            <pc:docMk/>
            <pc:sldMk cId="1397375099" sldId="296"/>
            <ac:graphicFrameMk id="3" creationId="{206E4005-A8C3-84BB-A6A8-2C3FD69CD21E}"/>
          </ac:graphicFrameMkLst>
        </pc:graphicFrameChg>
      </pc:sldChg>
      <pc:sldChg chg="addSp delSp modSp mod">
        <pc:chgData name="Peter Paul Bakker" userId="91ea6482-5e7a-4156-9768-6bc14a6bf7e1" providerId="ADAL" clId="{0700D920-B853-4C68-918C-52BA9F94E9DD}" dt="2026-07-06T19:16:50.195" v="29" actId="14100"/>
        <pc:sldMkLst>
          <pc:docMk/>
          <pc:sldMk cId="628108639" sldId="297"/>
        </pc:sldMkLst>
        <pc:spChg chg="add mod">
          <ac:chgData name="Peter Paul Bakker" userId="91ea6482-5e7a-4156-9768-6bc14a6bf7e1" providerId="ADAL" clId="{0700D920-B853-4C68-918C-52BA9F94E9DD}" dt="2026-07-06T19:16:28.636" v="22" actId="1036"/>
          <ac:spMkLst>
            <pc:docMk/>
            <pc:sldMk cId="628108639" sldId="297"/>
            <ac:spMk id="3" creationId="{2CCD1455-5334-C014-3484-E086AF3FDD08}"/>
          </ac:spMkLst>
        </pc:spChg>
        <pc:spChg chg="add mod">
          <ac:chgData name="Peter Paul Bakker" userId="91ea6482-5e7a-4156-9768-6bc14a6bf7e1" providerId="ADAL" clId="{0700D920-B853-4C68-918C-52BA9F94E9DD}" dt="2026-07-06T19:16:50.195" v="29" actId="14100"/>
          <ac:spMkLst>
            <pc:docMk/>
            <pc:sldMk cId="628108639" sldId="297"/>
            <ac:spMk id="6" creationId="{D01723A5-272E-82A4-1F68-C8E710A388B8}"/>
          </ac:spMkLst>
        </pc:spChg>
      </pc:sldChg>
      <pc:sldChg chg="addSp delSp modSp add del mod">
        <pc:chgData name="Peter Paul Bakker" userId="91ea6482-5e7a-4156-9768-6bc14a6bf7e1" providerId="ADAL" clId="{0700D920-B853-4C68-918C-52BA9F94E9DD}" dt="2026-07-23T12:27:50.496" v="543" actId="47"/>
        <pc:sldMkLst>
          <pc:docMk/>
          <pc:sldMk cId="1370016725" sldId="300"/>
        </pc:sldMkLst>
      </pc:sldChg>
      <pc:sldChg chg="addSp delSp modSp add del mod">
        <pc:chgData name="Peter Paul Bakker" userId="91ea6482-5e7a-4156-9768-6bc14a6bf7e1" providerId="ADAL" clId="{0700D920-B853-4C68-918C-52BA9F94E9DD}" dt="2026-07-23T12:25:26.046" v="538" actId="47"/>
        <pc:sldMkLst>
          <pc:docMk/>
          <pc:sldMk cId="2658291765" sldId="301"/>
        </pc:sldMkLst>
        <pc:graphicFrameChg chg="add mod modGraphic">
          <ac:chgData name="Peter Paul Bakker" userId="91ea6482-5e7a-4156-9768-6bc14a6bf7e1" providerId="ADAL" clId="{0700D920-B853-4C68-918C-52BA9F94E9DD}" dt="2026-07-23T12:21:44.709" v="442" actId="1076"/>
          <ac:graphicFrameMkLst>
            <pc:docMk/>
            <pc:sldMk cId="2658291765" sldId="301"/>
            <ac:graphicFrameMk id="2" creationId="{F05390DA-7CBE-42C3-7FD7-964D4D404D42}"/>
          </ac:graphicFrameMkLst>
        </pc:graphicFrameChg>
      </pc:sldChg>
      <pc:sldChg chg="modSp add del mod">
        <pc:chgData name="Peter Paul Bakker" userId="91ea6482-5e7a-4156-9768-6bc14a6bf7e1" providerId="ADAL" clId="{0700D920-B853-4C68-918C-52BA9F94E9DD}" dt="2026-07-23T12:27:53.263" v="544" actId="47"/>
        <pc:sldMkLst>
          <pc:docMk/>
          <pc:sldMk cId="72655314" sldId="302"/>
        </pc:sldMkLst>
        <pc:spChg chg="mod">
          <ac:chgData name="Peter Paul Bakker" userId="91ea6482-5e7a-4156-9768-6bc14a6bf7e1" providerId="ADAL" clId="{0700D920-B853-4C68-918C-52BA9F94E9DD}" dt="2026-07-23T12:26:43.987" v="542" actId="1076"/>
          <ac:spMkLst>
            <pc:docMk/>
            <pc:sldMk cId="72655314" sldId="302"/>
            <ac:spMk id="2" creationId="{969442FE-2D06-8861-B858-5D8646D6B3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38254-51AE-4DBB-8E84-0203F278ADC7}" type="datetimeFigureOut">
              <a:rPr lang="en-NL" smtClean="0"/>
              <a:t>23/07/2026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3DB34-2FB2-4989-8CF7-194F02F87F3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11712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0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0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9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5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0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1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3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7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3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6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73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ECBDC-FB47-D942-A540-F37578E93E8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1EC67-AC97-5949-AA41-2E082EB0F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6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2378" y="4487192"/>
            <a:ext cx="7772400" cy="632450"/>
          </a:xfrm>
        </p:spPr>
        <p:txBody>
          <a:bodyPr>
            <a:normAutofit/>
          </a:bodyPr>
          <a:lstStyle/>
          <a:p>
            <a:pPr algn="l"/>
            <a:r>
              <a:rPr lang="en-US" sz="3500" dirty="0">
                <a:latin typeface="Arial"/>
                <a:cs typeface="Arial"/>
              </a:rPr>
              <a:t>Financieel Jaarverslag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2378" y="5207285"/>
            <a:ext cx="6400800" cy="408533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rgbClr val="91B428"/>
                </a:solidFill>
                <a:latin typeface="Arial"/>
                <a:cs typeface="Arial"/>
              </a:rPr>
              <a:t>IVN-</a:t>
            </a:r>
            <a:r>
              <a:rPr lang="en-US" sz="2000" dirty="0" err="1">
                <a:solidFill>
                  <a:srgbClr val="91B428"/>
                </a:solidFill>
                <a:latin typeface="Arial"/>
                <a:cs typeface="Arial"/>
              </a:rPr>
              <a:t>Heuvelrug</a:t>
            </a:r>
            <a:r>
              <a:rPr lang="en-US" sz="2000" dirty="0">
                <a:solidFill>
                  <a:srgbClr val="91B428"/>
                </a:solidFill>
                <a:latin typeface="Arial"/>
                <a:cs typeface="Arial"/>
              </a:rPr>
              <a:t> en </a:t>
            </a:r>
            <a:r>
              <a:rPr lang="en-US" sz="2000" dirty="0" err="1">
                <a:solidFill>
                  <a:srgbClr val="91B428"/>
                </a:solidFill>
                <a:latin typeface="Arial"/>
                <a:cs typeface="Arial"/>
              </a:rPr>
              <a:t>Kromme</a:t>
            </a:r>
            <a:r>
              <a:rPr lang="en-US" sz="2000" dirty="0">
                <a:solidFill>
                  <a:srgbClr val="91B428"/>
                </a:solidFill>
                <a:latin typeface="Arial"/>
                <a:cs typeface="Arial"/>
              </a:rPr>
              <a:t> Rijn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062378" y="6052437"/>
            <a:ext cx="6400800" cy="408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dirty="0">
                <a:solidFill>
                  <a:schemeClr val="tx1"/>
                </a:solidFill>
                <a:latin typeface="Arial"/>
                <a:cs typeface="Arial"/>
              </a:rPr>
              <a:t>2026, PP Bakker</a:t>
            </a:r>
          </a:p>
        </p:txBody>
      </p:sp>
    </p:spTree>
    <p:extLst>
      <p:ext uri="{BB962C8B-B14F-4D97-AF65-F5344CB8AC3E}">
        <p14:creationId xmlns:p14="http://schemas.microsoft.com/office/powerpoint/2010/main" val="3147457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602033" y="253899"/>
            <a:ext cx="6400800" cy="543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rgbClr val="91B428"/>
                </a:solidFill>
                <a:latin typeface="Arial"/>
                <a:cs typeface="Arial"/>
              </a:rPr>
              <a:t>Eindbalans 2025 vs 2024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37676A6-B7B8-4C20-6CE7-7A86A7AF2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73763"/>
              </p:ext>
            </p:extLst>
          </p:nvPr>
        </p:nvGraphicFramePr>
        <p:xfrm>
          <a:off x="1905000" y="1613852"/>
          <a:ext cx="5043485" cy="186690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1968777069"/>
                    </a:ext>
                  </a:extLst>
                </a:gridCol>
                <a:gridCol w="1589087">
                  <a:extLst>
                    <a:ext uri="{9D8B030D-6E8A-4147-A177-3AD203B41FA5}">
                      <a16:colId xmlns:a16="http://schemas.microsoft.com/office/drawing/2014/main" val="1987773864"/>
                    </a:ext>
                  </a:extLst>
                </a:gridCol>
                <a:gridCol w="50800">
                  <a:extLst>
                    <a:ext uri="{9D8B030D-6E8A-4147-A177-3AD203B41FA5}">
                      <a16:colId xmlns:a16="http://schemas.microsoft.com/office/drawing/2014/main" val="56349414"/>
                    </a:ext>
                  </a:extLst>
                </a:gridCol>
                <a:gridCol w="722312">
                  <a:extLst>
                    <a:ext uri="{9D8B030D-6E8A-4147-A177-3AD203B41FA5}">
                      <a16:colId xmlns:a16="http://schemas.microsoft.com/office/drawing/2014/main" val="3929530338"/>
                    </a:ext>
                  </a:extLst>
                </a:gridCol>
                <a:gridCol w="722312">
                  <a:extLst>
                    <a:ext uri="{9D8B030D-6E8A-4147-A177-3AD203B41FA5}">
                      <a16:colId xmlns:a16="http://schemas.microsoft.com/office/drawing/2014/main" val="1679015448"/>
                    </a:ext>
                  </a:extLst>
                </a:gridCol>
                <a:gridCol w="57150">
                  <a:extLst>
                    <a:ext uri="{9D8B030D-6E8A-4147-A177-3AD203B41FA5}">
                      <a16:colId xmlns:a16="http://schemas.microsoft.com/office/drawing/2014/main" val="1080386279"/>
                    </a:ext>
                  </a:extLst>
                </a:gridCol>
                <a:gridCol w="722312">
                  <a:extLst>
                    <a:ext uri="{9D8B030D-6E8A-4147-A177-3AD203B41FA5}">
                      <a16:colId xmlns:a16="http://schemas.microsoft.com/office/drawing/2014/main" val="989380166"/>
                    </a:ext>
                  </a:extLst>
                </a:gridCol>
                <a:gridCol w="722312">
                  <a:extLst>
                    <a:ext uri="{9D8B030D-6E8A-4147-A177-3AD203B41FA5}">
                      <a16:colId xmlns:a16="http://schemas.microsoft.com/office/drawing/2014/main" val="265272475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1" i="0" u="none" strike="noStrike">
                          <a:effectLst/>
                          <a:latin typeface="Calibri" panose="020F0502020204030204" pitchFamily="34" charset="0"/>
                        </a:rPr>
                        <a:t>31/12/2025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NL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1" i="0" u="none" strike="noStrike">
                          <a:effectLst/>
                          <a:latin typeface="Calibri" panose="020F0502020204030204" pitchFamily="34" charset="0"/>
                        </a:rPr>
                        <a:t>31/12/2024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560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Code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Omschrijving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1" i="1" u="none" strike="noStrike">
                          <a:effectLst/>
                          <a:latin typeface="Calibri" panose="020F0502020204030204" pitchFamily="34" charset="0"/>
                        </a:rPr>
                        <a:t>Activa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1" i="1" u="none" strike="noStrike">
                          <a:effectLst/>
                          <a:latin typeface="Calibri" panose="020F0502020204030204" pitchFamily="34" charset="0"/>
                        </a:rPr>
                        <a:t>Passiva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NL" sz="1100" b="1" i="1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1" i="1" u="none" strike="noStrike">
                          <a:effectLst/>
                          <a:latin typeface="Calibri" panose="020F0502020204030204" pitchFamily="34" charset="0"/>
                        </a:rPr>
                        <a:t>Activa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1" i="1" u="none" strike="noStrike">
                          <a:effectLst/>
                          <a:latin typeface="Calibri" panose="020F0502020204030204" pitchFamily="34" charset="0"/>
                        </a:rPr>
                        <a:t>Passiva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46922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Kas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€ 372,10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8687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1010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ING bank lopende rekening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€ 2.307,89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€ 13.169,02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5424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ING bank spaarrekening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€ 8.145,24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€ 12.359,84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136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1012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ASN bank spaarrekening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€ 30.036,20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€ 18.730,75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644652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1400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Eigen Vermogen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€ 40.</a:t>
                      </a:r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861,43</a:t>
                      </a:r>
                      <a:endParaRPr lang="en-NL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€ 39.624,36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8327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1440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Voorziening NGO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€ 5.250,00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8844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0" i="0" u="none" strike="noStrike">
                          <a:effectLst/>
                          <a:latin typeface="Calibri" panose="020F0502020204030204" pitchFamily="34" charset="0"/>
                        </a:rPr>
                        <a:t>Saldo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NL" sz="11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7994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100" b="1" i="0" u="none" strike="noStrike">
                          <a:effectLst/>
                          <a:latin typeface="Calibri" panose="020F0502020204030204" pitchFamily="34" charset="0"/>
                        </a:rPr>
                        <a:t>Totaal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1" i="0" u="none" strike="noStrike">
                          <a:effectLst/>
                          <a:latin typeface="Calibri" panose="020F0502020204030204" pitchFamily="34" charset="0"/>
                        </a:rPr>
                        <a:t>€ 40.861,43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1" i="0" u="none" strike="noStrike">
                          <a:effectLst/>
                          <a:latin typeface="Calibri" panose="020F0502020204030204" pitchFamily="34" charset="0"/>
                        </a:rPr>
                        <a:t>€ 40.861,43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1" i="0" u="none" strike="noStrike">
                          <a:effectLst/>
                          <a:latin typeface="Calibri" panose="020F0502020204030204" pitchFamily="34" charset="0"/>
                        </a:rPr>
                        <a:t>€ 44.874,36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NL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€ 44.874,36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059609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00EEA5D9-8E2C-4E76-BC92-E700776E9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99" y="978090"/>
            <a:ext cx="7722524" cy="317895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9E3FA8-BCA1-296F-1462-059B4A16E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80666"/>
              </p:ext>
            </p:extLst>
          </p:nvPr>
        </p:nvGraphicFramePr>
        <p:xfrm>
          <a:off x="1822174" y="5106606"/>
          <a:ext cx="7256585" cy="1497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1255">
                  <a:extLst>
                    <a:ext uri="{9D8B030D-6E8A-4147-A177-3AD203B41FA5}">
                      <a16:colId xmlns:a16="http://schemas.microsoft.com/office/drawing/2014/main" val="1648370556"/>
                    </a:ext>
                  </a:extLst>
                </a:gridCol>
                <a:gridCol w="1688822">
                  <a:extLst>
                    <a:ext uri="{9D8B030D-6E8A-4147-A177-3AD203B41FA5}">
                      <a16:colId xmlns:a16="http://schemas.microsoft.com/office/drawing/2014/main" val="1012552413"/>
                    </a:ext>
                  </a:extLst>
                </a:gridCol>
                <a:gridCol w="767861">
                  <a:extLst>
                    <a:ext uri="{9D8B030D-6E8A-4147-A177-3AD203B41FA5}">
                      <a16:colId xmlns:a16="http://schemas.microsoft.com/office/drawing/2014/main" val="65259268"/>
                    </a:ext>
                  </a:extLst>
                </a:gridCol>
                <a:gridCol w="3528647">
                  <a:extLst>
                    <a:ext uri="{9D8B030D-6E8A-4147-A177-3AD203B41FA5}">
                      <a16:colId xmlns:a16="http://schemas.microsoft.com/office/drawing/2014/main" val="2745565069"/>
                    </a:ext>
                  </a:extLst>
                </a:gridCol>
              </a:tblGrid>
              <a:tr h="212034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>
                          <a:effectLst/>
                          <a:latin typeface="+mn-lt"/>
                        </a:rPr>
                        <a:t>Planning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 err="1">
                          <a:effectLst/>
                          <a:latin typeface="+mn-lt"/>
                        </a:rPr>
                        <a:t>Bestemming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 err="1">
                          <a:effectLst/>
                          <a:latin typeface="+mn-lt"/>
                        </a:rPr>
                        <a:t>Bedrag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 err="1">
                          <a:effectLst/>
                          <a:latin typeface="+mn-lt"/>
                        </a:rPr>
                        <a:t>Achtergrond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783289"/>
                  </a:ext>
                </a:extLst>
              </a:tr>
              <a:tr h="21203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Kleding 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gidsen</a:t>
                      </a:r>
                      <a:endParaRPr lang="en-N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€ 5.000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Herkenbaarheid </a:t>
                      </a: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vergroten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in het veld </a:t>
                      </a:r>
                      <a:endParaRPr lang="en-N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695341"/>
                  </a:ext>
                </a:extLst>
              </a:tr>
              <a:tr h="218661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>
                          <a:effectLst/>
                          <a:latin typeface="+mn-lt"/>
                        </a:rPr>
                        <a:t>2027-2028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NGO 2027-2028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€ 5.000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Stelpost</a:t>
                      </a: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afhankelijk</a:t>
                      </a: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 van 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bekostiging</a:t>
                      </a:r>
                      <a:endParaRPr lang="en-N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308144"/>
                  </a:ext>
                </a:extLst>
              </a:tr>
              <a:tr h="21203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>
                          <a:effectLst/>
                          <a:latin typeface="+mn-lt"/>
                        </a:rPr>
                        <a:t>2031-2032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50-jarig jubileum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€ 8.000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Overgebleven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 b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udget</a:t>
                      </a: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 45-jarig 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jubileum</a:t>
                      </a: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toegevoegd</a:t>
                      </a:r>
                      <a:endParaRPr lang="en-N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6460371"/>
                  </a:ext>
                </a:extLst>
              </a:tr>
              <a:tr h="231913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>
                          <a:effectLst/>
                          <a:latin typeface="+mn-lt"/>
                        </a:rPr>
                        <a:t>TBD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Eigen ruimte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€ 14.000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Eenmalige</a:t>
                      </a: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aankleding</a:t>
                      </a: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verbouwing</a:t>
                      </a:r>
                      <a:endParaRPr lang="en-N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895305"/>
                  </a:ext>
                </a:extLst>
              </a:tr>
              <a:tr h="21203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>
                          <a:effectLst/>
                          <a:latin typeface="+mn-lt"/>
                        </a:rPr>
                        <a:t>NA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Exploitatie reserve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>
                          <a:effectLst/>
                          <a:latin typeface="+mn-lt"/>
                        </a:rPr>
                        <a:t>€ 8.000</a:t>
                      </a:r>
                      <a:endParaRPr lang="en-N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u="none" strike="noStrike" dirty="0">
                          <a:effectLst/>
                          <a:latin typeface="+mn-lt"/>
                        </a:rPr>
                        <a:t>1 jaar ex</a:t>
                      </a: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p</a:t>
                      </a:r>
                      <a:r>
                        <a:rPr lang="en-NL" sz="1200" u="none" strike="noStrike" dirty="0" err="1">
                          <a:effectLst/>
                          <a:latin typeface="+mn-lt"/>
                        </a:rPr>
                        <a:t>loitatie</a:t>
                      </a:r>
                      <a:endParaRPr lang="en-N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075169"/>
                  </a:ext>
                </a:extLst>
              </a:tr>
              <a:tr h="19878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N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Totaal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NL" sz="1200" b="1" u="none" strike="noStrike" dirty="0">
                          <a:effectLst/>
                          <a:latin typeface="+mn-lt"/>
                        </a:rPr>
                        <a:t>€ 40.000</a:t>
                      </a: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en-N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6537595"/>
                  </a:ext>
                </a:extLst>
              </a:tr>
            </a:tbl>
          </a:graphicData>
        </a:graphic>
      </p:graphicFrame>
      <p:sp>
        <p:nvSpPr>
          <p:cNvPr id="4" name="Subtitle 2">
            <a:extLst>
              <a:ext uri="{FF2B5EF4-FFF2-40B4-BE49-F238E27FC236}">
                <a16:creationId xmlns:a16="http://schemas.microsoft.com/office/drawing/2014/main" id="{7E083102-CD1D-B975-3A6B-3D4CAE5B8481}"/>
              </a:ext>
            </a:extLst>
          </p:cNvPr>
          <p:cNvSpPr txBox="1">
            <a:spLocks/>
          </p:cNvSpPr>
          <p:nvPr/>
        </p:nvSpPr>
        <p:spPr>
          <a:xfrm>
            <a:off x="1735093" y="4668016"/>
            <a:ext cx="6400800" cy="543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solidFill>
                  <a:srgbClr val="91B428"/>
                </a:solidFill>
                <a:latin typeface="Arial"/>
                <a:cs typeface="Arial"/>
              </a:rPr>
              <a:t>Bestemming</a:t>
            </a:r>
            <a:r>
              <a:rPr lang="en-US" sz="2000" dirty="0">
                <a:solidFill>
                  <a:srgbClr val="91B428"/>
                </a:solidFill>
                <a:latin typeface="Arial"/>
                <a:cs typeface="Arial"/>
              </a:rPr>
              <a:t> Eigen </a:t>
            </a:r>
            <a:r>
              <a:rPr lang="en-US" sz="2000" dirty="0" err="1">
                <a:solidFill>
                  <a:srgbClr val="91B428"/>
                </a:solidFill>
                <a:latin typeface="Arial"/>
                <a:cs typeface="Arial"/>
              </a:rPr>
              <a:t>Vermogen</a:t>
            </a:r>
            <a:endParaRPr lang="en-US" sz="2000" dirty="0">
              <a:solidFill>
                <a:srgbClr val="91B428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5508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889F1-5FA1-B146-4CAE-84B62CF11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DF590A13-56A8-475A-9243-B678EA37DE61}"/>
              </a:ext>
            </a:extLst>
          </p:cNvPr>
          <p:cNvSpPr txBox="1">
            <a:spLocks/>
          </p:cNvSpPr>
          <p:nvPr/>
        </p:nvSpPr>
        <p:spPr>
          <a:xfrm>
            <a:off x="1550809" y="253899"/>
            <a:ext cx="6400800" cy="543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91B42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Financieel Resultaat 2025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06E4005-A8C3-84BB-A6A8-2C3FD69CD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61021"/>
              </p:ext>
            </p:extLst>
          </p:nvPr>
        </p:nvGraphicFramePr>
        <p:xfrm>
          <a:off x="1665915" y="943934"/>
          <a:ext cx="5521693" cy="5582467"/>
        </p:xfrm>
        <a:graphic>
          <a:graphicData uri="http://schemas.openxmlformats.org/drawingml/2006/table">
            <a:tbl>
              <a:tblPr/>
              <a:tblGrid>
                <a:gridCol w="653214">
                  <a:extLst>
                    <a:ext uri="{9D8B030D-6E8A-4147-A177-3AD203B41FA5}">
                      <a16:colId xmlns:a16="http://schemas.microsoft.com/office/drawing/2014/main" val="780150859"/>
                    </a:ext>
                  </a:extLst>
                </a:gridCol>
                <a:gridCol w="3088162">
                  <a:extLst>
                    <a:ext uri="{9D8B030D-6E8A-4147-A177-3AD203B41FA5}">
                      <a16:colId xmlns:a16="http://schemas.microsoft.com/office/drawing/2014/main" val="2561327977"/>
                    </a:ext>
                  </a:extLst>
                </a:gridCol>
                <a:gridCol w="800497">
                  <a:extLst>
                    <a:ext uri="{9D8B030D-6E8A-4147-A177-3AD203B41FA5}">
                      <a16:colId xmlns:a16="http://schemas.microsoft.com/office/drawing/2014/main" val="1675395622"/>
                    </a:ext>
                  </a:extLst>
                </a:gridCol>
                <a:gridCol w="979820">
                  <a:extLst>
                    <a:ext uri="{9D8B030D-6E8A-4147-A177-3AD203B41FA5}">
                      <a16:colId xmlns:a16="http://schemas.microsoft.com/office/drawing/2014/main" val="2744599982"/>
                    </a:ext>
                  </a:extLst>
                </a:gridCol>
              </a:tblGrid>
              <a:tr h="533990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Winst &amp; verlies 01-01-2025 t/m 31-12-2025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297446"/>
                  </a:ext>
                </a:extLst>
              </a:tr>
              <a:tr h="826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8375835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Code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Omschrijving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Verlies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>
                          <a:effectLst/>
                          <a:latin typeface="Calibri" panose="020F0502020204030204" pitchFamily="34" charset="0"/>
                        </a:rPr>
                        <a:t>Winst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605760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4332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Afschr. cursus hulpmiddelen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15,75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116927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4340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Afschr. Hardware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599,00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152128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4510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Algemene kosten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1.558,17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0715998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4520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Bankkosten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262,89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087450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4530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Grote Ratelaar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2.430,08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536843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4660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Huisvestingskosten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2.655,85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1070698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4700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Kosten publiciteit/ kraam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413,09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667818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4900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Betalingsverschillen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4,41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590865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8000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Contributies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5.006,76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967716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8010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Donaties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60,10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1713770"/>
                  </a:ext>
                </a:extLst>
              </a:tr>
              <a:tr h="2170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8030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Extra giften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15,00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006878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8080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Opbrengst rente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490,85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663132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8100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Scharrelkids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294,44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076782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8110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Werkgroep wandelingen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1.451,26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009424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8120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Werkgroep Cursus &amp; Ledenactiviteiten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1.082,75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263755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8152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Werkgroep planten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50,00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719172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8170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Natuur Gidsen Opleiding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1.088,97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755999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8199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Werkgroep overstijgend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280,48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154019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0" i="0" u="none" strike="noStrike">
                          <a:effectLst/>
                          <a:latin typeface="Calibri" panose="020F0502020204030204" pitchFamily="34" charset="0"/>
                        </a:rPr>
                        <a:t>9998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Eindresultaat</a:t>
                      </a:r>
                      <a:endParaRPr lang="en-US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1.229,23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206795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effectLst/>
                          <a:latin typeface="Calibri" panose="020F0502020204030204" pitchFamily="34" charset="0"/>
                        </a:rPr>
                        <a:t>Saldo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NL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328762"/>
                  </a:ext>
                </a:extLst>
              </a:tr>
              <a:tr h="2098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NL" sz="1400" b="1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1" i="0" u="none" strike="noStrike">
                          <a:effectLst/>
                          <a:latin typeface="Calibri" panose="020F0502020204030204" pitchFamily="34" charset="0"/>
                        </a:rPr>
                        <a:t>9.494,54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NL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9.494,54</a:t>
                      </a:r>
                    </a:p>
                  </a:txBody>
                  <a:tcPr marL="6139" marR="6139" marT="613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987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375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733EF8-6B7E-8009-E1EF-293E6BF23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648C6796-2B6D-E328-D066-7FCB2447274C}"/>
              </a:ext>
            </a:extLst>
          </p:cNvPr>
          <p:cNvSpPr txBox="1">
            <a:spLocks/>
          </p:cNvSpPr>
          <p:nvPr/>
        </p:nvSpPr>
        <p:spPr>
          <a:xfrm>
            <a:off x="1550809" y="253899"/>
            <a:ext cx="6400800" cy="543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91B42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NGO 2023-2025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3557C3-DBD8-A344-A992-AEE39F729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59" y="1496374"/>
            <a:ext cx="8926365" cy="33839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CD1455-5334-C014-3484-E086AF3FDD08}"/>
              </a:ext>
            </a:extLst>
          </p:cNvPr>
          <p:cNvSpPr/>
          <p:nvPr/>
        </p:nvSpPr>
        <p:spPr>
          <a:xfrm>
            <a:off x="4890052" y="2405269"/>
            <a:ext cx="1948070" cy="2120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1723A5-272E-82A4-1F68-C8E710A388B8}"/>
              </a:ext>
            </a:extLst>
          </p:cNvPr>
          <p:cNvSpPr/>
          <p:nvPr/>
        </p:nvSpPr>
        <p:spPr>
          <a:xfrm>
            <a:off x="6281530" y="2136912"/>
            <a:ext cx="2816794" cy="2120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28108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264396" y="285797"/>
            <a:ext cx="7879604" cy="543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rgbClr val="91B428"/>
                </a:solidFill>
                <a:latin typeface="Arial"/>
                <a:cs typeface="Arial"/>
              </a:rPr>
              <a:t>Realisatie 2025 en Begroot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BF50F8-D10A-CEB3-5608-E247B7FF5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844" y="937146"/>
            <a:ext cx="678815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31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6890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9e9e726-ad27-4915-84a6-bbdc3208d4e3}" enabled="1" method="Standard" siteId="{f50c4e07-7e41-4a5d-9cb0-de6e757075c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Office PowerPoint</Application>
  <PresentationFormat>On-screen Show (4:3)</PresentationFormat>
  <Paragraphs>163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Financieel Jaarverslag 2025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Bos</dc:creator>
  <cp:lastModifiedBy>Peter Paul Bakker</cp:lastModifiedBy>
  <cp:revision>64</cp:revision>
  <dcterms:created xsi:type="dcterms:W3CDTF">2012-09-25T13:23:19Z</dcterms:created>
  <dcterms:modified xsi:type="dcterms:W3CDTF">2026-07-23T12:28:10Z</dcterms:modified>
</cp:coreProperties>
</file>