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2" r:id="rId7"/>
    <p:sldId id="268" r:id="rId8"/>
    <p:sldId id="261" r:id="rId9"/>
    <p:sldId id="293" r:id="rId10"/>
    <p:sldId id="306" r:id="rId11"/>
    <p:sldId id="267" r:id="rId12"/>
    <p:sldId id="308" r:id="rId13"/>
    <p:sldId id="263" r:id="rId14"/>
    <p:sldId id="264" r:id="rId15"/>
    <p:sldId id="265" r:id="rId16"/>
    <p:sldId id="269" r:id="rId17"/>
    <p:sldId id="266" r:id="rId18"/>
    <p:sldId id="271" r:id="rId19"/>
    <p:sldId id="299" r:id="rId20"/>
    <p:sldId id="273" r:id="rId21"/>
    <p:sldId id="274" r:id="rId22"/>
    <p:sldId id="275" r:id="rId23"/>
    <p:sldId id="284" r:id="rId24"/>
    <p:sldId id="285" r:id="rId25"/>
    <p:sldId id="276" r:id="rId26"/>
    <p:sldId id="291" r:id="rId27"/>
    <p:sldId id="288" r:id="rId28"/>
    <p:sldId id="287" r:id="rId29"/>
    <p:sldId id="292" r:id="rId30"/>
    <p:sldId id="289" r:id="rId31"/>
    <p:sldId id="277" r:id="rId32"/>
    <p:sldId id="290" r:id="rId33"/>
    <p:sldId id="278" r:id="rId34"/>
    <p:sldId id="272" r:id="rId35"/>
    <p:sldId id="282" r:id="rId36"/>
    <p:sldId id="298" r:id="rId37"/>
    <p:sldId id="279" r:id="rId38"/>
    <p:sldId id="281" r:id="rId39"/>
    <p:sldId id="280" r:id="rId40"/>
    <p:sldId id="286" r:id="rId41"/>
    <p:sldId id="294" r:id="rId42"/>
    <p:sldId id="295" r:id="rId43"/>
    <p:sldId id="296" r:id="rId44"/>
    <p:sldId id="297" r:id="rId45"/>
    <p:sldId id="300" r:id="rId46"/>
    <p:sldId id="302" r:id="rId47"/>
    <p:sldId id="301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 Kappert" initials="TK" lastIdx="1" clrIdx="0">
    <p:extLst>
      <p:ext uri="{19B8F6BF-5375-455C-9EA6-DF929625EA0E}">
        <p15:presenceInfo xmlns:p15="http://schemas.microsoft.com/office/powerpoint/2012/main" userId="e1f47607ed943e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17:21:03.83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29E9C99-639D-E967-85AF-2F5E8F8A8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6" y="2099689"/>
            <a:ext cx="8160190" cy="26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8"/>
    </mc:Choice>
    <mc:Fallback xmlns="">
      <p:transition spd="slow" advTm="630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941AF69-038A-BB85-B298-0A68E0527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" y="457200"/>
            <a:ext cx="10175568" cy="6400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3EE43B2-6660-C749-6391-7ED64C03A0BE}"/>
              </a:ext>
            </a:extLst>
          </p:cNvPr>
          <p:cNvSpPr txBox="1"/>
          <p:nvPr/>
        </p:nvSpPr>
        <p:spPr>
          <a:xfrm>
            <a:off x="10217270" y="326376"/>
            <a:ext cx="1893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1985</a:t>
            </a:r>
          </a:p>
          <a:p>
            <a:endParaRPr lang="nl-NL" dirty="0"/>
          </a:p>
          <a:p>
            <a:r>
              <a:rPr lang="nl-NL" dirty="0"/>
              <a:t>Opening heemtuin ‘De </a:t>
            </a:r>
            <a:r>
              <a:rPr lang="nl-NL" dirty="0" err="1"/>
              <a:t>Goaren</a:t>
            </a:r>
            <a:r>
              <a:rPr lang="nl-NL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6781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8"/>
    </mc:Choice>
    <mc:Fallback xmlns="">
      <p:transition spd="slow" advTm="835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E646BD92-09C3-9F7F-2F7C-665FCB072DF2}"/>
              </a:ext>
            </a:extLst>
          </p:cNvPr>
          <p:cNvGrpSpPr/>
          <p:nvPr/>
        </p:nvGrpSpPr>
        <p:grpSpPr>
          <a:xfrm>
            <a:off x="1604865" y="1805479"/>
            <a:ext cx="2591187" cy="1766577"/>
            <a:chOff x="30714" y="5624590"/>
            <a:chExt cx="2133988" cy="1046797"/>
          </a:xfrm>
        </p:grpSpPr>
        <p:sp>
          <p:nvSpPr>
            <p:cNvPr id="4" name="Tekstballon: rechthoek met afgeronde hoeken 3">
              <a:extLst>
                <a:ext uri="{FF2B5EF4-FFF2-40B4-BE49-F238E27FC236}">
                  <a16:creationId xmlns:a16="http://schemas.microsoft.com/office/drawing/2014/main" id="{424F6E11-7046-E559-3BF1-000A59BFEBC2}"/>
                </a:ext>
              </a:extLst>
            </p:cNvPr>
            <p:cNvSpPr/>
            <p:nvPr/>
          </p:nvSpPr>
          <p:spPr>
            <a:xfrm>
              <a:off x="30714" y="5766318"/>
              <a:ext cx="2133988" cy="905069"/>
            </a:xfrm>
            <a:prstGeom prst="wedgeRoundRectCallout">
              <a:avLst>
                <a:gd name="adj1" fmla="val 60324"/>
                <a:gd name="adj2" fmla="val -85190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DF0B63B2-8BF7-526F-D899-BB65F68F06FB}"/>
                </a:ext>
              </a:extLst>
            </p:cNvPr>
            <p:cNvSpPr txBox="1"/>
            <p:nvPr/>
          </p:nvSpPr>
          <p:spPr>
            <a:xfrm>
              <a:off x="106304" y="5624590"/>
              <a:ext cx="2058398" cy="1039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          </a:t>
              </a:r>
            </a:p>
            <a:p>
              <a:r>
                <a:rPr lang="nl-NL" dirty="0"/>
                <a:t>Natuursprokkels + </a:t>
              </a:r>
            </a:p>
            <a:p>
              <a:r>
                <a:rPr lang="nl-NL" dirty="0"/>
                <a:t>info gebied + </a:t>
              </a:r>
            </a:p>
            <a:p>
              <a:r>
                <a:rPr lang="nl-NL" dirty="0"/>
                <a:t>wandel/fietstochten</a:t>
              </a:r>
            </a:p>
            <a:p>
              <a:endParaRPr lang="nl-NL" dirty="0"/>
            </a:p>
            <a:p>
              <a:r>
                <a:rPr lang="nl-NL" dirty="0"/>
                <a:t>tgv 15 jaar IVN-afdeling</a:t>
              </a: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D087C374-1C02-4FCF-54EF-46F88E18420A}"/>
              </a:ext>
            </a:extLst>
          </p:cNvPr>
          <p:cNvSpPr txBox="1"/>
          <p:nvPr/>
        </p:nvSpPr>
        <p:spPr>
          <a:xfrm>
            <a:off x="9804717" y="360784"/>
            <a:ext cx="1741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1989</a:t>
            </a:r>
          </a:p>
          <a:p>
            <a:endParaRPr lang="nl-NL" dirty="0"/>
          </a:p>
          <a:p>
            <a:r>
              <a:rPr lang="nl-NL" dirty="0"/>
              <a:t>Uitgave Dalkruid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117A81F-18E9-1D9A-FF5C-64D8DBE02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68" t="8447" r="13916" b="9265"/>
          <a:stretch/>
        </p:blipFill>
        <p:spPr>
          <a:xfrm rot="15732816">
            <a:off x="3879352" y="1021702"/>
            <a:ext cx="669775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9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4"/>
    </mc:Choice>
    <mc:Fallback xmlns="">
      <p:transition spd="slow" advTm="1323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D6D5C5-373D-6051-010C-01B89A73A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70D4AA6-0B5C-B8DA-AA8A-6664DF43CB28}"/>
              </a:ext>
            </a:extLst>
          </p:cNvPr>
          <p:cNvSpPr txBox="1"/>
          <p:nvPr/>
        </p:nvSpPr>
        <p:spPr>
          <a:xfrm>
            <a:off x="9418338" y="257758"/>
            <a:ext cx="2664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Vanaf 1989</a:t>
            </a:r>
          </a:p>
          <a:p>
            <a:endParaRPr lang="nl-NL" dirty="0"/>
          </a:p>
          <a:p>
            <a:r>
              <a:rPr lang="nl-NL" dirty="0"/>
              <a:t>De werkgroep Vogels  voerde actie om het Korhoen te beschermen.</a:t>
            </a:r>
          </a:p>
          <a:p>
            <a:endParaRPr lang="nl-NL" dirty="0"/>
          </a:p>
          <a:p>
            <a:r>
              <a:rPr lang="nl-NL" dirty="0"/>
              <a:t>Daarna begeleiden ze jarenlang de toestroom aan vogelaars op de Toeristenweg.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D93FAB1-830A-680B-60F4-CA33E742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70" y="4282753"/>
            <a:ext cx="3371460" cy="25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2"/>
    </mc:Choice>
    <mc:Fallback xmlns="">
      <p:transition spd="slow" advTm="1540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7A5C57-E81C-E9F1-853F-3E00A6CF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119008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45B4E28-E8D7-9A99-9CEB-3E68838EFD65}"/>
              </a:ext>
            </a:extLst>
          </p:cNvPr>
          <p:cNvSpPr txBox="1"/>
          <p:nvPr/>
        </p:nvSpPr>
        <p:spPr>
          <a:xfrm>
            <a:off x="10071480" y="285750"/>
            <a:ext cx="2000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1994</a:t>
            </a:r>
          </a:p>
          <a:p>
            <a:endParaRPr lang="nl-NL" dirty="0"/>
          </a:p>
          <a:p>
            <a:r>
              <a:rPr lang="nl-NL" dirty="0"/>
              <a:t>Werkgroep planten</a:t>
            </a:r>
          </a:p>
        </p:txBody>
      </p:sp>
    </p:spTree>
    <p:extLst>
      <p:ext uri="{BB962C8B-B14F-4D97-AF65-F5344CB8AC3E}">
        <p14:creationId xmlns:p14="http://schemas.microsoft.com/office/powerpoint/2010/main" val="8269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7"/>
    </mc:Choice>
    <mc:Fallback xmlns="">
      <p:transition spd="slow" advTm="929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1ABCA99-15B4-72F1-2297-90B1C217E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319"/>
            <a:ext cx="7156579" cy="514116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42362A3-9558-28DD-5D77-9DF02024B727}"/>
              </a:ext>
            </a:extLst>
          </p:cNvPr>
          <p:cNvSpPr txBox="1"/>
          <p:nvPr/>
        </p:nvSpPr>
        <p:spPr>
          <a:xfrm>
            <a:off x="10071480" y="285750"/>
            <a:ext cx="1955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1998</a:t>
            </a:r>
          </a:p>
          <a:p>
            <a:endParaRPr lang="nl-NL" dirty="0"/>
          </a:p>
          <a:p>
            <a:r>
              <a:rPr lang="nl-NL" dirty="0"/>
              <a:t>Kerstwandeling op </a:t>
            </a:r>
          </a:p>
          <a:p>
            <a:r>
              <a:rPr lang="nl-NL" dirty="0"/>
              <a:t>de </a:t>
            </a:r>
            <a:r>
              <a:rPr lang="nl-NL" dirty="0" err="1"/>
              <a:t>Eelerberg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8EFB193-BEC5-53DC-30F8-3F9B41193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76" y="2637064"/>
            <a:ext cx="6438124" cy="42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"/>
    </mc:Choice>
    <mc:Fallback xmlns="">
      <p:transition spd="slow" advTm="1003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95168C-5701-D88F-BCE4-1CEB6F915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4096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EB09FA-24FB-B9E4-6307-BE2610FFF6CC}"/>
              </a:ext>
            </a:extLst>
          </p:cNvPr>
          <p:cNvSpPr txBox="1"/>
          <p:nvPr/>
        </p:nvSpPr>
        <p:spPr>
          <a:xfrm>
            <a:off x="8606574" y="416378"/>
            <a:ext cx="3397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1999</a:t>
            </a:r>
          </a:p>
          <a:p>
            <a:endParaRPr lang="nl-NL" dirty="0"/>
          </a:p>
          <a:p>
            <a:r>
              <a:rPr lang="nl-NL" dirty="0"/>
              <a:t>25 jaar IVN Hellendoorn-Nijverdal</a:t>
            </a:r>
          </a:p>
        </p:txBody>
      </p:sp>
    </p:spTree>
    <p:extLst>
      <p:ext uri="{BB962C8B-B14F-4D97-AF65-F5344CB8AC3E}">
        <p14:creationId xmlns:p14="http://schemas.microsoft.com/office/powerpoint/2010/main" val="37710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7"/>
    </mc:Choice>
    <mc:Fallback xmlns="">
      <p:transition spd="slow" advTm="1022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DAEF88D-9ED6-7FA7-0C01-8DE8EC02E347}"/>
              </a:ext>
            </a:extLst>
          </p:cNvPr>
          <p:cNvSpPr txBox="1"/>
          <p:nvPr/>
        </p:nvSpPr>
        <p:spPr>
          <a:xfrm>
            <a:off x="9530304" y="388386"/>
            <a:ext cx="18607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1999</a:t>
            </a:r>
          </a:p>
          <a:p>
            <a:endParaRPr lang="nl-NL" dirty="0"/>
          </a:p>
          <a:p>
            <a:r>
              <a:rPr lang="nl-NL" dirty="0"/>
              <a:t>Presentatie boek </a:t>
            </a:r>
          </a:p>
          <a:p>
            <a:r>
              <a:rPr lang="nl-NL" i="1" dirty="0"/>
              <a:t>De (heuvel)rug op </a:t>
            </a:r>
          </a:p>
          <a:p>
            <a:r>
              <a:rPr lang="nl-NL" i="1" dirty="0"/>
              <a:t>tgv 25 jaar IVN</a:t>
            </a:r>
            <a:endParaRPr lang="nl-NL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160D69BD-0610-612C-78F0-7ED66C09C79E}"/>
              </a:ext>
            </a:extLst>
          </p:cNvPr>
          <p:cNvGrpSpPr/>
          <p:nvPr/>
        </p:nvGrpSpPr>
        <p:grpSpPr>
          <a:xfrm>
            <a:off x="288003" y="0"/>
            <a:ext cx="8669386" cy="6844003"/>
            <a:chOff x="288003" y="0"/>
            <a:chExt cx="8669386" cy="6844003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9230E4DC-190F-2C1E-7C22-E9EC53508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003" y="0"/>
              <a:ext cx="8669386" cy="6844003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5697303-81D6-359C-E72A-FE1F95801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469" t="6880" r="14515" b="8106"/>
            <a:stretch/>
          </p:blipFill>
          <p:spPr>
            <a:xfrm rot="5400000">
              <a:off x="3467954" y="3599984"/>
              <a:ext cx="1569066" cy="1040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3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2"/>
    </mc:Choice>
    <mc:Fallback xmlns="">
      <p:transition spd="slow" advTm="93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41B626-5CA5-2C2C-34FF-5881B48A6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12" y="0"/>
            <a:ext cx="5248936" cy="689370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15358A7-A8FC-3E9C-5DEA-53105EB98412}"/>
              </a:ext>
            </a:extLst>
          </p:cNvPr>
          <p:cNvSpPr txBox="1"/>
          <p:nvPr/>
        </p:nvSpPr>
        <p:spPr>
          <a:xfrm>
            <a:off x="8811847" y="369726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1999</a:t>
            </a:r>
          </a:p>
          <a:p>
            <a:endParaRPr lang="nl-NL" dirty="0"/>
          </a:p>
          <a:p>
            <a:r>
              <a:rPr lang="nl-NL" dirty="0"/>
              <a:t>Jubileumactiviteiten 25 jaar IVN</a:t>
            </a:r>
          </a:p>
        </p:txBody>
      </p:sp>
    </p:spTree>
    <p:extLst>
      <p:ext uri="{BB962C8B-B14F-4D97-AF65-F5344CB8AC3E}">
        <p14:creationId xmlns:p14="http://schemas.microsoft.com/office/powerpoint/2010/main" val="40741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2"/>
    </mc:Choice>
    <mc:Fallback xmlns="">
      <p:transition spd="slow" advTm="954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737938-2F56-9BFF-27EC-C9D87D19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5574">
            <a:off x="-36929" y="517182"/>
            <a:ext cx="7680279" cy="5210401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27E2EC91-F6B0-7C4F-8C71-BBCED822D106}"/>
              </a:ext>
            </a:extLst>
          </p:cNvPr>
          <p:cNvGrpSpPr/>
          <p:nvPr/>
        </p:nvGrpSpPr>
        <p:grpSpPr>
          <a:xfrm>
            <a:off x="6956554" y="1302914"/>
            <a:ext cx="2807148" cy="1819469"/>
            <a:chOff x="9429166" y="4364300"/>
            <a:chExt cx="2807148" cy="1819469"/>
          </a:xfrm>
        </p:grpSpPr>
        <p:sp>
          <p:nvSpPr>
            <p:cNvPr id="6" name="Tekstballon: rechthoek met afgeronde hoeken 5">
              <a:extLst>
                <a:ext uri="{FF2B5EF4-FFF2-40B4-BE49-F238E27FC236}">
                  <a16:creationId xmlns:a16="http://schemas.microsoft.com/office/drawing/2014/main" id="{FA096758-38B5-5D97-9218-4D19F1AF8DB2}"/>
                </a:ext>
              </a:extLst>
            </p:cNvPr>
            <p:cNvSpPr/>
            <p:nvPr/>
          </p:nvSpPr>
          <p:spPr>
            <a:xfrm>
              <a:off x="9429166" y="4364300"/>
              <a:ext cx="2664280" cy="1819469"/>
            </a:xfrm>
            <a:prstGeom prst="wedgeRoundRectCallout">
              <a:avLst>
                <a:gd name="adj1" fmla="val -83850"/>
                <a:gd name="adj2" fmla="val -365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AE2C7AE-0EEE-514F-A60E-AA2048AF7AFA}"/>
                </a:ext>
              </a:extLst>
            </p:cNvPr>
            <p:cNvSpPr txBox="1"/>
            <p:nvPr/>
          </p:nvSpPr>
          <p:spPr>
            <a:xfrm>
              <a:off x="9572034" y="4466937"/>
              <a:ext cx="26642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Natuursprokkels + wetenswaardigheden + gebiedskaart.</a:t>
              </a:r>
            </a:p>
            <a:p>
              <a:endParaRPr lang="nl-NL" dirty="0"/>
            </a:p>
            <a:p>
              <a:r>
                <a:rPr lang="nl-NL" dirty="0"/>
                <a:t>tgv 20 </a:t>
              </a:r>
              <a:r>
                <a:rPr lang="nl-NL" dirty="0" err="1"/>
                <a:t>jr</a:t>
              </a:r>
              <a:r>
                <a:rPr lang="nl-NL" dirty="0"/>
                <a:t> Natuursprokkels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31E8A561-92D7-5128-8239-8CC2E95AEE2B}"/>
              </a:ext>
            </a:extLst>
          </p:cNvPr>
          <p:cNvSpPr txBox="1"/>
          <p:nvPr/>
        </p:nvSpPr>
        <p:spPr>
          <a:xfrm>
            <a:off x="6885992" y="3750906"/>
            <a:ext cx="2369975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Winnaar F. </a:t>
            </a:r>
            <a:r>
              <a:rPr lang="nl-NL" dirty="0" err="1"/>
              <a:t>Swebenprijs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4ED82B6-7F1F-498B-8495-5B9E5A3166D2}"/>
              </a:ext>
            </a:extLst>
          </p:cNvPr>
          <p:cNvSpPr txBox="1"/>
          <p:nvPr/>
        </p:nvSpPr>
        <p:spPr>
          <a:xfrm>
            <a:off x="8692536" y="212726"/>
            <a:ext cx="3379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2003</a:t>
            </a:r>
          </a:p>
          <a:p>
            <a:endParaRPr lang="nl-NL" dirty="0"/>
          </a:p>
          <a:p>
            <a:r>
              <a:rPr lang="nl-NL" dirty="0"/>
              <a:t>Uitgave Voor trappers en stappers</a:t>
            </a:r>
          </a:p>
        </p:txBody>
      </p:sp>
    </p:spTree>
    <p:extLst>
      <p:ext uri="{BB962C8B-B14F-4D97-AF65-F5344CB8AC3E}">
        <p14:creationId xmlns:p14="http://schemas.microsoft.com/office/powerpoint/2010/main" val="17477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7"/>
    </mc:Choice>
    <mc:Fallback xmlns="">
      <p:transition spd="slow" advTm="1049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3059E7F-7B9E-D75F-D906-36DA4C85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661"/>
            <a:ext cx="10261046" cy="455333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E50AA40-C7CA-A8FF-DCBF-950CBE61D252}"/>
              </a:ext>
            </a:extLst>
          </p:cNvPr>
          <p:cNvSpPr txBox="1"/>
          <p:nvPr/>
        </p:nvSpPr>
        <p:spPr>
          <a:xfrm>
            <a:off x="9007813" y="388386"/>
            <a:ext cx="2636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2003</a:t>
            </a:r>
          </a:p>
          <a:p>
            <a:endParaRPr lang="nl-NL" dirty="0"/>
          </a:p>
          <a:p>
            <a:r>
              <a:rPr lang="nl-NL" dirty="0"/>
              <a:t>Met onze zelfgebouwde website waren we één van de eerste IVN-afdelingen die online bereikbaar was.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087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7"/>
    </mc:Choice>
    <mc:Fallback xmlns="">
      <p:transition spd="slow" advTm="1092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7410DF2-C1FF-AB03-CAF4-973F17186D8A}"/>
              </a:ext>
            </a:extLst>
          </p:cNvPr>
          <p:cNvSpPr txBox="1"/>
          <p:nvPr/>
        </p:nvSpPr>
        <p:spPr>
          <a:xfrm>
            <a:off x="1934547" y="1994805"/>
            <a:ext cx="8105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+mj-lt"/>
              </a:rPr>
              <a:t>50 jaar IVN Hellendoorn-Nijverdal in 50 willekeurige dia’s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B8EA923-AF9F-1C83-F44F-53344F0F22F2}"/>
              </a:ext>
            </a:extLst>
          </p:cNvPr>
          <p:cNvSpPr txBox="1"/>
          <p:nvPr/>
        </p:nvSpPr>
        <p:spPr>
          <a:xfrm>
            <a:off x="5987143" y="6382139"/>
            <a:ext cx="608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Foto’s en presentatie: Johan </a:t>
            </a:r>
            <a:r>
              <a:rPr lang="nl-NL" dirty="0" err="1"/>
              <a:t>Alferink</a:t>
            </a:r>
            <a:r>
              <a:rPr lang="nl-NL" dirty="0"/>
              <a:t>, Ton Kappert, Anny </a:t>
            </a:r>
            <a:r>
              <a:rPr lang="nl-NL" dirty="0" err="1"/>
              <a:t>Alferink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063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"/>
    </mc:Choice>
    <mc:Fallback xmlns="">
      <p:transition spd="slow" advTm="668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3822991-5214-D984-3AC1-98FAD2B689CD}"/>
              </a:ext>
            </a:extLst>
          </p:cNvPr>
          <p:cNvSpPr txBox="1"/>
          <p:nvPr/>
        </p:nvSpPr>
        <p:spPr>
          <a:xfrm>
            <a:off x="9530304" y="388386"/>
            <a:ext cx="23662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2006</a:t>
            </a:r>
          </a:p>
          <a:p>
            <a:endParaRPr lang="nl-NL" dirty="0"/>
          </a:p>
          <a:p>
            <a:r>
              <a:rPr lang="nl-NL" dirty="0"/>
              <a:t>Kerstwandeling op de </a:t>
            </a:r>
          </a:p>
          <a:p>
            <a:r>
              <a:rPr lang="nl-NL" dirty="0" err="1"/>
              <a:t>Eelerberg</a:t>
            </a:r>
            <a:endParaRPr lang="nl-NL" dirty="0"/>
          </a:p>
          <a:p>
            <a:endParaRPr lang="nl-NL" dirty="0"/>
          </a:p>
          <a:p>
            <a:r>
              <a:rPr lang="nl-NL" i="1" dirty="0"/>
              <a:t>Een journalist van </a:t>
            </a:r>
          </a:p>
          <a:p>
            <a:r>
              <a:rPr lang="nl-NL" i="1" dirty="0"/>
              <a:t>ANWB-Kampioen is </a:t>
            </a:r>
          </a:p>
          <a:p>
            <a:r>
              <a:rPr lang="nl-NL" i="1" dirty="0"/>
              <a:t>aanwezig en kondigt </a:t>
            </a:r>
          </a:p>
          <a:p>
            <a:r>
              <a:rPr lang="nl-NL" i="1" dirty="0"/>
              <a:t>publicatie aan voor </a:t>
            </a:r>
          </a:p>
          <a:p>
            <a:r>
              <a:rPr lang="nl-NL" i="1" dirty="0"/>
              <a:t>volgend jaar.</a:t>
            </a:r>
          </a:p>
          <a:p>
            <a:endParaRPr lang="nl-NL" i="1" dirty="0"/>
          </a:p>
          <a:p>
            <a:r>
              <a:rPr lang="nl-NL" i="1" dirty="0"/>
              <a:t>Daardoor werd de kerstwandeling van 2007 op de Sprengenberg bezocht door meer dan 1000 mensen.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CB18D0-129C-0ACC-FEF5-5ADB38570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4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9"/>
    </mc:Choice>
    <mc:Fallback xmlns="">
      <p:transition spd="slow" advTm="1417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57975F-2995-42E4-14D0-1DD131DD9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AB6A775-87FE-E3F0-EAD0-EC4F6E140772}"/>
              </a:ext>
            </a:extLst>
          </p:cNvPr>
          <p:cNvSpPr txBox="1"/>
          <p:nvPr/>
        </p:nvSpPr>
        <p:spPr>
          <a:xfrm>
            <a:off x="9530304" y="388386"/>
            <a:ext cx="1989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2007</a:t>
            </a:r>
          </a:p>
          <a:p>
            <a:endParaRPr lang="nl-NL" dirty="0"/>
          </a:p>
          <a:p>
            <a:r>
              <a:rPr lang="nl-NL" dirty="0"/>
              <a:t>Diploma-uitreiking </a:t>
            </a:r>
          </a:p>
          <a:p>
            <a:r>
              <a:rPr lang="nl-NL" dirty="0"/>
              <a:t>Natuurgidsencursus 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579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5"/>
    </mc:Choice>
    <mc:Fallback xmlns="">
      <p:transition spd="slow" advTm="993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CAD9AA-9C9E-9768-D17B-EF1655D2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9" y="0"/>
            <a:ext cx="795212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F826B2-D2E6-CB95-AAA6-0A668E15D28C}"/>
              </a:ext>
            </a:extLst>
          </p:cNvPr>
          <p:cNvSpPr txBox="1"/>
          <p:nvPr/>
        </p:nvSpPr>
        <p:spPr>
          <a:xfrm>
            <a:off x="9530304" y="388386"/>
            <a:ext cx="2402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2008</a:t>
            </a:r>
          </a:p>
          <a:p>
            <a:endParaRPr lang="nl-NL" dirty="0"/>
          </a:p>
          <a:p>
            <a:r>
              <a:rPr lang="nl-NL" dirty="0"/>
              <a:t>25 jaar Natuursprokkels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7378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"/>
    </mc:Choice>
    <mc:Fallback xmlns="">
      <p:transition spd="slow" advTm="755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0B6AC17-B1D6-FCF5-A24C-68E807A4C6DB}"/>
              </a:ext>
            </a:extLst>
          </p:cNvPr>
          <p:cNvSpPr txBox="1"/>
          <p:nvPr/>
        </p:nvSpPr>
        <p:spPr>
          <a:xfrm>
            <a:off x="9530304" y="388386"/>
            <a:ext cx="257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2010</a:t>
            </a:r>
          </a:p>
          <a:p>
            <a:endParaRPr lang="nl-NL" dirty="0"/>
          </a:p>
          <a:p>
            <a:r>
              <a:rPr lang="nl-NL" dirty="0"/>
              <a:t>Auto-heidetocht voor minder-validen</a:t>
            </a:r>
            <a:endParaRPr lang="nl-NL" i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0649AFE-1AB5-0755-14E3-5403AC0C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341"/>
            <a:ext cx="8509518" cy="566733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8A7C8E6-9156-4A0A-9AD6-84BEBFBED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758" y="3762569"/>
            <a:ext cx="4127241" cy="30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3"/>
    </mc:Choice>
    <mc:Fallback xmlns="">
      <p:transition spd="slow" advTm="739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38F545F-C4B1-C8AD-C4D8-D6DD17965C23}"/>
              </a:ext>
            </a:extLst>
          </p:cNvPr>
          <p:cNvSpPr txBox="1"/>
          <p:nvPr/>
        </p:nvSpPr>
        <p:spPr>
          <a:xfrm>
            <a:off x="9259716" y="500353"/>
            <a:ext cx="269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2010</a:t>
            </a:r>
          </a:p>
          <a:p>
            <a:endParaRPr lang="nl-NL" dirty="0"/>
          </a:p>
          <a:p>
            <a:r>
              <a:rPr lang="nl-NL" dirty="0"/>
              <a:t>Heidewandeling met tai-</a:t>
            </a:r>
            <a:r>
              <a:rPr lang="nl-NL" dirty="0" err="1"/>
              <a:t>chi</a:t>
            </a:r>
            <a:endParaRPr lang="nl-NL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73645D-B663-E75F-E9BC-E2D37D8E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4"/>
    </mc:Choice>
    <mc:Fallback xmlns="">
      <p:transition spd="slow" advTm="850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CACF696-EB21-9CBD-5C38-CBD887131087}"/>
              </a:ext>
            </a:extLst>
          </p:cNvPr>
          <p:cNvSpPr txBox="1"/>
          <p:nvPr/>
        </p:nvSpPr>
        <p:spPr>
          <a:xfrm>
            <a:off x="9362353" y="528345"/>
            <a:ext cx="2720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2010</a:t>
            </a:r>
          </a:p>
          <a:p>
            <a:endParaRPr lang="nl-NL" dirty="0"/>
          </a:p>
          <a:p>
            <a:r>
              <a:rPr lang="nl-NL" i="1" dirty="0"/>
              <a:t>Natuurinformatieborden rond de zandbult bij de </a:t>
            </a:r>
            <a:r>
              <a:rPr lang="nl-NL" i="1" dirty="0" err="1"/>
              <a:t>Spikkenplas</a:t>
            </a:r>
            <a:endParaRPr lang="nl-NL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C8CE3A-AF4A-FB17-F8D0-E8EC7593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061"/>
            <a:ext cx="9077908" cy="60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3"/>
    </mc:Choice>
    <mc:Fallback xmlns="">
      <p:transition spd="slow" advTm="1000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3C4365C1-C3B1-DEAE-30C1-A5510E76F17D}"/>
              </a:ext>
            </a:extLst>
          </p:cNvPr>
          <p:cNvSpPr txBox="1"/>
          <p:nvPr/>
        </p:nvSpPr>
        <p:spPr>
          <a:xfrm>
            <a:off x="8787820" y="567028"/>
            <a:ext cx="30118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2011</a:t>
            </a:r>
          </a:p>
          <a:p>
            <a:endParaRPr lang="nl-NL" dirty="0"/>
          </a:p>
          <a:p>
            <a:r>
              <a:rPr lang="nl-NL" dirty="0"/>
              <a:t>Uitgave van Bomenboekje</a:t>
            </a:r>
          </a:p>
          <a:p>
            <a:endParaRPr lang="nl-NL" i="1" dirty="0"/>
          </a:p>
          <a:p>
            <a:r>
              <a:rPr lang="nl-NL" i="1" dirty="0"/>
              <a:t>Met drie wandel-/fietstochten door Nijverdal</a:t>
            </a:r>
          </a:p>
          <a:p>
            <a:endParaRPr lang="nl-NL" i="1" dirty="0"/>
          </a:p>
          <a:p>
            <a:r>
              <a:rPr lang="nl-NL" dirty="0"/>
              <a:t>Bij herdenking 175 jaar Nijverdal</a:t>
            </a: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B284FD-E153-DF3A-C012-C48ACD6EE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7004">
            <a:off x="1834974" y="209817"/>
            <a:ext cx="6508908" cy="6508908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A6BAE2A-35C6-1F6D-22DE-030FAD321EDD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 flipH="1">
            <a:off x="4780326" y="224529"/>
            <a:ext cx="618204" cy="64794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3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6"/>
    </mc:Choice>
    <mc:Fallback xmlns="">
      <p:transition spd="slow" advTm="958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D3151756-50A4-DBC7-7007-BF627B5873AE}"/>
              </a:ext>
            </a:extLst>
          </p:cNvPr>
          <p:cNvSpPr txBox="1"/>
          <p:nvPr/>
        </p:nvSpPr>
        <p:spPr>
          <a:xfrm>
            <a:off x="9639300" y="461670"/>
            <a:ext cx="2315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2012</a:t>
            </a:r>
          </a:p>
          <a:p>
            <a:endParaRPr lang="nl-NL" dirty="0"/>
          </a:p>
          <a:p>
            <a:r>
              <a:rPr lang="nl-NL" i="1" dirty="0"/>
              <a:t>Rododendrontocht voor minder-validen op de Sprengenberg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28338D-A1DC-7CC3-9918-DA1F62EF7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14"/>
            <a:ext cx="9512741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6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8"/>
    </mc:Choice>
    <mc:Fallback xmlns="">
      <p:transition spd="slow" advTm="859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BAA5ACC-762A-1F32-22CB-8729782AF6E1}"/>
              </a:ext>
            </a:extLst>
          </p:cNvPr>
          <p:cNvSpPr txBox="1"/>
          <p:nvPr/>
        </p:nvSpPr>
        <p:spPr>
          <a:xfrm>
            <a:off x="9362353" y="528345"/>
            <a:ext cx="2720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2012</a:t>
            </a:r>
          </a:p>
          <a:p>
            <a:endParaRPr lang="nl-NL" dirty="0"/>
          </a:p>
          <a:p>
            <a:r>
              <a:rPr lang="nl-NL" i="1" dirty="0"/>
              <a:t>Infomarkt in Huis voor Cultuur en Bestuur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DC4D5C-C2CF-1FE1-70D0-858C1FB87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5954"/>
            <a:ext cx="9237306" cy="61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"/>
    </mc:Choice>
    <mc:Fallback xmlns="">
      <p:transition spd="slow" advTm="724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73E26B45-84E1-5D32-39A1-B7C79CEED787}"/>
              </a:ext>
            </a:extLst>
          </p:cNvPr>
          <p:cNvSpPr txBox="1"/>
          <p:nvPr/>
        </p:nvSpPr>
        <p:spPr>
          <a:xfrm>
            <a:off x="9590953" y="623595"/>
            <a:ext cx="2510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2013</a:t>
            </a:r>
          </a:p>
          <a:p>
            <a:endParaRPr lang="nl-NL" dirty="0"/>
          </a:p>
          <a:p>
            <a:r>
              <a:rPr lang="nl-NL" i="1" dirty="0"/>
              <a:t>Bestuursvergadering</a:t>
            </a:r>
          </a:p>
          <a:p>
            <a:endParaRPr lang="nl-NL" i="1" dirty="0"/>
          </a:p>
          <a:p>
            <a:r>
              <a:rPr lang="nl-NL" i="1" dirty="0" err="1"/>
              <a:t>Vlnr</a:t>
            </a:r>
            <a:endParaRPr lang="nl-NL" i="1" dirty="0"/>
          </a:p>
          <a:p>
            <a:r>
              <a:rPr lang="nl-NL" i="1" dirty="0"/>
              <a:t>Marry Bruins, Willem </a:t>
            </a:r>
            <a:r>
              <a:rPr lang="nl-NL" i="1" dirty="0" err="1"/>
              <a:t>Zuethoff</a:t>
            </a:r>
            <a:r>
              <a:rPr lang="nl-NL" i="1" dirty="0"/>
              <a:t>, Leo van Es, Corry </a:t>
            </a:r>
            <a:r>
              <a:rPr lang="nl-NL" i="1" dirty="0" err="1"/>
              <a:t>Fosberry</a:t>
            </a:r>
            <a:endParaRPr lang="nl-NL" i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4D7618B-ACD1-DC07-A4D0-C1DCC03A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4596"/>
            <a:ext cx="9209314" cy="613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3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5"/>
    </mc:Choice>
    <mc:Fallback xmlns="">
      <p:transition spd="slow" advTm="877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269D950-A872-C801-2A95-C1C083499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61" y="0"/>
            <a:ext cx="6536531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FBEF7E9-4037-7034-6281-55B4BDF9B5AD}"/>
              </a:ext>
            </a:extLst>
          </p:cNvPr>
          <p:cNvSpPr txBox="1"/>
          <p:nvPr/>
        </p:nvSpPr>
        <p:spPr>
          <a:xfrm>
            <a:off x="8378530" y="460442"/>
            <a:ext cx="37525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1974</a:t>
            </a:r>
          </a:p>
          <a:p>
            <a:endParaRPr lang="nl-NL" dirty="0"/>
          </a:p>
          <a:p>
            <a:r>
              <a:rPr lang="nl-NL" dirty="0"/>
              <a:t>Het begon met vuilruimen en </a:t>
            </a:r>
          </a:p>
          <a:p>
            <a:r>
              <a:rPr lang="nl-NL" dirty="0"/>
              <a:t>bosarbeid bij SBB.</a:t>
            </a:r>
          </a:p>
          <a:p>
            <a:endParaRPr lang="nl-NL" dirty="0"/>
          </a:p>
          <a:p>
            <a:r>
              <a:rPr lang="nl-NL" dirty="0"/>
              <a:t>Hier zijn ze bezig met takken branden.</a:t>
            </a:r>
          </a:p>
        </p:txBody>
      </p:sp>
    </p:spTree>
    <p:extLst>
      <p:ext uri="{BB962C8B-B14F-4D97-AF65-F5344CB8AC3E}">
        <p14:creationId xmlns:p14="http://schemas.microsoft.com/office/powerpoint/2010/main" val="318845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4"/>
    </mc:Choice>
    <mc:Fallback xmlns="">
      <p:transition spd="slow" advTm="1113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A4EEFA5-D3E9-5DAA-098D-BDF4344CCDF4}"/>
              </a:ext>
            </a:extLst>
          </p:cNvPr>
          <p:cNvSpPr txBox="1"/>
          <p:nvPr/>
        </p:nvSpPr>
        <p:spPr>
          <a:xfrm>
            <a:off x="9362353" y="528345"/>
            <a:ext cx="2720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2013</a:t>
            </a:r>
          </a:p>
          <a:p>
            <a:endParaRPr lang="nl-NL" dirty="0"/>
          </a:p>
          <a:p>
            <a:r>
              <a:rPr lang="nl-NL" i="1" dirty="0"/>
              <a:t>Heidewandeling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859D342-8B6F-EE1C-0157-3AABAC016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65"/>
            <a:ext cx="9144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6FFDE93-FFE3-45C3-CFAA-9AFEB3819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59" t="13710" r="14599" b="11693"/>
          <a:stretch/>
        </p:blipFill>
        <p:spPr>
          <a:xfrm>
            <a:off x="8761445" y="4348065"/>
            <a:ext cx="3280643" cy="23988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663E994-39B5-E1C6-AE03-7A72EC531D33}"/>
              </a:ext>
            </a:extLst>
          </p:cNvPr>
          <p:cNvSpPr txBox="1"/>
          <p:nvPr/>
        </p:nvSpPr>
        <p:spPr>
          <a:xfrm>
            <a:off x="9702372" y="6237358"/>
            <a:ext cx="204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Mierenleeuw - larve</a:t>
            </a:r>
          </a:p>
        </p:txBody>
      </p:sp>
    </p:spTree>
    <p:extLst>
      <p:ext uri="{BB962C8B-B14F-4D97-AF65-F5344CB8AC3E}">
        <p14:creationId xmlns:p14="http://schemas.microsoft.com/office/powerpoint/2010/main" val="13593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"/>
    </mc:Choice>
    <mc:Fallback xmlns="">
      <p:transition spd="slow" advTm="812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300B15-5C80-B3C6-4570-867BB585C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3BB0FC3-763A-8BB1-0EF4-19F0EFACB688}"/>
              </a:ext>
            </a:extLst>
          </p:cNvPr>
          <p:cNvSpPr txBox="1"/>
          <p:nvPr/>
        </p:nvSpPr>
        <p:spPr>
          <a:xfrm>
            <a:off x="9362353" y="528345"/>
            <a:ext cx="27207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2013</a:t>
            </a:r>
          </a:p>
          <a:p>
            <a:endParaRPr lang="nl-NL" dirty="0"/>
          </a:p>
          <a:p>
            <a:r>
              <a:rPr lang="nl-NL" i="1" dirty="0"/>
              <a:t>Met grote inzet van een groepje enthousiaste leden bouwden we zes trolleys: educatieve werkplekken op wielen.</a:t>
            </a:r>
          </a:p>
          <a:p>
            <a:endParaRPr lang="nl-NL" i="1" dirty="0"/>
          </a:p>
          <a:p>
            <a:r>
              <a:rPr lang="nl-NL" i="1" dirty="0"/>
              <a:t>Europese ESF-subsidie maakte professionele begeleiding mogelijk.</a:t>
            </a:r>
          </a:p>
        </p:txBody>
      </p:sp>
    </p:spTree>
    <p:extLst>
      <p:ext uri="{BB962C8B-B14F-4D97-AF65-F5344CB8AC3E}">
        <p14:creationId xmlns:p14="http://schemas.microsoft.com/office/powerpoint/2010/main" val="4395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5"/>
    </mc:Choice>
    <mc:Fallback xmlns="">
      <p:transition spd="slow" advTm="1248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6EBC0A-C46B-CA66-4358-9F9AAACC88DD}"/>
              </a:ext>
            </a:extLst>
          </p:cNvPr>
          <p:cNvSpPr txBox="1"/>
          <p:nvPr/>
        </p:nvSpPr>
        <p:spPr>
          <a:xfrm>
            <a:off x="9362353" y="528345"/>
            <a:ext cx="2720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2013</a:t>
            </a:r>
          </a:p>
          <a:p>
            <a:endParaRPr lang="nl-NL" dirty="0"/>
          </a:p>
          <a:p>
            <a:r>
              <a:rPr lang="nl-NL" i="1" dirty="0"/>
              <a:t>Bij de opening van het Buitencentrum bewonderde  astronaut André Kuipers onze trolleys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5C8B547-100A-CD34-35A3-207B65CCD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882"/>
            <a:ext cx="9283959" cy="618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1"/>
    </mc:Choice>
    <mc:Fallback xmlns="">
      <p:transition spd="slow" advTm="1190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FBC4A63-81FE-1169-DE1A-600B931B619E}"/>
              </a:ext>
            </a:extLst>
          </p:cNvPr>
          <p:cNvSpPr txBox="1"/>
          <p:nvPr/>
        </p:nvSpPr>
        <p:spPr>
          <a:xfrm>
            <a:off x="9741355" y="490853"/>
            <a:ext cx="2720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2013</a:t>
            </a:r>
          </a:p>
          <a:p>
            <a:endParaRPr lang="nl-NL" dirty="0"/>
          </a:p>
          <a:p>
            <a:r>
              <a:rPr lang="nl-NL" i="1" dirty="0"/>
              <a:t>IVN-begeleiding bij </a:t>
            </a:r>
            <a:r>
              <a:rPr lang="nl-NL" i="1" dirty="0" err="1"/>
              <a:t>scootmobieltocht</a:t>
            </a:r>
            <a:endParaRPr lang="nl-NL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E94465-0DA3-A662-62AB-7D38DC7A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4958"/>
            <a:ext cx="9629192" cy="64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2"/>
    </mc:Choice>
    <mc:Fallback xmlns="">
      <p:transition spd="slow" advTm="7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D0FF4667-D7AE-FD02-656B-51686EE6EC7C}"/>
              </a:ext>
            </a:extLst>
          </p:cNvPr>
          <p:cNvSpPr txBox="1"/>
          <p:nvPr/>
        </p:nvSpPr>
        <p:spPr>
          <a:xfrm>
            <a:off x="8993714" y="565668"/>
            <a:ext cx="2683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2014</a:t>
            </a:r>
          </a:p>
          <a:p>
            <a:endParaRPr lang="nl-NL" dirty="0"/>
          </a:p>
          <a:p>
            <a:r>
              <a:rPr lang="nl-NL" dirty="0"/>
              <a:t>Boekje voor de jeugd bij 40-jaar IVN-</a:t>
            </a:r>
            <a:r>
              <a:rPr lang="nl-NL" dirty="0" err="1"/>
              <a:t>afd</a:t>
            </a:r>
            <a:endParaRPr lang="nl-NL" dirty="0"/>
          </a:p>
          <a:p>
            <a:endParaRPr lang="nl-NL" i="1" dirty="0"/>
          </a:p>
          <a:p>
            <a:r>
              <a:rPr lang="nl-NL" i="1" dirty="0"/>
              <a:t>i.s.m. IVN, Sterrenwacht, CNME, Nat. Park en SBB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FCD01B-89AA-37DF-0223-DB081FE3AD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10" t="5491" r="15959" b="-2407"/>
          <a:stretch/>
        </p:blipFill>
        <p:spPr>
          <a:xfrm rot="16470440">
            <a:off x="1936592" y="833833"/>
            <a:ext cx="6898016" cy="506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0"/>
    </mc:Choice>
    <mc:Fallback xmlns="">
      <p:transition spd="slow" advTm="1099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B0E0863-BC51-ED0A-3025-2528DBDC813D}"/>
              </a:ext>
            </a:extLst>
          </p:cNvPr>
          <p:cNvSpPr txBox="1"/>
          <p:nvPr/>
        </p:nvSpPr>
        <p:spPr>
          <a:xfrm>
            <a:off x="9854119" y="500353"/>
            <a:ext cx="22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2014</a:t>
            </a:r>
          </a:p>
          <a:p>
            <a:endParaRPr lang="nl-NL" dirty="0"/>
          </a:p>
          <a:p>
            <a:r>
              <a:rPr lang="nl-NL" i="1" dirty="0"/>
              <a:t>Feestavond 40-jaar IVN-afdeling H-N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A8D16C-9BCD-F112-1BD8-7C7D6F9B9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602"/>
            <a:ext cx="9731829" cy="64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7"/>
    </mc:Choice>
    <mc:Fallback xmlns="">
      <p:transition spd="slow" advTm="621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BDA89B1-54D4-E316-2628-5BF30E8E6AD7}"/>
              </a:ext>
            </a:extLst>
          </p:cNvPr>
          <p:cNvSpPr txBox="1"/>
          <p:nvPr/>
        </p:nvSpPr>
        <p:spPr>
          <a:xfrm>
            <a:off x="9434241" y="463031"/>
            <a:ext cx="22290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2014</a:t>
            </a:r>
          </a:p>
          <a:p>
            <a:endParaRPr lang="nl-NL" dirty="0"/>
          </a:p>
          <a:p>
            <a:r>
              <a:rPr lang="nl-NL" i="1" dirty="0"/>
              <a:t>Feestavond 40-jaar IVN-afdeling H-N</a:t>
            </a:r>
          </a:p>
          <a:p>
            <a:endParaRPr lang="nl-NL" i="1" dirty="0"/>
          </a:p>
          <a:p>
            <a:r>
              <a:rPr lang="nl-NL" i="1" dirty="0"/>
              <a:t>Twee van de vele feestgangers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8163DA-1CC4-4985-7A07-0EB645ABE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2536">
            <a:off x="2483553" y="-416529"/>
            <a:ext cx="4861249" cy="72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0"/>
    </mc:Choice>
    <mc:Fallback xmlns="">
      <p:transition spd="slow" advTm="723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0FEA68-0FA0-6FE6-2188-84B03DCD4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03922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2DA9159-102A-5863-5FD3-90EE27C4804E}"/>
              </a:ext>
            </a:extLst>
          </p:cNvPr>
          <p:cNvSpPr txBox="1"/>
          <p:nvPr/>
        </p:nvSpPr>
        <p:spPr>
          <a:xfrm>
            <a:off x="9362353" y="528345"/>
            <a:ext cx="2720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2014</a:t>
            </a:r>
          </a:p>
          <a:p>
            <a:endParaRPr lang="nl-NL" dirty="0"/>
          </a:p>
          <a:p>
            <a:r>
              <a:rPr lang="nl-NL" i="1" dirty="0"/>
              <a:t>Tijdens het 40-jaar jubileum werd Fred Roelofs geridderd door burgemeester Raven.</a:t>
            </a:r>
          </a:p>
        </p:txBody>
      </p:sp>
    </p:spTree>
    <p:extLst>
      <p:ext uri="{BB962C8B-B14F-4D97-AF65-F5344CB8AC3E}">
        <p14:creationId xmlns:p14="http://schemas.microsoft.com/office/powerpoint/2010/main" val="34444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"/>
    </mc:Choice>
    <mc:Fallback xmlns="">
      <p:transition spd="slow" advTm="748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AD304399-30F2-DCB4-3090-8998CD00031B}"/>
              </a:ext>
            </a:extLst>
          </p:cNvPr>
          <p:cNvSpPr txBox="1"/>
          <p:nvPr/>
        </p:nvSpPr>
        <p:spPr>
          <a:xfrm>
            <a:off x="9657628" y="528345"/>
            <a:ext cx="2286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2014</a:t>
            </a:r>
          </a:p>
          <a:p>
            <a:endParaRPr lang="nl-NL" dirty="0"/>
          </a:p>
          <a:p>
            <a:r>
              <a:rPr lang="nl-NL" i="1" dirty="0"/>
              <a:t>Groencursus</a:t>
            </a:r>
          </a:p>
          <a:p>
            <a:endParaRPr lang="nl-NL" i="1" dirty="0"/>
          </a:p>
          <a:p>
            <a:r>
              <a:rPr lang="nl-NL" i="1" dirty="0"/>
              <a:t>Onderdeel bomen door Mannes Konijnenbelt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691EAD-43F0-23B1-EDB1-545FD927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14"/>
            <a:ext cx="9591869" cy="63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9"/>
    </mc:Choice>
    <mc:Fallback xmlns="">
      <p:transition spd="slow" advTm="945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A073318-A456-42AB-65C3-06EA84D6ED97}"/>
              </a:ext>
            </a:extLst>
          </p:cNvPr>
          <p:cNvSpPr txBox="1"/>
          <p:nvPr/>
        </p:nvSpPr>
        <p:spPr>
          <a:xfrm>
            <a:off x="9429028" y="413851"/>
            <a:ext cx="228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2014</a:t>
            </a:r>
          </a:p>
          <a:p>
            <a:endParaRPr lang="nl-NL" i="1" dirty="0"/>
          </a:p>
          <a:p>
            <a:r>
              <a:rPr lang="nl-NL" i="1" dirty="0"/>
              <a:t>Nacht van de nacht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72E4B2-DAF9-3448-0081-43090731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8266"/>
            <a:ext cx="9429028" cy="62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8"/>
    </mc:Choice>
    <mc:Fallback xmlns="">
      <p:transition spd="slow" advTm="826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0F8F8CE-DA16-132F-1D06-AEEABC528A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676" y="0"/>
            <a:ext cx="4616648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25C85D3-781E-0482-0361-C6EDB29A226D}"/>
              </a:ext>
            </a:extLst>
          </p:cNvPr>
          <p:cNvSpPr txBox="1"/>
          <p:nvPr/>
        </p:nvSpPr>
        <p:spPr>
          <a:xfrm>
            <a:off x="9059466" y="304800"/>
            <a:ext cx="2002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1976</a:t>
            </a:r>
          </a:p>
          <a:p>
            <a:endParaRPr lang="nl-NL" dirty="0"/>
          </a:p>
          <a:p>
            <a:r>
              <a:rPr lang="nl-NL" dirty="0"/>
              <a:t>Expositie in de bieb</a:t>
            </a:r>
          </a:p>
        </p:txBody>
      </p:sp>
    </p:spTree>
    <p:extLst>
      <p:ext uri="{BB962C8B-B14F-4D97-AF65-F5344CB8AC3E}">
        <p14:creationId xmlns:p14="http://schemas.microsoft.com/office/powerpoint/2010/main" val="348646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"/>
    </mc:Choice>
    <mc:Fallback xmlns="">
      <p:transition spd="slow" advTm="988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3E6C331-BFD1-1350-DD6C-417557971B49}"/>
              </a:ext>
            </a:extLst>
          </p:cNvPr>
          <p:cNvSpPr txBox="1"/>
          <p:nvPr/>
        </p:nvSpPr>
        <p:spPr>
          <a:xfrm>
            <a:off x="7176705" y="541176"/>
            <a:ext cx="4719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2015</a:t>
            </a:r>
          </a:p>
          <a:p>
            <a:endParaRPr lang="nl-NL" dirty="0"/>
          </a:p>
          <a:p>
            <a:r>
              <a:rPr lang="nl-NL" dirty="0"/>
              <a:t>De paddenstoelwandelingen zijn al 40 jaar een hoogtepunt voor oud en jong. </a:t>
            </a:r>
          </a:p>
          <a:p>
            <a:endParaRPr lang="nl-NL" dirty="0"/>
          </a:p>
          <a:p>
            <a:r>
              <a:rPr lang="nl-NL" dirty="0"/>
              <a:t>Kinderen ontdekken een lolly onder de hoed!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B7A2DA-BC27-5DF6-9E5B-43D700B86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638681" y="638682"/>
            <a:ext cx="6885185" cy="56078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9199822-A43E-0D1E-25DD-211636506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609" y="2677887"/>
            <a:ext cx="6809392" cy="42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9"/>
    </mc:Choice>
    <mc:Fallback xmlns="">
      <p:transition spd="slow" advTm="1205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BDB45CC-3DA9-479A-140F-24DFAD62CF2D}"/>
              </a:ext>
            </a:extLst>
          </p:cNvPr>
          <p:cNvSpPr txBox="1"/>
          <p:nvPr/>
        </p:nvSpPr>
        <p:spPr>
          <a:xfrm>
            <a:off x="9970203" y="485192"/>
            <a:ext cx="196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2015</a:t>
            </a:r>
          </a:p>
          <a:p>
            <a:endParaRPr lang="nl-NL" dirty="0"/>
          </a:p>
          <a:p>
            <a:r>
              <a:rPr lang="nl-NL" dirty="0"/>
              <a:t>Buitenmarkt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949DC8-D0F0-714F-F2C9-EB9FFF7E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555"/>
            <a:ext cx="9722890" cy="64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8"/>
    </mc:Choice>
    <mc:Fallback xmlns="">
      <p:transition spd="slow" advTm="913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A3D87EF-7A1E-4701-6674-1E9142C5145E}"/>
              </a:ext>
            </a:extLst>
          </p:cNvPr>
          <p:cNvSpPr txBox="1"/>
          <p:nvPr/>
        </p:nvSpPr>
        <p:spPr>
          <a:xfrm>
            <a:off x="10511379" y="466531"/>
            <a:ext cx="1459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2015</a:t>
            </a:r>
          </a:p>
          <a:p>
            <a:endParaRPr lang="nl-NL" dirty="0"/>
          </a:p>
          <a:p>
            <a:r>
              <a:rPr lang="nl-NL" dirty="0"/>
              <a:t>Buitenmarkt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E3E1AF-75C5-46CA-ACE1-993ABD06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9"/>
    </mc:Choice>
    <mc:Fallback xmlns="">
      <p:transition spd="slow" advTm="5999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EFDD53FA-C6C9-3136-ED60-05F224838377}"/>
              </a:ext>
            </a:extLst>
          </p:cNvPr>
          <p:cNvSpPr txBox="1"/>
          <p:nvPr/>
        </p:nvSpPr>
        <p:spPr>
          <a:xfrm>
            <a:off x="10353281" y="347994"/>
            <a:ext cx="1655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2015</a:t>
            </a:r>
          </a:p>
          <a:p>
            <a:endParaRPr lang="nl-NL" dirty="0"/>
          </a:p>
          <a:p>
            <a:r>
              <a:rPr lang="nl-NL" dirty="0"/>
              <a:t>Groencursus</a:t>
            </a:r>
          </a:p>
          <a:p>
            <a:endParaRPr lang="nl-NL" dirty="0"/>
          </a:p>
          <a:p>
            <a:r>
              <a:rPr lang="nl-NL" dirty="0"/>
              <a:t>Mossen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211721-0799-ED06-F6B0-072CF0F39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7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8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9"/>
    </mc:Choice>
    <mc:Fallback xmlns="">
      <p:transition spd="slow" advTm="745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26AD99D-795E-D9FC-7AC4-D78A23982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61053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0AC5528-733D-78DB-25BA-073E1103C68D}"/>
              </a:ext>
            </a:extLst>
          </p:cNvPr>
          <p:cNvSpPr txBox="1"/>
          <p:nvPr/>
        </p:nvSpPr>
        <p:spPr>
          <a:xfrm>
            <a:off x="9764930" y="503854"/>
            <a:ext cx="2308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2016</a:t>
            </a:r>
          </a:p>
          <a:p>
            <a:endParaRPr lang="nl-NL" dirty="0"/>
          </a:p>
          <a:p>
            <a:r>
              <a:rPr lang="nl-NL" dirty="0"/>
              <a:t>Diploma-uitreiking Natuurgidsenopleiding</a:t>
            </a:r>
          </a:p>
        </p:txBody>
      </p:sp>
    </p:spTree>
    <p:extLst>
      <p:ext uri="{BB962C8B-B14F-4D97-AF65-F5344CB8AC3E}">
        <p14:creationId xmlns:p14="http://schemas.microsoft.com/office/powerpoint/2010/main" val="34115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6"/>
    </mc:Choice>
    <mc:Fallback xmlns="">
      <p:transition spd="slow" advTm="8276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BC6695-FD79-6344-4213-49B710D3F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806473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242D1C6-164F-A173-9E83-C5B4EED9D34E}"/>
              </a:ext>
            </a:extLst>
          </p:cNvPr>
          <p:cNvSpPr txBox="1"/>
          <p:nvPr/>
        </p:nvSpPr>
        <p:spPr>
          <a:xfrm>
            <a:off x="9839578" y="503854"/>
            <a:ext cx="2308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2016</a:t>
            </a:r>
          </a:p>
          <a:p>
            <a:endParaRPr lang="nl-NL" dirty="0"/>
          </a:p>
          <a:p>
            <a:r>
              <a:rPr lang="nl-NL" dirty="0"/>
              <a:t>Diploma-uitreiking Natuurgidsenopleiding</a:t>
            </a:r>
          </a:p>
        </p:txBody>
      </p:sp>
    </p:spTree>
    <p:extLst>
      <p:ext uri="{BB962C8B-B14F-4D97-AF65-F5344CB8AC3E}">
        <p14:creationId xmlns:p14="http://schemas.microsoft.com/office/powerpoint/2010/main" val="405674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1"/>
    </mc:Choice>
    <mc:Fallback xmlns="">
      <p:transition spd="slow" advTm="1344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26E82E8-577D-DD57-56CE-5FEEF39E64AC}"/>
              </a:ext>
            </a:extLst>
          </p:cNvPr>
          <p:cNvSpPr txBox="1"/>
          <p:nvPr/>
        </p:nvSpPr>
        <p:spPr>
          <a:xfrm>
            <a:off x="9279737" y="419879"/>
            <a:ext cx="2840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2016</a:t>
            </a:r>
          </a:p>
          <a:p>
            <a:endParaRPr lang="nl-NL" dirty="0"/>
          </a:p>
          <a:p>
            <a:r>
              <a:rPr lang="nl-NL" dirty="0"/>
              <a:t>… …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A98097-E996-9081-E49B-D918A17AF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2378"/>
            <a:ext cx="8957388" cy="59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1"/>
    </mc:Choice>
    <mc:Fallback xmlns="">
      <p:transition spd="slow" advTm="373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39CB495-2E15-BB79-423C-93BF7ABF3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404205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BC5C5AD-C485-AC11-EFF6-130B70AE0CC3}"/>
              </a:ext>
            </a:extLst>
          </p:cNvPr>
          <p:cNvSpPr txBox="1"/>
          <p:nvPr/>
        </p:nvSpPr>
        <p:spPr>
          <a:xfrm>
            <a:off x="9447688" y="382557"/>
            <a:ext cx="2308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2019</a:t>
            </a:r>
          </a:p>
          <a:p>
            <a:endParaRPr lang="nl-NL" dirty="0"/>
          </a:p>
          <a:p>
            <a:r>
              <a:rPr lang="nl-NL" dirty="0"/>
              <a:t>Duurzaamheidsmarkt</a:t>
            </a:r>
          </a:p>
        </p:txBody>
      </p:sp>
    </p:spTree>
    <p:extLst>
      <p:ext uri="{BB962C8B-B14F-4D97-AF65-F5344CB8AC3E}">
        <p14:creationId xmlns:p14="http://schemas.microsoft.com/office/powerpoint/2010/main" val="21821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5"/>
    </mc:Choice>
    <mc:Fallback xmlns="">
      <p:transition spd="slow" advTm="7265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C829DC3-8FA3-F469-A903-B6E4AACC7B68}"/>
              </a:ext>
            </a:extLst>
          </p:cNvPr>
          <p:cNvSpPr txBox="1"/>
          <p:nvPr/>
        </p:nvSpPr>
        <p:spPr>
          <a:xfrm>
            <a:off x="9764930" y="503854"/>
            <a:ext cx="2308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2020</a:t>
            </a:r>
          </a:p>
          <a:p>
            <a:endParaRPr lang="nl-NL" dirty="0"/>
          </a:p>
          <a:p>
            <a:r>
              <a:rPr lang="nl-NL" dirty="0"/>
              <a:t>Corona …</a:t>
            </a:r>
          </a:p>
        </p:txBody>
      </p:sp>
    </p:spTree>
    <p:extLst>
      <p:ext uri="{BB962C8B-B14F-4D97-AF65-F5344CB8AC3E}">
        <p14:creationId xmlns:p14="http://schemas.microsoft.com/office/powerpoint/2010/main" val="30935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3"/>
    </mc:Choice>
    <mc:Fallback xmlns="">
      <p:transition spd="slow" advTm="402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DE0771-6CED-2CB8-08AC-E44F4559B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23714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C6018D4-F1D6-5647-EE78-8CD212175018}"/>
              </a:ext>
            </a:extLst>
          </p:cNvPr>
          <p:cNvSpPr txBox="1"/>
          <p:nvPr/>
        </p:nvSpPr>
        <p:spPr>
          <a:xfrm>
            <a:off x="10189028" y="382557"/>
            <a:ext cx="1792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2024</a:t>
            </a:r>
          </a:p>
          <a:p>
            <a:endParaRPr lang="nl-NL" dirty="0"/>
          </a:p>
          <a:p>
            <a:r>
              <a:rPr lang="nl-NL" dirty="0"/>
              <a:t>Natuurfeest 50 </a:t>
            </a:r>
            <a:r>
              <a:rPr lang="nl-NL" dirty="0" err="1"/>
              <a:t>jr</a:t>
            </a:r>
            <a:r>
              <a:rPr lang="nl-NL" dirty="0"/>
              <a:t> IVN-</a:t>
            </a:r>
            <a:r>
              <a:rPr lang="nl-NL" dirty="0" err="1"/>
              <a:t>afd</a:t>
            </a:r>
            <a:r>
              <a:rPr lang="nl-NL" dirty="0"/>
              <a:t> H-N</a:t>
            </a:r>
          </a:p>
        </p:txBody>
      </p:sp>
    </p:spTree>
    <p:extLst>
      <p:ext uri="{BB962C8B-B14F-4D97-AF65-F5344CB8AC3E}">
        <p14:creationId xmlns:p14="http://schemas.microsoft.com/office/powerpoint/2010/main" val="29764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3"/>
    </mc:Choice>
    <mc:Fallback xmlns="">
      <p:transition spd="slow" advTm="1084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18E6707-BF1B-E559-7E22-D6DBBDED3B91}"/>
              </a:ext>
            </a:extLst>
          </p:cNvPr>
          <p:cNvSpPr txBox="1"/>
          <p:nvPr/>
        </p:nvSpPr>
        <p:spPr>
          <a:xfrm>
            <a:off x="7483150" y="373348"/>
            <a:ext cx="4478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1977</a:t>
            </a:r>
          </a:p>
          <a:p>
            <a:endParaRPr lang="nl-NL" dirty="0"/>
          </a:p>
          <a:p>
            <a:r>
              <a:rPr lang="nl-NL" dirty="0"/>
              <a:t>Natuurquiz met verschillende </a:t>
            </a:r>
          </a:p>
          <a:p>
            <a:r>
              <a:rPr lang="nl-NL" dirty="0"/>
              <a:t>IVN-afdelingen in het (oude) bezoekerscentrum </a:t>
            </a:r>
          </a:p>
          <a:p>
            <a:r>
              <a:rPr lang="nl-NL" dirty="0" err="1"/>
              <a:t>olv</a:t>
            </a:r>
            <a:r>
              <a:rPr lang="nl-NL" dirty="0"/>
              <a:t> Albert Leever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E3BD457-CCB6-5903-EFB6-F011D65CD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1593" y="2593356"/>
            <a:ext cx="6220408" cy="426932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2BB178-7029-EBCF-4D26-371D0923C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512767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2"/>
    </mc:Choice>
    <mc:Fallback xmlns="">
      <p:transition spd="slow" advTm="973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7BF2CB7-538A-3CE5-C373-1525A7B51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F8A6794-ACB8-C946-BED3-AA6A14B53260}"/>
              </a:ext>
            </a:extLst>
          </p:cNvPr>
          <p:cNvSpPr txBox="1"/>
          <p:nvPr/>
        </p:nvSpPr>
        <p:spPr>
          <a:xfrm>
            <a:off x="10189028" y="382557"/>
            <a:ext cx="1792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2024</a:t>
            </a:r>
          </a:p>
          <a:p>
            <a:endParaRPr lang="nl-NL" dirty="0"/>
          </a:p>
          <a:p>
            <a:r>
              <a:rPr lang="nl-NL" dirty="0"/>
              <a:t>Natuurfeest 50 </a:t>
            </a:r>
            <a:r>
              <a:rPr lang="nl-NL" dirty="0" err="1"/>
              <a:t>jr</a:t>
            </a:r>
            <a:r>
              <a:rPr lang="nl-NL" dirty="0"/>
              <a:t> IVN-</a:t>
            </a:r>
            <a:r>
              <a:rPr lang="nl-NL" dirty="0" err="1"/>
              <a:t>afd</a:t>
            </a:r>
            <a:r>
              <a:rPr lang="nl-NL" dirty="0"/>
              <a:t> H-N</a:t>
            </a:r>
          </a:p>
        </p:txBody>
      </p:sp>
    </p:spTree>
    <p:extLst>
      <p:ext uri="{BB962C8B-B14F-4D97-AF65-F5344CB8AC3E}">
        <p14:creationId xmlns:p14="http://schemas.microsoft.com/office/powerpoint/2010/main" val="18848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8"/>
    </mc:Choice>
    <mc:Fallback xmlns="">
      <p:transition spd="slow" advTm="79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3D68F5-6F8B-17C3-B80A-D02C87029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61" y="0"/>
            <a:ext cx="5197078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D46611F-FC2A-CBB2-7F31-E6C46DB01DEA}"/>
              </a:ext>
            </a:extLst>
          </p:cNvPr>
          <p:cNvSpPr txBox="1"/>
          <p:nvPr/>
        </p:nvSpPr>
        <p:spPr>
          <a:xfrm>
            <a:off x="10176255" y="333375"/>
            <a:ext cx="1292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1984</a:t>
            </a:r>
          </a:p>
          <a:p>
            <a:endParaRPr lang="nl-NL" dirty="0"/>
          </a:p>
          <a:p>
            <a:r>
              <a:rPr lang="nl-NL" dirty="0"/>
              <a:t>10 jaar IVN</a:t>
            </a:r>
          </a:p>
        </p:txBody>
      </p:sp>
    </p:spTree>
    <p:extLst>
      <p:ext uri="{BB962C8B-B14F-4D97-AF65-F5344CB8AC3E}">
        <p14:creationId xmlns:p14="http://schemas.microsoft.com/office/powerpoint/2010/main" val="27668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6"/>
    </mc:Choice>
    <mc:Fallback xmlns="">
      <p:transition spd="slow" advTm="1307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268E8C06-E51E-CE88-F009-C33DA7499C7B}"/>
              </a:ext>
            </a:extLst>
          </p:cNvPr>
          <p:cNvGrpSpPr/>
          <p:nvPr/>
        </p:nvGrpSpPr>
        <p:grpSpPr>
          <a:xfrm>
            <a:off x="6738252" y="1617881"/>
            <a:ext cx="3994350" cy="1477328"/>
            <a:chOff x="5532205" y="8351"/>
            <a:chExt cx="3509158" cy="1477328"/>
          </a:xfrm>
        </p:grpSpPr>
        <p:sp>
          <p:nvSpPr>
            <p:cNvPr id="5" name="Tekstballon: ovaal 4">
              <a:extLst>
                <a:ext uri="{FF2B5EF4-FFF2-40B4-BE49-F238E27FC236}">
                  <a16:creationId xmlns:a16="http://schemas.microsoft.com/office/drawing/2014/main" id="{FC27EE2E-14DF-5D2C-FEFA-0D4A5DFD7327}"/>
                </a:ext>
              </a:extLst>
            </p:cNvPr>
            <p:cNvSpPr/>
            <p:nvPr/>
          </p:nvSpPr>
          <p:spPr>
            <a:xfrm>
              <a:off x="5532205" y="8351"/>
              <a:ext cx="3509158" cy="1477328"/>
            </a:xfrm>
            <a:prstGeom prst="wedgeEllipseCallout">
              <a:avLst>
                <a:gd name="adj1" fmla="val -48266"/>
                <a:gd name="adj2" fmla="val 6161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27848E1-F263-FF34-61AF-7FF8C442D5EF}"/>
                </a:ext>
              </a:extLst>
            </p:cNvPr>
            <p:cNvSpPr txBox="1"/>
            <p:nvPr/>
          </p:nvSpPr>
          <p:spPr>
            <a:xfrm>
              <a:off x="5868109" y="363894"/>
              <a:ext cx="31732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Bevat 1</a:t>
              </a:r>
              <a:r>
                <a:rPr lang="nl-NL" baseline="30000" dirty="0"/>
                <a:t>e</a:t>
              </a:r>
              <a:r>
                <a:rPr lang="nl-NL" dirty="0"/>
                <a:t> jaargang krantenrubriek</a:t>
              </a:r>
            </a:p>
            <a:p>
              <a:r>
                <a:rPr lang="nl-NL" dirty="0"/>
                <a:t>tgv 10 jaar IVN-afdeling </a:t>
              </a:r>
            </a:p>
            <a:p>
              <a:endParaRPr lang="nl-NL" dirty="0"/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3C08D827-853B-17E9-BDB0-27555496AF46}"/>
              </a:ext>
            </a:extLst>
          </p:cNvPr>
          <p:cNvGrpSpPr/>
          <p:nvPr/>
        </p:nvGrpSpPr>
        <p:grpSpPr>
          <a:xfrm>
            <a:off x="7703960" y="3762791"/>
            <a:ext cx="2864498" cy="1073021"/>
            <a:chOff x="7694652" y="3917969"/>
            <a:chExt cx="2864498" cy="1073021"/>
          </a:xfrm>
        </p:grpSpPr>
        <p:sp>
          <p:nvSpPr>
            <p:cNvPr id="7" name="Tekstballon: ovaal 6">
              <a:extLst>
                <a:ext uri="{FF2B5EF4-FFF2-40B4-BE49-F238E27FC236}">
                  <a16:creationId xmlns:a16="http://schemas.microsoft.com/office/drawing/2014/main" id="{961BA452-2FF4-3ECF-A01E-12FB0D821D95}"/>
                </a:ext>
              </a:extLst>
            </p:cNvPr>
            <p:cNvSpPr/>
            <p:nvPr/>
          </p:nvSpPr>
          <p:spPr>
            <a:xfrm>
              <a:off x="7694652" y="3917969"/>
              <a:ext cx="2864498" cy="1073021"/>
            </a:xfrm>
            <a:prstGeom prst="wedgeEllipseCallout">
              <a:avLst>
                <a:gd name="adj1" fmla="val -91191"/>
                <a:gd name="adj2" fmla="val -71413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18675B20-59C0-4ECA-C997-BD9442B84731}"/>
                </a:ext>
              </a:extLst>
            </p:cNvPr>
            <p:cNvSpPr txBox="1"/>
            <p:nvPr/>
          </p:nvSpPr>
          <p:spPr>
            <a:xfrm>
              <a:off x="8145565" y="4131313"/>
              <a:ext cx="2236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009644"/>
                  </a:solidFill>
                </a:rPr>
                <a:t>Won publiciteitsprijs </a:t>
              </a:r>
            </a:p>
            <a:p>
              <a:r>
                <a:rPr lang="nl-NL" dirty="0">
                  <a:solidFill>
                    <a:srgbClr val="009644"/>
                  </a:solidFill>
                </a:rPr>
                <a:t>Overijssels Landschap</a:t>
              </a:r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1295F95-9118-8A6A-7DBE-03146E4EB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5793">
            <a:off x="1480178" y="1181537"/>
            <a:ext cx="6149233" cy="438442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8531096-919F-9C85-AEFB-AFD6E305E92F}"/>
              </a:ext>
            </a:extLst>
          </p:cNvPr>
          <p:cNvSpPr txBox="1"/>
          <p:nvPr/>
        </p:nvSpPr>
        <p:spPr>
          <a:xfrm>
            <a:off x="9731270" y="288670"/>
            <a:ext cx="1964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1984</a:t>
            </a:r>
          </a:p>
          <a:p>
            <a:endParaRPr lang="nl-NL" dirty="0"/>
          </a:p>
          <a:p>
            <a:r>
              <a:rPr lang="nl-NL" dirty="0"/>
              <a:t>Uitgave </a:t>
            </a:r>
            <a:r>
              <a:rPr lang="nl-NL" dirty="0" err="1"/>
              <a:t>Vrij-Buiten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80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1"/>
    </mc:Choice>
    <mc:Fallback xmlns="">
      <p:transition spd="slow" advTm="915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00AFE8-8DEF-0A8D-317C-E0CBCDB5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1900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B3FB04-6EFC-1C1B-3E30-B0E0C6A308C2}"/>
              </a:ext>
            </a:extLst>
          </p:cNvPr>
          <p:cNvSpPr txBox="1"/>
          <p:nvPr/>
        </p:nvSpPr>
        <p:spPr>
          <a:xfrm>
            <a:off x="10251733" y="242401"/>
            <a:ext cx="1893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1984</a:t>
            </a:r>
          </a:p>
          <a:p>
            <a:endParaRPr lang="nl-NL" dirty="0"/>
          </a:p>
          <a:p>
            <a:r>
              <a:rPr lang="nl-NL" dirty="0"/>
              <a:t>Jubileum expositie in de bieb en aanbieden eerste exemplaar van ‘Vrij Buiten’.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Met van rechts naar links Geert Zandvoort, </a:t>
            </a:r>
            <a:r>
              <a:rPr lang="nl-NL" dirty="0" err="1"/>
              <a:t>wethouderAndré</a:t>
            </a:r>
            <a:r>
              <a:rPr lang="nl-NL" dirty="0"/>
              <a:t> </a:t>
            </a:r>
            <a:r>
              <a:rPr lang="nl-NL" dirty="0" err="1"/>
              <a:t>Bonthuis</a:t>
            </a:r>
            <a:r>
              <a:rPr lang="nl-NL" dirty="0"/>
              <a:t> en Jan van Rijn</a:t>
            </a:r>
          </a:p>
        </p:txBody>
      </p:sp>
    </p:spTree>
    <p:extLst>
      <p:ext uri="{BB962C8B-B14F-4D97-AF65-F5344CB8AC3E}">
        <p14:creationId xmlns:p14="http://schemas.microsoft.com/office/powerpoint/2010/main" val="25613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0"/>
    </mc:Choice>
    <mc:Fallback xmlns="">
      <p:transition spd="slow" advTm="156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D2DCFF5-C32B-D357-299E-3F28CB8F17EE}"/>
              </a:ext>
            </a:extLst>
          </p:cNvPr>
          <p:cNvSpPr txBox="1"/>
          <p:nvPr/>
        </p:nvSpPr>
        <p:spPr>
          <a:xfrm>
            <a:off x="10077061" y="326376"/>
            <a:ext cx="1893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1985</a:t>
            </a:r>
          </a:p>
          <a:p>
            <a:endParaRPr lang="nl-NL" dirty="0"/>
          </a:p>
          <a:p>
            <a:r>
              <a:rPr lang="nl-NL" dirty="0"/>
              <a:t>Opening heemtuin ‘De </a:t>
            </a:r>
            <a:r>
              <a:rPr lang="nl-NL" dirty="0" err="1"/>
              <a:t>Goaren</a:t>
            </a:r>
            <a:r>
              <a:rPr lang="nl-NL" dirty="0"/>
              <a:t>’ door burg. Ter Haar </a:t>
            </a:r>
            <a:r>
              <a:rPr lang="nl-NL" dirty="0" err="1"/>
              <a:t>Romeny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162853-F91E-7EEF-1665-F5BF241C6B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95" t="12057" r="8852" b="-69"/>
          <a:stretch/>
        </p:blipFill>
        <p:spPr>
          <a:xfrm>
            <a:off x="0" y="830424"/>
            <a:ext cx="10077061" cy="60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5"/>
    </mc:Choice>
    <mc:Fallback xmlns="">
      <p:transition spd="slow" advTm="11215"/>
    </mc:Fallback>
  </mc:AlternateContent>
</p:sld>
</file>

<file path=ppt/theme/theme1.xml><?xml version="1.0" encoding="utf-8"?>
<a:theme xmlns:a="http://schemas.openxmlformats.org/drawingml/2006/main" name="Druppel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TM04033925[[fn=Druppel]]</Template>
  <TotalTime>1125</TotalTime>
  <Words>506</Words>
  <Application>Microsoft Office PowerPoint</Application>
  <PresentationFormat>Breedbeeld</PresentationFormat>
  <Paragraphs>203</Paragraphs>
  <Slides>50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3" baseType="lpstr">
      <vt:lpstr>Arial</vt:lpstr>
      <vt:lpstr>Tw Cen MT</vt:lpstr>
      <vt:lpstr>Druppel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Ton Kappert</dc:creator>
  <cp:lastModifiedBy>Ton Kappert</cp:lastModifiedBy>
  <cp:revision>42</cp:revision>
  <dcterms:created xsi:type="dcterms:W3CDTF">2024-08-15T15:16:03Z</dcterms:created>
  <dcterms:modified xsi:type="dcterms:W3CDTF">2024-09-10T09:35:12Z</dcterms:modified>
</cp:coreProperties>
</file>