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handoutMasterIdLst>
    <p:handoutMasterId r:id="rId15"/>
  </p:handoutMasterIdLst>
  <p:sldIdLst>
    <p:sldId id="262" r:id="rId2"/>
    <p:sldId id="264" r:id="rId3"/>
    <p:sldId id="267" r:id="rId4"/>
    <p:sldId id="283" r:id="rId5"/>
    <p:sldId id="268" r:id="rId6"/>
    <p:sldId id="284" r:id="rId7"/>
    <p:sldId id="285" r:id="rId8"/>
    <p:sldId id="287" r:id="rId9"/>
    <p:sldId id="289" r:id="rId10"/>
    <p:sldId id="286" r:id="rId11"/>
    <p:sldId id="288" r:id="rId12"/>
    <p:sldId id="280" r:id="rId1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06F08-253E-4005-8A31-12FC83EB83B9}" v="437" dt="2022-01-10T13:24:08.4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93" autoAdjust="0"/>
  </p:normalViewPr>
  <p:slideViewPr>
    <p:cSldViewPr snapToGrid="0" snapToObjects="1" showGuides="1">
      <p:cViewPr varScale="1">
        <p:scale>
          <a:sx n="69" d="100"/>
          <a:sy n="69" d="100"/>
        </p:scale>
        <p:origin x="1184" y="4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1B954A9-C963-44EE-883E-E3931F1F70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05618AB-38B1-4B75-96D7-23CBE47495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nl-NL"/>
              <a:t>22-10-2020</a:t>
            </a:r>
          </a:p>
        </p:txBody>
      </p:sp>
      <p:sp>
        <p:nvSpPr>
          <p:cNvPr id="4" name="Tijdelijke aanduiding voor voettekst 3">
            <a:extLst>
              <a:ext uri="{FF2B5EF4-FFF2-40B4-BE49-F238E27FC236}">
                <a16:creationId xmlns:a16="http://schemas.microsoft.com/office/drawing/2014/main" id="{F86E6432-4EFE-4E9C-934F-3154286389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IVN Heeze-Leende</a:t>
            </a:r>
          </a:p>
        </p:txBody>
      </p:sp>
      <p:sp>
        <p:nvSpPr>
          <p:cNvPr id="5" name="Tijdelijke aanduiding voor dianummer 4">
            <a:extLst>
              <a:ext uri="{FF2B5EF4-FFF2-40B4-BE49-F238E27FC236}">
                <a16:creationId xmlns:a16="http://schemas.microsoft.com/office/drawing/2014/main" id="{8FC9FE78-DDFD-4458-A612-954C42FA84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59F81A-B8F4-4C82-BA28-AAD7BAF2192D}" type="slidenum">
              <a:rPr lang="nl-NL" smtClean="0"/>
              <a:t>‹nr.›</a:t>
            </a:fld>
            <a:endParaRPr lang="nl-NL"/>
          </a:p>
        </p:txBody>
      </p:sp>
    </p:spTree>
    <p:extLst>
      <p:ext uri="{BB962C8B-B14F-4D97-AF65-F5344CB8AC3E}">
        <p14:creationId xmlns:p14="http://schemas.microsoft.com/office/powerpoint/2010/main" val="307959075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nl-NL"/>
              <a:t>22-10-2020</a:t>
            </a:r>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IVN Heeze-Leende</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70805-1EBF-44BA-BFEF-06787BDD69C6}" type="slidenum">
              <a:rPr lang="nl-NL" smtClean="0"/>
              <a:t>‹nr.›</a:t>
            </a:fld>
            <a:endParaRPr lang="nl-NL"/>
          </a:p>
        </p:txBody>
      </p:sp>
    </p:spTree>
    <p:extLst>
      <p:ext uri="{BB962C8B-B14F-4D97-AF65-F5344CB8AC3E}">
        <p14:creationId xmlns:p14="http://schemas.microsoft.com/office/powerpoint/2010/main" val="339753929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cholenwerk@ivnheezeleende.n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Secretariaat@ivnheezeleende.n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r>
              <a:rPr lang="nl-NL"/>
              <a:t>22-10-2020</a:t>
            </a:r>
          </a:p>
        </p:txBody>
      </p:sp>
      <p:sp>
        <p:nvSpPr>
          <p:cNvPr id="5" name="Tijdelijke aanduiding voor voettekst 4"/>
          <p:cNvSpPr>
            <a:spLocks noGrp="1"/>
          </p:cNvSpPr>
          <p:nvPr>
            <p:ph type="ftr" sz="quarter" idx="4"/>
          </p:nvPr>
        </p:nvSpPr>
        <p:spPr/>
        <p:txBody>
          <a:bodyPr/>
          <a:lstStyle/>
          <a:p>
            <a:r>
              <a:rPr lang="nl-NL"/>
              <a:t>IVN Heeze-Leende</a:t>
            </a:r>
          </a:p>
        </p:txBody>
      </p:sp>
      <p:sp>
        <p:nvSpPr>
          <p:cNvPr id="6" name="Tijdelijke aanduiding voor dianummer 5"/>
          <p:cNvSpPr>
            <a:spLocks noGrp="1"/>
          </p:cNvSpPr>
          <p:nvPr>
            <p:ph type="sldNum" sz="quarter" idx="5"/>
          </p:nvPr>
        </p:nvSpPr>
        <p:spPr/>
        <p:txBody>
          <a:bodyPr/>
          <a:lstStyle/>
          <a:p>
            <a:fld id="{52570805-1EBF-44BA-BFEF-06787BDD69C6}" type="slidenum">
              <a:rPr lang="nl-NL" smtClean="0"/>
              <a:t>1</a:t>
            </a:fld>
            <a:endParaRPr lang="nl-NL"/>
          </a:p>
        </p:txBody>
      </p:sp>
    </p:spTree>
    <p:extLst>
      <p:ext uri="{BB962C8B-B14F-4D97-AF65-F5344CB8AC3E}">
        <p14:creationId xmlns:p14="http://schemas.microsoft.com/office/powerpoint/2010/main" val="21272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heide wordt bedreigd doordat er veel gras gaat groeien, het pijpenstrootje. </a:t>
            </a:r>
          </a:p>
          <a:p>
            <a:r>
              <a:rPr lang="nl-NL" sz="1200" kern="1200" dirty="0">
                <a:solidFill>
                  <a:schemeClr val="tx1"/>
                </a:solidFill>
                <a:effectLst/>
                <a:latin typeface="+mn-lt"/>
                <a:ea typeface="+mn-ea"/>
                <a:cs typeface="+mn-cs"/>
              </a:rPr>
              <a:t>Ook kan de heide dicht groeien met o.a. berkenboompjes.</a:t>
            </a:r>
          </a:p>
          <a:p>
            <a:r>
              <a:rPr lang="nl-NL" sz="1200" kern="1200" dirty="0">
                <a:solidFill>
                  <a:schemeClr val="tx1"/>
                </a:solidFill>
                <a:effectLst/>
                <a:latin typeface="+mn-lt"/>
                <a:ea typeface="+mn-ea"/>
                <a:cs typeface="+mn-cs"/>
              </a:rPr>
              <a:t>De vergrassing is een gevolg van:</a:t>
            </a:r>
          </a:p>
          <a:p>
            <a:pPr lvl="0"/>
            <a:r>
              <a:rPr lang="nl-NL" sz="1200" kern="1200" dirty="0">
                <a:solidFill>
                  <a:schemeClr val="tx1"/>
                </a:solidFill>
                <a:effectLst/>
                <a:latin typeface="+mn-lt"/>
                <a:ea typeface="+mn-ea"/>
                <a:cs typeface="+mn-cs"/>
              </a:rPr>
              <a:t>de zure regen die veel voedingsstoffen in de heide brengt;</a:t>
            </a:r>
          </a:p>
          <a:p>
            <a:pPr lvl="0"/>
            <a:r>
              <a:rPr lang="nl-NL" sz="1200" kern="1200" dirty="0">
                <a:solidFill>
                  <a:schemeClr val="tx1"/>
                </a:solidFill>
                <a:effectLst/>
                <a:latin typeface="+mn-lt"/>
                <a:ea typeface="+mn-ea"/>
                <a:cs typeface="+mn-cs"/>
              </a:rPr>
              <a:t>de mest van de akkers, die rond de heidevelden liggen, kunnen de bodem van de heide rijk maken aan meststoffen. </a:t>
            </a:r>
          </a:p>
          <a:p>
            <a:r>
              <a:rPr lang="nl-NL" sz="1200" kern="1200" dirty="0">
                <a:solidFill>
                  <a:schemeClr val="tx1"/>
                </a:solidFill>
                <a:effectLst/>
                <a:latin typeface="+mn-lt"/>
                <a:ea typeface="+mn-ea"/>
                <a:cs typeface="+mn-cs"/>
              </a:rPr>
              <a:t>Gras houdt van rijke grond en zal dus harder gaan groeien. </a:t>
            </a:r>
          </a:p>
          <a:p>
            <a:r>
              <a:rPr lang="nl-NL" sz="1200" kern="1200" dirty="0">
                <a:solidFill>
                  <a:schemeClr val="tx1"/>
                </a:solidFill>
                <a:effectLst/>
                <a:latin typeface="+mn-lt"/>
                <a:ea typeface="+mn-ea"/>
                <a:cs typeface="+mn-cs"/>
              </a:rPr>
              <a:t>Het gaat de heide</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overwoekeren.</a:t>
            </a:r>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Men ziet nu weer vaak schaapskudden op de heide. </a:t>
            </a:r>
          </a:p>
          <a:p>
            <a:r>
              <a:rPr lang="nl-NL" sz="1200" kern="1200" dirty="0">
                <a:solidFill>
                  <a:schemeClr val="tx1"/>
                </a:solidFill>
                <a:effectLst/>
                <a:latin typeface="+mn-lt"/>
                <a:ea typeface="+mn-ea"/>
                <a:cs typeface="+mn-cs"/>
              </a:rPr>
              <a:t>Ook op de Strabrechtse Heide en op de heidevlakten in het </a:t>
            </a:r>
          </a:p>
          <a:p>
            <a:r>
              <a:rPr lang="nl-NL" sz="1200" kern="1200" dirty="0" err="1">
                <a:solidFill>
                  <a:schemeClr val="tx1"/>
                </a:solidFill>
                <a:effectLst/>
                <a:latin typeface="+mn-lt"/>
                <a:ea typeface="+mn-ea"/>
                <a:cs typeface="+mn-cs"/>
              </a:rPr>
              <a:t>Leenderbos</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schapen eten de jonge boompjes en maken dat het gras niet </a:t>
            </a:r>
          </a:p>
          <a:p>
            <a:r>
              <a:rPr lang="nl-NL" sz="1200" kern="1200" dirty="0">
                <a:solidFill>
                  <a:schemeClr val="tx1"/>
                </a:solidFill>
                <a:effectLst/>
                <a:latin typeface="+mn-lt"/>
                <a:ea typeface="+mn-ea"/>
                <a:cs typeface="+mn-cs"/>
              </a:rPr>
              <a:t>toeneemt.</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De schapen hebben een lange, wollige staart en een slanke kop. </a:t>
            </a:r>
          </a:p>
          <a:p>
            <a:r>
              <a:rPr lang="nl-NL" sz="1200" kern="1200" dirty="0">
                <a:solidFill>
                  <a:schemeClr val="tx1"/>
                </a:solidFill>
                <a:effectLst/>
                <a:latin typeface="+mn-lt"/>
                <a:ea typeface="+mn-ea"/>
                <a:cs typeface="+mn-cs"/>
              </a:rPr>
              <a:t>Ze zijn heel bewegelijk. Ze verschillen van de weideschapen door</a:t>
            </a:r>
          </a:p>
          <a:p>
            <a:r>
              <a:rPr lang="nl-NL" sz="1200" kern="1200" dirty="0">
                <a:solidFill>
                  <a:schemeClr val="tx1"/>
                </a:solidFill>
                <a:effectLst/>
                <a:latin typeface="+mn-lt"/>
                <a:ea typeface="+mn-ea"/>
                <a:cs typeface="+mn-cs"/>
              </a:rPr>
              <a:t>hun lange poten en hun kale buik. We noemen ze Kempische Heideschapen.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10</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244696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Antwoorden:</a:t>
            </a:r>
          </a:p>
          <a:p>
            <a:pPr marL="228600" indent="-228600">
              <a:buAutoNum type="arabicPeriod"/>
            </a:pPr>
            <a:r>
              <a:rPr lang="nl-NL" dirty="0"/>
              <a:t>Bos</a:t>
            </a:r>
          </a:p>
          <a:p>
            <a:pPr marL="228600" indent="-228600">
              <a:buAutoNum type="arabicPeriod"/>
            </a:pPr>
            <a:r>
              <a:rPr lang="nl-NL" dirty="0"/>
              <a:t>Potstal</a:t>
            </a:r>
          </a:p>
          <a:p>
            <a:pPr marL="228600" indent="-228600">
              <a:buAutoNum type="arabicPeriod"/>
            </a:pPr>
            <a:r>
              <a:rPr lang="nl-NL" dirty="0"/>
              <a:t>Berk</a:t>
            </a:r>
          </a:p>
          <a:p>
            <a:pPr marL="228600" indent="-228600">
              <a:buAutoNum type="arabicPeriod"/>
            </a:pPr>
            <a:r>
              <a:rPr lang="nl-NL" dirty="0"/>
              <a:t>Plaatse</a:t>
            </a:r>
          </a:p>
          <a:p>
            <a:pPr marL="228600" indent="-228600">
              <a:buAutoNum type="arabicPeriod"/>
            </a:pPr>
            <a:r>
              <a:rPr lang="nl-NL" dirty="0"/>
              <a:t>Bunt</a:t>
            </a:r>
          </a:p>
          <a:p>
            <a:pPr marL="228600" indent="-228600">
              <a:buAutoNum type="arabicPeriod"/>
            </a:pPr>
            <a:r>
              <a:rPr lang="nl-NL" dirty="0"/>
              <a:t>Dar</a:t>
            </a:r>
          </a:p>
          <a:p>
            <a:pPr marL="228600" indent="-228600">
              <a:buAutoNum type="arabicPeriod"/>
            </a:pPr>
            <a:r>
              <a:rPr lang="nl-NL" dirty="0"/>
              <a:t>Ven</a:t>
            </a:r>
          </a:p>
          <a:p>
            <a:pPr marL="228600" indent="-228600">
              <a:buAutoNum type="arabicPeriod"/>
            </a:pPr>
            <a:r>
              <a:rPr lang="nl-NL" dirty="0"/>
              <a:t>Schaap</a:t>
            </a:r>
          </a:p>
          <a:p>
            <a:pPr marL="228600" indent="-228600">
              <a:buAutoNum type="arabicPeriod"/>
            </a:pPr>
            <a:r>
              <a:rPr lang="nl-NL" dirty="0"/>
              <a:t>Struikheide</a:t>
            </a:r>
          </a:p>
          <a:p>
            <a:pPr marL="228600" indent="-228600">
              <a:buAutoNum type="arabicPeriod"/>
            </a:pPr>
            <a:r>
              <a:rPr lang="nl-NL" dirty="0"/>
              <a:t>Insect</a:t>
            </a:r>
          </a:p>
          <a:p>
            <a:pPr marL="228600" indent="-228600">
              <a:buAutoNum type="arabicPeriod"/>
            </a:pPr>
            <a:r>
              <a:rPr lang="nl-NL" dirty="0"/>
              <a:t>Was</a:t>
            </a:r>
          </a:p>
          <a:p>
            <a:pPr marL="228600" indent="-228600">
              <a:buAutoNum type="arabicPeriod"/>
            </a:pPr>
            <a:r>
              <a:rPr lang="nl-NL" dirty="0"/>
              <a:t>Werkster</a:t>
            </a:r>
          </a:p>
          <a:p>
            <a:pPr marL="228600" indent="-228600">
              <a:buAutoNum type="arabicPeriod"/>
            </a:pPr>
            <a:r>
              <a:rPr lang="nl-NL" dirty="0"/>
              <a:t>Honing</a:t>
            </a:r>
          </a:p>
          <a:p>
            <a:pPr marL="228600" indent="-228600">
              <a:buAutoNum type="arabicPeriod"/>
            </a:pPr>
            <a:r>
              <a:rPr lang="nl-NL" dirty="0"/>
              <a:t>Web</a:t>
            </a:r>
          </a:p>
          <a:p>
            <a:pPr marL="228600" indent="-228600">
              <a:buAutoNum type="arabicPeriod"/>
            </a:pPr>
            <a:r>
              <a:rPr lang="nl-NL" dirty="0"/>
              <a:t>Imker</a:t>
            </a:r>
          </a:p>
          <a:p>
            <a:pPr marL="228600" indent="-228600">
              <a:buAutoNum type="arabicPeriod"/>
            </a:pPr>
            <a:r>
              <a:rPr lang="nl-NL" dirty="0"/>
              <a:t>Eiken </a:t>
            </a: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11</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66114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Bree Rg" panose="02000503000000020004" pitchFamily="2" charset="0"/>
              </a:rPr>
              <a:t>Copyright</a:t>
            </a:r>
          </a:p>
          <a:p>
            <a:pPr marL="0" indent="0">
              <a:buNone/>
            </a:pPr>
            <a:r>
              <a:rPr lang="nl-NL" sz="1200" dirty="0">
                <a:latin typeface="Bree Lt" panose="02000503000000020004" pitchFamily="2" charset="0"/>
              </a:rPr>
              <a:t>Alle plaatjes, foto’s en teksten in deze presentatie zijn eigendom van IVN Heeze-Leende. Deze mogen NIET worden verveelvoudigd, gekopieerd, gepubliceerd, opgeslagen, aangepast of gebruikt in welke vorm dan ook, online of offline, zonder voorafgaande schriftelijke toestemming van de auteurs (IVN Heeze-Leende Scholenwerk).</a:t>
            </a:r>
          </a:p>
          <a:p>
            <a:pPr marL="0" indent="0">
              <a:buNone/>
            </a:pPr>
            <a:r>
              <a:rPr lang="nl-NL" sz="1200" dirty="0">
                <a:latin typeface="Bree Lt" panose="02000503000000020004" pitchFamily="2" charset="0"/>
              </a:rPr>
              <a:t>Contact coördinator: </a:t>
            </a:r>
            <a:r>
              <a:rPr lang="nl-NL" sz="1200" dirty="0">
                <a:latin typeface="Bree Lt" panose="02000503000000020004" pitchFamily="2" charset="0"/>
                <a:hlinkClick r:id="rId3"/>
              </a:rPr>
              <a:t>scholenwerk@ivnheezeleende.nl</a:t>
            </a:r>
            <a:endParaRPr lang="nl-NL" sz="1200" dirty="0">
              <a:latin typeface="Bree Lt" panose="02000503000000020004" pitchFamily="2" charset="0"/>
            </a:endParaRPr>
          </a:p>
          <a:p>
            <a:pPr marL="1079500" indent="-1079500">
              <a:buNone/>
            </a:pPr>
            <a:r>
              <a:rPr lang="nl-NL" sz="1200" dirty="0">
                <a:latin typeface="Bree Lt" panose="02000503000000020004" pitchFamily="2" charset="0"/>
              </a:rPr>
              <a:t>Secretariaat IVN Heeze-Leende</a:t>
            </a:r>
          </a:p>
          <a:p>
            <a:pPr marL="1079500" indent="-1079500">
              <a:buNone/>
            </a:pPr>
            <a:r>
              <a:rPr lang="nl-NL" sz="1200" dirty="0">
                <a:latin typeface="Bree Lt" panose="02000503000000020004" pitchFamily="2" charset="0"/>
              </a:rPr>
              <a:t>	</a:t>
            </a:r>
            <a:r>
              <a:rPr lang="nl-NL" sz="1200" dirty="0">
                <a:latin typeface="Bree Lt" panose="02000503000000020004" pitchFamily="2" charset="0"/>
                <a:hlinkClick r:id="rId4"/>
              </a:rPr>
              <a:t>Secretariaat@ivnheezeleende.nl</a:t>
            </a:r>
            <a:endParaRPr lang="nl-NL" sz="1200" dirty="0">
              <a:latin typeface="Bree Lt" panose="02000503000000020004" pitchFamily="2" charset="0"/>
            </a:endParaRPr>
          </a:p>
          <a:p>
            <a:pPr marL="1079500" indent="-1079500">
              <a:buNone/>
            </a:pPr>
            <a:r>
              <a:rPr lang="nl-NL" sz="1200" dirty="0">
                <a:latin typeface="Bree Lt" panose="02000503000000020004" pitchFamily="2" charset="0"/>
              </a:rPr>
              <a:t>	tel: 040 - 2264714</a:t>
            </a: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12</a:t>
            </a:fld>
            <a:endParaRPr lang="nl-NL"/>
          </a:p>
        </p:txBody>
      </p:sp>
      <p:sp>
        <p:nvSpPr>
          <p:cNvPr id="5" name="Tijdelijke aanduiding voor datum 4">
            <a:extLst>
              <a:ext uri="{FF2B5EF4-FFF2-40B4-BE49-F238E27FC236}">
                <a16:creationId xmlns:a16="http://schemas.microsoft.com/office/drawing/2014/main" id="{122059E7-7845-4A04-BF5E-8AFA58C6D8CE}"/>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59095285-6992-41AA-844D-FFD72C3B0C07}"/>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107172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2</a:t>
            </a:fld>
            <a:endParaRPr lang="nl-NL"/>
          </a:p>
        </p:txBody>
      </p:sp>
      <p:sp>
        <p:nvSpPr>
          <p:cNvPr id="5" name="Tijdelijke aanduiding voor datum 4">
            <a:extLst>
              <a:ext uri="{FF2B5EF4-FFF2-40B4-BE49-F238E27FC236}">
                <a16:creationId xmlns:a16="http://schemas.microsoft.com/office/drawing/2014/main" id="{9C504802-B56F-441E-9EB5-3CAEFA1F0762}"/>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4E5EDDE2-00FF-4ADF-B23C-9D16115157A0}"/>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241878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Meer dan 4000 jaar geleden bestond heel Nederland uit bos. Ook in Heeze en Leende was alleen maar bos: “oerbos”. </a:t>
            </a:r>
          </a:p>
          <a:p>
            <a:r>
              <a:rPr lang="nl-NL" sz="1200" kern="1200" dirty="0">
                <a:solidFill>
                  <a:schemeClr val="tx1"/>
                </a:solidFill>
                <a:effectLst/>
                <a:latin typeface="+mn-lt"/>
                <a:ea typeface="+mn-ea"/>
                <a:cs typeface="+mn-cs"/>
              </a:rPr>
              <a:t>In de bossen leefden mensen. Ze zwierven rond. Later gingen ze op vaste plaatsen wonen. Ze hakten dan een stuk van het bos om en gebruikten dit stuk grond als akker. Na een paar jaar waren de voedingsstoffen in de bodem van de akker op. Dan hakten de mensen weer een stuk bos om voor een nieuwe akker. Op de verlaten akkers lieten ze hun vee grazen. Daar kon geen nieuw bos groeien omdat het vee alle jonge boompjes opat. </a:t>
            </a:r>
          </a:p>
          <a:p>
            <a:r>
              <a:rPr lang="nl-NL" sz="1200" kern="1200" dirty="0">
                <a:solidFill>
                  <a:schemeClr val="tx1"/>
                </a:solidFill>
                <a:effectLst/>
                <a:latin typeface="+mn-lt"/>
                <a:ea typeface="+mn-ea"/>
                <a:cs typeface="+mn-cs"/>
              </a:rPr>
              <a:t>De heide, die er ook begon te groeien, kan er wel goed tegen als ze vaak wordt afgegeten. De heideplantjes kunnen blijven doorgroeien. Bovendien houden ze van arme grond en veel licht. Zo veranderden de verlaten akkers in heidevelden.</a:t>
            </a:r>
          </a:p>
          <a:p>
            <a:endParaRPr lang="nl-NL" dirty="0"/>
          </a:p>
          <a:p>
            <a:endParaRPr lang="nl-NL" dirty="0"/>
          </a:p>
        </p:txBody>
      </p:sp>
      <p:sp>
        <p:nvSpPr>
          <p:cNvPr id="4" name="Tijdelijke aanduiding voor datum 3"/>
          <p:cNvSpPr>
            <a:spLocks noGrp="1"/>
          </p:cNvSpPr>
          <p:nvPr>
            <p:ph type="dt" idx="1"/>
          </p:nvPr>
        </p:nvSpPr>
        <p:spPr/>
        <p:txBody>
          <a:bodyPr/>
          <a:lstStyle/>
          <a:p>
            <a:r>
              <a:rPr lang="nl-NL"/>
              <a:t>22-10-2020</a:t>
            </a:r>
          </a:p>
        </p:txBody>
      </p:sp>
      <p:sp>
        <p:nvSpPr>
          <p:cNvPr id="5" name="Tijdelijke aanduiding voor voettekst 4"/>
          <p:cNvSpPr>
            <a:spLocks noGrp="1"/>
          </p:cNvSpPr>
          <p:nvPr>
            <p:ph type="ftr" sz="quarter" idx="4"/>
          </p:nvPr>
        </p:nvSpPr>
        <p:spPr/>
        <p:txBody>
          <a:bodyPr/>
          <a:lstStyle/>
          <a:p>
            <a:r>
              <a:rPr lang="nl-NL"/>
              <a:t>IVN Heeze-Leende</a:t>
            </a:r>
          </a:p>
        </p:txBody>
      </p:sp>
      <p:sp>
        <p:nvSpPr>
          <p:cNvPr id="6" name="Tijdelijke aanduiding voor dianummer 5"/>
          <p:cNvSpPr>
            <a:spLocks noGrp="1"/>
          </p:cNvSpPr>
          <p:nvPr>
            <p:ph type="sldNum" sz="quarter" idx="5"/>
          </p:nvPr>
        </p:nvSpPr>
        <p:spPr/>
        <p:txBody>
          <a:bodyPr/>
          <a:lstStyle/>
          <a:p>
            <a:fld id="{52570805-1EBF-44BA-BFEF-06787BDD69C6}" type="slidenum">
              <a:rPr lang="nl-NL" smtClean="0"/>
              <a:t>3</a:t>
            </a:fld>
            <a:endParaRPr lang="nl-NL"/>
          </a:p>
        </p:txBody>
      </p:sp>
    </p:spTree>
    <p:extLst>
      <p:ext uri="{BB962C8B-B14F-4D97-AF65-F5344CB8AC3E}">
        <p14:creationId xmlns:p14="http://schemas.microsoft.com/office/powerpoint/2010/main" val="139843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eerste heideveldjes waren maar heel klein. In de tijd van de Franken (7</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eeuw na Christus) ontstonden er grotere nederzettingen (dorpen) en grotere heidevelden. Zo ontstonden in Heeze de Rul en Strabrecht, in Leende Boschoven en Leenderstrijp.</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dorp bestond uit een driehoekig plein met eikenbomen. Er omheen lagen boerderijen. </a:t>
            </a:r>
          </a:p>
          <a:p>
            <a:r>
              <a:rPr lang="nl-NL" sz="1200" kern="1200" dirty="0">
                <a:solidFill>
                  <a:schemeClr val="tx1"/>
                </a:solidFill>
                <a:effectLst/>
                <a:latin typeface="+mn-lt"/>
                <a:ea typeface="+mn-ea"/>
                <a:cs typeface="+mn-cs"/>
              </a:rPr>
              <a:t>Zo’n driehoekig plein noemde men een “plaatse”. Op het plein was een kuil met water. </a:t>
            </a:r>
          </a:p>
          <a:p>
            <a:r>
              <a:rPr lang="nl-NL" sz="1200" kern="1200" dirty="0">
                <a:solidFill>
                  <a:schemeClr val="tx1"/>
                </a:solidFill>
                <a:effectLst/>
                <a:latin typeface="+mn-lt"/>
                <a:ea typeface="+mn-ea"/>
                <a:cs typeface="+mn-cs"/>
              </a:rPr>
              <a:t>Daar konden de dieren uit drinken. Als er brand was kon men het water gebruiken om te blussen. Het eikenhout werd gebruikt om nieuwe boerderijen te bouwen. Of om oude boerderijen op te knappen.</a:t>
            </a:r>
          </a:p>
          <a:p>
            <a:r>
              <a:rPr lang="nl-NL" sz="1200" kern="1200" dirty="0">
                <a:solidFill>
                  <a:schemeClr val="tx1"/>
                </a:solidFill>
                <a:effectLst/>
                <a:latin typeface="+mn-lt"/>
                <a:ea typeface="+mn-ea"/>
                <a:cs typeface="+mn-cs"/>
              </a:rPr>
              <a:t>Het vee graasde overdag op de heide. </a:t>
            </a:r>
          </a:p>
          <a:p>
            <a:r>
              <a:rPr lang="nl-NL" sz="1200" kern="1200" dirty="0">
                <a:solidFill>
                  <a:schemeClr val="tx1"/>
                </a:solidFill>
                <a:effectLst/>
                <a:latin typeface="+mn-lt"/>
                <a:ea typeface="+mn-ea"/>
                <a:cs typeface="+mn-cs"/>
              </a:rPr>
              <a:t>’s Avonds ging het terug naar de potstal. Dit was een stal waar de vloer ± 1 meter diep in de grond zit. Over de mest deed de boer steeds een laag heideplaggen om het vee droog te laten staan. Uiteindelijk stond het vee met de rug tegen het dak. In het voorjaar haalde de boer de mest uit de stal. Het werd over de akker uitgespreid en onder gespit. De akker werd weer vruchtbaar. </a:t>
            </a:r>
          </a:p>
          <a:p>
            <a:r>
              <a:rPr lang="nl-NL" sz="1200" kern="1200" dirty="0">
                <a:solidFill>
                  <a:schemeClr val="tx1"/>
                </a:solidFill>
                <a:effectLst/>
                <a:latin typeface="+mn-lt"/>
                <a:ea typeface="+mn-ea"/>
                <a:cs typeface="+mn-cs"/>
              </a:rPr>
              <a:t>De boer kon er weer groenten en graan op verbouwen.</a:t>
            </a:r>
          </a:p>
          <a:p>
            <a:endParaRPr lang="nl-NL" dirty="0"/>
          </a:p>
          <a:p>
            <a:endParaRPr lang="nl-NL" dirty="0"/>
          </a:p>
        </p:txBody>
      </p:sp>
      <p:sp>
        <p:nvSpPr>
          <p:cNvPr id="4" name="Tijdelijke aanduiding voor datum 3"/>
          <p:cNvSpPr>
            <a:spLocks noGrp="1"/>
          </p:cNvSpPr>
          <p:nvPr>
            <p:ph type="dt" idx="1"/>
          </p:nvPr>
        </p:nvSpPr>
        <p:spPr/>
        <p:txBody>
          <a:bodyPr/>
          <a:lstStyle/>
          <a:p>
            <a:r>
              <a:rPr lang="nl-NL"/>
              <a:t>22-10-2020</a:t>
            </a:r>
          </a:p>
        </p:txBody>
      </p:sp>
      <p:sp>
        <p:nvSpPr>
          <p:cNvPr id="5" name="Tijdelijke aanduiding voor voettekst 4"/>
          <p:cNvSpPr>
            <a:spLocks noGrp="1"/>
          </p:cNvSpPr>
          <p:nvPr>
            <p:ph type="ftr" sz="quarter" idx="4"/>
          </p:nvPr>
        </p:nvSpPr>
        <p:spPr/>
        <p:txBody>
          <a:bodyPr/>
          <a:lstStyle/>
          <a:p>
            <a:r>
              <a:rPr lang="nl-NL"/>
              <a:t>IVN Heeze-Leende</a:t>
            </a:r>
          </a:p>
        </p:txBody>
      </p:sp>
      <p:sp>
        <p:nvSpPr>
          <p:cNvPr id="6" name="Tijdelijke aanduiding voor dianummer 5"/>
          <p:cNvSpPr>
            <a:spLocks noGrp="1"/>
          </p:cNvSpPr>
          <p:nvPr>
            <p:ph type="sldNum" sz="quarter" idx="5"/>
          </p:nvPr>
        </p:nvSpPr>
        <p:spPr/>
        <p:txBody>
          <a:bodyPr/>
          <a:lstStyle/>
          <a:p>
            <a:fld id="{52570805-1EBF-44BA-BFEF-06787BDD69C6}" type="slidenum">
              <a:rPr lang="nl-NL" smtClean="0"/>
              <a:t>4</a:t>
            </a:fld>
            <a:endParaRPr lang="nl-NL"/>
          </a:p>
        </p:txBody>
      </p:sp>
    </p:spTree>
    <p:extLst>
      <p:ext uri="{BB962C8B-B14F-4D97-AF65-F5344CB8AC3E}">
        <p14:creationId xmlns:p14="http://schemas.microsoft.com/office/powerpoint/2010/main" val="390747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Heeze is er de Strabrechtse Heide. Daar kunnen we nog goed zien hoe het vroeger was. </a:t>
            </a:r>
          </a:p>
          <a:p>
            <a:r>
              <a:rPr lang="nl-NL" sz="1200" kern="1200" dirty="0">
                <a:solidFill>
                  <a:schemeClr val="tx1"/>
                </a:solidFill>
                <a:effectLst/>
                <a:latin typeface="+mn-lt"/>
                <a:ea typeface="+mn-ea"/>
                <a:cs typeface="+mn-cs"/>
              </a:rPr>
              <a:t>In het </a:t>
            </a:r>
            <a:r>
              <a:rPr lang="nl-NL" sz="1200" kern="1200" dirty="0" err="1">
                <a:solidFill>
                  <a:schemeClr val="tx1"/>
                </a:solidFill>
                <a:effectLst/>
                <a:latin typeface="+mn-lt"/>
                <a:ea typeface="+mn-ea"/>
                <a:cs typeface="+mn-cs"/>
              </a:rPr>
              <a:t>Leenderbos</a:t>
            </a:r>
            <a:r>
              <a:rPr lang="nl-NL" sz="1200" kern="1200" dirty="0">
                <a:solidFill>
                  <a:schemeClr val="tx1"/>
                </a:solidFill>
                <a:effectLst/>
                <a:latin typeface="+mn-lt"/>
                <a:ea typeface="+mn-ea"/>
                <a:cs typeface="+mn-cs"/>
              </a:rPr>
              <a:t> en op de </a:t>
            </a:r>
            <a:r>
              <a:rPr lang="nl-NL" sz="1200" kern="1200" dirty="0" err="1">
                <a:solidFill>
                  <a:schemeClr val="tx1"/>
                </a:solidFill>
                <a:effectLst/>
                <a:latin typeface="+mn-lt"/>
                <a:ea typeface="+mn-ea"/>
                <a:cs typeface="+mn-cs"/>
              </a:rPr>
              <a:t>Spintserberg</a:t>
            </a:r>
            <a:r>
              <a:rPr lang="nl-NL" sz="1200" kern="1200" dirty="0">
                <a:solidFill>
                  <a:schemeClr val="tx1"/>
                </a:solidFill>
                <a:effectLst/>
                <a:latin typeface="+mn-lt"/>
                <a:ea typeface="+mn-ea"/>
                <a:cs typeface="+mn-cs"/>
              </a:rPr>
              <a:t> zijn ook nog heidevelden. Bij Sterksel ligt het heideveld van De Pan.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heidegebied is meestal niet één grote vlakte. Het is vaak een landschap van lage heuvels en dalen. Als de bodem in zo’n laag gedeelte leem bevat dan kan het regenwater er niet in weg zakken. Er ontstaat een </a:t>
            </a:r>
            <a:r>
              <a:rPr lang="nl-NL" sz="1200" u="sng" kern="1200" dirty="0" err="1">
                <a:solidFill>
                  <a:schemeClr val="tx1"/>
                </a:solidFill>
                <a:effectLst/>
                <a:latin typeface="+mn-lt"/>
                <a:ea typeface="+mn-ea"/>
                <a:cs typeface="+mn-cs"/>
              </a:rPr>
              <a:t>heideven</a:t>
            </a:r>
            <a:r>
              <a:rPr lang="nl-NL" sz="1200" kern="1200" dirty="0">
                <a:solidFill>
                  <a:schemeClr val="tx1"/>
                </a:solidFill>
                <a:effectLst/>
                <a:latin typeface="+mn-lt"/>
                <a:ea typeface="+mn-ea"/>
                <a:cs typeface="+mn-cs"/>
              </a:rPr>
              <a:t>. In een </a:t>
            </a:r>
            <a:r>
              <a:rPr lang="nl-NL" sz="1200" kern="1200" dirty="0" err="1">
                <a:solidFill>
                  <a:schemeClr val="tx1"/>
                </a:solidFill>
                <a:effectLst/>
                <a:latin typeface="+mn-lt"/>
                <a:ea typeface="+mn-ea"/>
                <a:cs typeface="+mn-cs"/>
              </a:rPr>
              <a:t>heideven</a:t>
            </a:r>
            <a:r>
              <a:rPr lang="nl-NL" sz="1200" kern="1200" dirty="0">
                <a:solidFill>
                  <a:schemeClr val="tx1"/>
                </a:solidFill>
                <a:effectLst/>
                <a:latin typeface="+mn-lt"/>
                <a:ea typeface="+mn-ea"/>
                <a:cs typeface="+mn-cs"/>
              </a:rPr>
              <a:t> komt alleen maar regenwater en dat is heel bijzonder. In en om het ven groeien planten die heel zeldzaam zijn zoals de zonnedauw. Dit is een vleesetend plantje! Jammer genoeg zijn door de droogte in de afgelopen</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jaren veel van deze vennetjes verdwenen. </a:t>
            </a:r>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5</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87678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Op de heide vinden we 2 soorten heideplanten: de </a:t>
            </a:r>
            <a:r>
              <a:rPr lang="nl-NL" sz="1200" u="sng" kern="1200" dirty="0">
                <a:solidFill>
                  <a:schemeClr val="tx1"/>
                </a:solidFill>
                <a:effectLst/>
                <a:latin typeface="+mn-lt"/>
                <a:ea typeface="+mn-ea"/>
                <a:cs typeface="+mn-cs"/>
              </a:rPr>
              <a:t>struikheide</a:t>
            </a:r>
            <a:r>
              <a:rPr lang="nl-NL" sz="1200" kern="1200" dirty="0">
                <a:solidFill>
                  <a:schemeClr val="tx1"/>
                </a:solidFill>
                <a:effectLst/>
                <a:latin typeface="+mn-lt"/>
                <a:ea typeface="+mn-ea"/>
                <a:cs typeface="+mn-cs"/>
              </a:rPr>
              <a:t> en de </a:t>
            </a:r>
            <a:r>
              <a:rPr lang="nl-NL" sz="1200" u="sng" kern="1200" dirty="0">
                <a:solidFill>
                  <a:schemeClr val="tx1"/>
                </a:solidFill>
                <a:effectLst/>
                <a:latin typeface="+mn-lt"/>
                <a:ea typeface="+mn-ea"/>
                <a:cs typeface="+mn-cs"/>
              </a:rPr>
              <a:t>dopheide</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Dopheide vinden we vooral op de natte plaatsen in het heideveld. Hun bloemetjes zijn groter dan van de struikheide.</a:t>
            </a:r>
          </a:p>
          <a:p>
            <a:r>
              <a:rPr lang="nl-NL" sz="1200" kern="1200" dirty="0">
                <a:solidFill>
                  <a:schemeClr val="tx1"/>
                </a:solidFill>
                <a:effectLst/>
                <a:latin typeface="+mn-lt"/>
                <a:ea typeface="+mn-ea"/>
                <a:cs typeface="+mn-cs"/>
              </a:rPr>
              <a:t>Het gras dat vaak tussen de heide groeit is het </a:t>
            </a:r>
            <a:r>
              <a:rPr lang="nl-NL" sz="1200" u="sng" kern="1200" dirty="0">
                <a:solidFill>
                  <a:schemeClr val="tx1"/>
                </a:solidFill>
                <a:effectLst/>
                <a:latin typeface="+mn-lt"/>
                <a:ea typeface="+mn-ea"/>
                <a:cs typeface="+mn-cs"/>
              </a:rPr>
              <a:t>pijpenstrootje</a:t>
            </a:r>
            <a:r>
              <a:rPr lang="nl-NL" sz="1200" kern="1200" dirty="0">
                <a:solidFill>
                  <a:schemeClr val="tx1"/>
                </a:solidFill>
                <a:effectLst/>
                <a:latin typeface="+mn-lt"/>
                <a:ea typeface="+mn-ea"/>
                <a:cs typeface="+mn-cs"/>
              </a:rPr>
              <a:t>. Het wordt ook wel </a:t>
            </a:r>
            <a:r>
              <a:rPr lang="nl-NL" sz="1200" kern="1200" dirty="0" err="1">
                <a:solidFill>
                  <a:schemeClr val="tx1"/>
                </a:solidFill>
                <a:effectLst/>
                <a:latin typeface="+mn-lt"/>
                <a:ea typeface="+mn-ea"/>
                <a:cs typeface="+mn-cs"/>
              </a:rPr>
              <a:t>bunt</a:t>
            </a:r>
            <a:r>
              <a:rPr lang="nl-NL" sz="1200" kern="1200" dirty="0">
                <a:solidFill>
                  <a:schemeClr val="tx1"/>
                </a:solidFill>
                <a:effectLst/>
                <a:latin typeface="+mn-lt"/>
                <a:ea typeface="+mn-ea"/>
                <a:cs typeface="+mn-cs"/>
              </a:rPr>
              <a:t> genoemd.</a:t>
            </a:r>
          </a:p>
          <a:p>
            <a:r>
              <a:rPr lang="nl-NL" sz="1200" kern="1200" dirty="0">
                <a:solidFill>
                  <a:schemeClr val="tx1"/>
                </a:solidFill>
                <a:effectLst/>
                <a:latin typeface="+mn-lt"/>
                <a:ea typeface="+mn-ea"/>
                <a:cs typeface="+mn-cs"/>
              </a:rPr>
              <a:t>Tussen de heideplantjes vinden we </a:t>
            </a:r>
            <a:r>
              <a:rPr lang="nl-NL" sz="1200" u="sng" kern="1200" dirty="0">
                <a:solidFill>
                  <a:schemeClr val="tx1"/>
                </a:solidFill>
                <a:effectLst/>
                <a:latin typeface="+mn-lt"/>
                <a:ea typeface="+mn-ea"/>
                <a:cs typeface="+mn-cs"/>
              </a:rPr>
              <a:t>mossen</a:t>
            </a:r>
            <a:r>
              <a:rPr lang="nl-NL" sz="1200" kern="1200" dirty="0">
                <a:solidFill>
                  <a:schemeClr val="tx1"/>
                </a:solidFill>
                <a:effectLst/>
                <a:latin typeface="+mn-lt"/>
                <a:ea typeface="+mn-ea"/>
                <a:cs typeface="+mn-cs"/>
              </a:rPr>
              <a:t>. Deze zijn groen van kleur. Zij houden het water vast. Ook zie je </a:t>
            </a:r>
            <a:r>
              <a:rPr lang="nl-NL" sz="1200" u="sng" kern="1200" dirty="0">
                <a:solidFill>
                  <a:schemeClr val="tx1"/>
                </a:solidFill>
                <a:effectLst/>
                <a:latin typeface="+mn-lt"/>
                <a:ea typeface="+mn-ea"/>
                <a:cs typeface="+mn-cs"/>
              </a:rPr>
              <a:t>korstmossen</a:t>
            </a:r>
            <a:r>
              <a:rPr lang="nl-NL" sz="1200" kern="1200" dirty="0">
                <a:solidFill>
                  <a:schemeClr val="tx1"/>
                </a:solidFill>
                <a:effectLst/>
                <a:latin typeface="+mn-lt"/>
                <a:ea typeface="+mn-ea"/>
                <a:cs typeface="+mn-cs"/>
              </a:rPr>
              <a:t>. Zij zijn vaak </a:t>
            </a:r>
            <a:r>
              <a:rPr lang="nl-NL" sz="1200" kern="1200" dirty="0" err="1">
                <a:solidFill>
                  <a:schemeClr val="tx1"/>
                </a:solidFill>
                <a:effectLst/>
                <a:latin typeface="+mn-lt"/>
                <a:ea typeface="+mn-ea"/>
                <a:cs typeface="+mn-cs"/>
              </a:rPr>
              <a:t>grijs-blauw</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Ze halen hun voedsel uit de lucht. </a:t>
            </a:r>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6</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420448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SPINNEN </a:t>
            </a:r>
          </a:p>
          <a:p>
            <a:r>
              <a:rPr lang="nl-NL" sz="1200" kern="1200" dirty="0">
                <a:solidFill>
                  <a:schemeClr val="tx1"/>
                </a:solidFill>
                <a:effectLst/>
                <a:latin typeface="+mn-lt"/>
                <a:ea typeface="+mn-ea"/>
                <a:cs typeface="+mn-cs"/>
              </a:rPr>
              <a:t>Als je in het najaar een wandeling op de heide gaat maken dan zie je vaak veel spinnenwebben met daarin een spin. </a:t>
            </a:r>
          </a:p>
          <a:p>
            <a:r>
              <a:rPr lang="nl-NL" sz="1200" kern="1200" dirty="0">
                <a:solidFill>
                  <a:schemeClr val="tx1"/>
                </a:solidFill>
                <a:effectLst/>
                <a:latin typeface="+mn-lt"/>
                <a:ea typeface="+mn-ea"/>
                <a:cs typeface="+mn-cs"/>
              </a:rPr>
              <a:t>Het lichaam van een spin bestaat uit 2 delen. Aan het voorste deel zitten de ogen, de mond en de 8 poten. Aan de onderkant van het achterlijf zitten de spintepels. Hierin zitten buisjes. Daar komt vocht uit dat in de open lucht een stevige spindraad wordt. </a:t>
            </a:r>
          </a:p>
          <a:p>
            <a:r>
              <a:rPr lang="nl-NL" sz="1200" kern="1200" dirty="0">
                <a:solidFill>
                  <a:schemeClr val="tx1"/>
                </a:solidFill>
                <a:effectLst/>
                <a:latin typeface="+mn-lt"/>
                <a:ea typeface="+mn-ea"/>
                <a:cs typeface="+mn-cs"/>
              </a:rPr>
              <a:t>Alle spinnen kunnen spinnen maar … niet alle spinnen maken een web. Wat spinnen deze dan wel? Ze spinnen bv. een nestje voor hun eitjes. Of ze maken een zweefdraad. Dit is een losse draad waaraan ze kunnen zweven om van de ene plaats naar de andere te trekken.</a:t>
            </a:r>
          </a:p>
          <a:p>
            <a:r>
              <a:rPr lang="nl-NL" sz="1200" kern="1200" dirty="0">
                <a:solidFill>
                  <a:schemeClr val="tx1"/>
                </a:solidFill>
                <a:effectLst/>
                <a:latin typeface="+mn-lt"/>
                <a:ea typeface="+mn-ea"/>
                <a:cs typeface="+mn-cs"/>
              </a:rPr>
              <a:t>Spinnen eten vliegjes, muggen, sprinkhanen, wespen, bijen en andere insecten. Een grote prooi wordt eerst helemaal ingesponnen. Dan bijt de spin enkele keren in het gevangen insect. Hij spuit er gif in. Voordat de spin zijn prooi opeet, brengt hij er eerst nog een sap in. Dit lost het lichaam van het insect op. De spin kan zo zijn vangst helemaal opzuigen.</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Spinnen worden zelf weer gegeten door vogels. </a:t>
            </a:r>
          </a:p>
          <a:p>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INSECTEN </a:t>
            </a:r>
          </a:p>
          <a:p>
            <a:r>
              <a:rPr lang="nl-NL" sz="1200" kern="1200" dirty="0">
                <a:solidFill>
                  <a:schemeClr val="tx1"/>
                </a:solidFill>
                <a:effectLst/>
                <a:latin typeface="+mn-lt"/>
                <a:ea typeface="+mn-ea"/>
                <a:cs typeface="+mn-cs"/>
              </a:rPr>
              <a:t>Op aarde leven ongeveer 1.000.000 verschillende diersoorten. Hiervan zijn 700.000 insectensoorten.</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Het lichaam van insecten bestaat uit 3 delen: de kop, het borststuk en het achterlijf. Aan de kop zitten ogen, kaakdelen en voelsprieten.</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Aan het borststuk zitten 3 paar poten en soms vleugels.</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In het achterlijf zitten ademhalingsbuisjes (de tracheeën). </a:t>
            </a:r>
          </a:p>
          <a:p>
            <a:endParaRPr lang="nl-NL" sz="1200" u="sng" kern="1200" dirty="0">
              <a:solidFill>
                <a:schemeClr val="tx1"/>
              </a:solidFill>
              <a:effectLst/>
              <a:latin typeface="+mn-lt"/>
              <a:ea typeface="+mn-ea"/>
              <a:cs typeface="+mn-cs"/>
            </a:endParaRPr>
          </a:p>
          <a:p>
            <a:r>
              <a:rPr lang="nl-NL" sz="1200" u="sng" kern="1200" dirty="0">
                <a:solidFill>
                  <a:schemeClr val="tx1"/>
                </a:solidFill>
                <a:effectLst/>
                <a:latin typeface="+mn-lt"/>
                <a:ea typeface="+mn-ea"/>
                <a:cs typeface="+mn-cs"/>
              </a:rPr>
              <a:t>Bijen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de heide bloeit (in augustus / september) brengen de imkers (=bijenhouders) hun bijenkasten naar de heide. In iedere kast woont een bijenvolk. </a:t>
            </a:r>
          </a:p>
          <a:p>
            <a:r>
              <a:rPr lang="nl-NL" sz="1200" kern="1200" dirty="0">
                <a:solidFill>
                  <a:schemeClr val="tx1"/>
                </a:solidFill>
                <a:effectLst/>
                <a:latin typeface="+mn-lt"/>
                <a:ea typeface="+mn-ea"/>
                <a:cs typeface="+mn-cs"/>
              </a:rPr>
              <a:t>De grootste bij in de kast is de koningin. Ze legt soms wel 1500 eitjes per dag. De dikke mannetjes bijen noemen we darren. Hun taak is alleen maar om de koningin te bevruchten. Daarna gaan ze dood.</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Een nieuwe koningin sticht na haar bevruchting een nieuw volk. De meeste bijen van een volk zijn vrouwtjes, de werksters. Zij halen nectar en stuifmeel uit de heidebloemen. Ze verzorgen ook de koningin, de eieren en de larven. Ook houden ze de vijanden buiten de kast.</a:t>
            </a:r>
          </a:p>
          <a:p>
            <a:pPr lvl="0"/>
            <a:endParaRPr lang="nl-NL" sz="1200" u="sng" kern="1200" dirty="0">
              <a:solidFill>
                <a:schemeClr val="tx1"/>
              </a:solidFill>
              <a:effectLst/>
              <a:latin typeface="+mn-lt"/>
              <a:ea typeface="+mn-ea"/>
              <a:cs typeface="+mn-cs"/>
            </a:endParaRPr>
          </a:p>
          <a:p>
            <a:pPr lvl="0"/>
            <a:r>
              <a:rPr lang="nl-NL" sz="1200" u="sng" kern="1200" dirty="0">
                <a:solidFill>
                  <a:schemeClr val="tx1"/>
                </a:solidFill>
                <a:effectLst/>
                <a:latin typeface="+mn-lt"/>
                <a:ea typeface="+mn-ea"/>
                <a:cs typeface="+mn-cs"/>
              </a:rPr>
              <a:t>Mestkevers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Mestkevers vind je vooral in de buurt van konijnen- of schapenkeutels. Vaak zitten er in de buurt ook gaatjes in de grond. Die gaatjes zijn gemaakt door de mestkever. Het is een grote zwarte kever met een paar stevige graafpoten. Met die  poten kan hij gangen graven van wel 1 meter diep. In die gang rolt de mestkever konijnenkeutels. Schapenkeutels zijn te groot. Ze worden eerst op maat gemaakt. Boven op de keutels legt de kever zijn eitjes. Na een tijdje komen uit de eitjes de larven. Zij eten graag mest. Hun tafeltje is dus gedekt!</a:t>
            </a:r>
          </a:p>
          <a:p>
            <a:pPr lvl="0"/>
            <a:endParaRPr lang="nl-NL" sz="1200" u="sng" kern="1200" dirty="0">
              <a:solidFill>
                <a:schemeClr val="tx1"/>
              </a:solidFill>
              <a:effectLst/>
              <a:latin typeface="+mn-lt"/>
              <a:ea typeface="+mn-ea"/>
              <a:cs typeface="+mn-cs"/>
            </a:endParaRPr>
          </a:p>
          <a:p>
            <a:pPr lvl="0"/>
            <a:r>
              <a:rPr lang="nl-NL" sz="1200" u="sng" kern="1200" dirty="0">
                <a:solidFill>
                  <a:schemeClr val="tx1"/>
                </a:solidFill>
                <a:effectLst/>
                <a:latin typeface="+mn-lt"/>
                <a:ea typeface="+mn-ea"/>
                <a:cs typeface="+mn-cs"/>
              </a:rPr>
              <a:t>Mieren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kolonie mieren bestaat uit een koningin, werksters en mannetjes. </a:t>
            </a:r>
          </a:p>
          <a:p>
            <a:r>
              <a:rPr lang="nl-NL" sz="1200" kern="1200" dirty="0">
                <a:solidFill>
                  <a:schemeClr val="tx1"/>
                </a:solidFill>
                <a:effectLst/>
                <a:latin typeface="+mn-lt"/>
                <a:ea typeface="+mn-ea"/>
                <a:cs typeface="+mn-cs"/>
              </a:rPr>
              <a:t>Als de koningin bevrucht is door de mannetjes graaft ze zich in de grond. Ze legt dan haar eerste eitjes. De larven die uit deze eitjes komen worden gevoed door speeksel van de koningin. Na een tijdje verpoppen de larven zich tot werksters. De koningin hoeft nu nog alleen maar eitjes te leggen.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Let op: filmpje bijen is</a:t>
            </a:r>
            <a:r>
              <a:rPr lang="nl-NL" sz="1200" kern="1200" baseline="0" dirty="0">
                <a:solidFill>
                  <a:schemeClr val="tx1"/>
                </a:solidFill>
                <a:effectLst/>
                <a:latin typeface="+mn-lt"/>
                <a:ea typeface="+mn-ea"/>
                <a:cs typeface="+mn-cs"/>
              </a:rPr>
              <a:t> nodig voor beantwoording vraag 11 dia 8.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7</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193548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8</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92914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VOGELS</a:t>
            </a:r>
          </a:p>
          <a:p>
            <a:r>
              <a:rPr lang="nl-NL" sz="1200" kern="1200" dirty="0">
                <a:solidFill>
                  <a:schemeClr val="tx1"/>
                </a:solidFill>
                <a:effectLst/>
                <a:latin typeface="+mn-lt"/>
                <a:ea typeface="+mn-ea"/>
                <a:cs typeface="+mn-cs"/>
              </a:rPr>
              <a:t>Soms zie je boven de heidevlakte een grote vogel in de lucht cirkelen. Het is waarschijnlijk een </a:t>
            </a:r>
            <a:r>
              <a:rPr lang="nl-NL" sz="1200" u="sng" kern="1200" dirty="0">
                <a:solidFill>
                  <a:schemeClr val="tx1"/>
                </a:solidFill>
                <a:effectLst/>
                <a:latin typeface="+mn-lt"/>
                <a:ea typeface="+mn-ea"/>
                <a:cs typeface="+mn-cs"/>
              </a:rPr>
              <a:t>buizerd</a:t>
            </a:r>
            <a:r>
              <a:rPr lang="nl-NL" sz="1200" kern="1200" dirty="0">
                <a:solidFill>
                  <a:schemeClr val="tx1"/>
                </a:solidFill>
                <a:effectLst/>
                <a:latin typeface="+mn-lt"/>
                <a:ea typeface="+mn-ea"/>
                <a:cs typeface="+mn-cs"/>
              </a:rPr>
              <a:t>. Dit is een grote roofvogel van wel ruim 50 cm lang. Op warme dagen zie hem hoog in de lucht zweven. Hij is dan op zoek naar zijn prooi. Vooral kleine zoogdieren vindt hij lekker.</a:t>
            </a:r>
          </a:p>
          <a:p>
            <a:r>
              <a:rPr lang="nl-NL" sz="1200" kern="1200" dirty="0">
                <a:solidFill>
                  <a:schemeClr val="tx1"/>
                </a:solidFill>
                <a:effectLst/>
                <a:latin typeface="+mn-lt"/>
                <a:ea typeface="+mn-ea"/>
                <a:cs typeface="+mn-cs"/>
              </a:rPr>
              <a:t>Op zonnige dagen kan je de </a:t>
            </a:r>
            <a:r>
              <a:rPr lang="nl-NL" sz="1200" u="sng" kern="1200" dirty="0">
                <a:solidFill>
                  <a:schemeClr val="tx1"/>
                </a:solidFill>
                <a:effectLst/>
                <a:latin typeface="+mn-lt"/>
                <a:ea typeface="+mn-ea"/>
                <a:cs typeface="+mn-cs"/>
              </a:rPr>
              <a:t>leeuwerik</a:t>
            </a:r>
            <a:r>
              <a:rPr lang="nl-NL" sz="1200" kern="1200" dirty="0">
                <a:solidFill>
                  <a:schemeClr val="tx1"/>
                </a:solidFill>
                <a:effectLst/>
                <a:latin typeface="+mn-lt"/>
                <a:ea typeface="+mn-ea"/>
                <a:cs typeface="+mn-cs"/>
              </a:rPr>
              <a:t> horen. Dit is één van de weinige vogels die kan vliegen terwijl hij zingt. Hij zingt mooi en lang</a:t>
            </a:r>
            <a:r>
              <a:rPr lang="en-GB"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ZOOGDIEREN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de heide heb je ook kans om </a:t>
            </a:r>
            <a:r>
              <a:rPr lang="nl-NL" sz="1200" u="sng" kern="1200" dirty="0">
                <a:solidFill>
                  <a:schemeClr val="tx1"/>
                </a:solidFill>
                <a:effectLst/>
                <a:latin typeface="+mn-lt"/>
                <a:ea typeface="+mn-ea"/>
                <a:cs typeface="+mn-cs"/>
              </a:rPr>
              <a:t>konijnen</a:t>
            </a:r>
            <a:r>
              <a:rPr lang="nl-NL" sz="1200" kern="1200" dirty="0">
                <a:solidFill>
                  <a:schemeClr val="tx1"/>
                </a:solidFill>
                <a:effectLst/>
                <a:latin typeface="+mn-lt"/>
                <a:ea typeface="+mn-ea"/>
                <a:cs typeface="+mn-cs"/>
              </a:rPr>
              <a:t> tegen te komen. Ze zijn vooral ’s avonds en ’s nachts actief. </a:t>
            </a:r>
            <a:r>
              <a:rPr lang="en-GB" sz="1200" kern="1200" dirty="0">
                <a:solidFill>
                  <a:schemeClr val="tx1"/>
                </a:solidFill>
                <a:effectLst/>
                <a:latin typeface="+mn-lt"/>
                <a:ea typeface="+mn-ea"/>
                <a:cs typeface="+mn-cs"/>
              </a:rPr>
              <a:t>Ze eten </a:t>
            </a:r>
            <a:r>
              <a:rPr lang="en-GB" sz="1200" kern="1200" dirty="0" err="1">
                <a:solidFill>
                  <a:schemeClr val="tx1"/>
                </a:solidFill>
                <a:effectLst/>
                <a:latin typeface="+mn-lt"/>
                <a:ea typeface="+mn-ea"/>
                <a:cs typeface="+mn-cs"/>
              </a:rPr>
              <a:t>allerlei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soorten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planten</a:t>
            </a:r>
            <a:r>
              <a:rPr lang="en-GB"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Ook eten ze hun eigen keutels op want hier zitten ook nog voedingsstoffen in.</a:t>
            </a:r>
          </a:p>
          <a:p>
            <a:r>
              <a:rPr lang="nl-NL" sz="1200" kern="1200" dirty="0">
                <a:solidFill>
                  <a:schemeClr val="tx1"/>
                </a:solidFill>
                <a:effectLst/>
                <a:latin typeface="+mn-lt"/>
                <a:ea typeface="+mn-ea"/>
                <a:cs typeface="+mn-cs"/>
              </a:rPr>
              <a:t>Konijnen leven in grote groepen in een groot gangenstelsel onder de grond. De jongen worden geboren in een aparte nestkamer. Ze zijn bij de geboorte kaal en blind. Na tien dagen gaan de ogen open. Ze worden 28 dagen lang gezoogd door het moerkonijn.</a:t>
            </a:r>
            <a:r>
              <a:rPr lang="nl-NL" sz="1200" b="1" u="sng"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9</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826089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7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E38FD9EB-D7C6-4836-B95C-0573234E155F}" type="datetime1">
              <a:rPr lang="nl-NL" smtClean="0"/>
              <a:t>11-12-2023</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E949E27C-9317-44C1-8282-C52087BF7743}" type="datetime1">
              <a:rPr lang="nl-NL" smtClean="0"/>
              <a:t>11-12-2023</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63832C26-9B00-4643-BCED-DECFF816465D}" type="datetime1">
              <a:rPr lang="nl-NL" smtClean="0"/>
              <a:t>11-12-2023</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6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93235816-5C6C-4B25-9806-7FF04111D220}" type="datetime1">
              <a:rPr lang="nl-NL" smtClean="0"/>
              <a:t>11-12-2023</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CF3E84E3-4B78-46C4-A3AC-0EF155488606}" type="datetime1">
              <a:rPr lang="nl-NL" smtClean="0"/>
              <a:t>11-12-2023</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567" y="385903"/>
            <a:ext cx="8015287" cy="644400"/>
          </a:xfrm>
        </p:spPr>
        <p:txBody>
          <a:bodyPr/>
          <a:lstStyle/>
          <a:p>
            <a:r>
              <a:rPr lang="nl-NL" dirty="0"/>
              <a:t>Klikken om de titel te bewerken</a:t>
            </a:r>
            <a:endParaRPr lang="en-US" dirty="0"/>
          </a:p>
        </p:txBody>
      </p:sp>
      <p:sp>
        <p:nvSpPr>
          <p:cNvPr id="3" name="Content Placeholder 2"/>
          <p:cNvSpPr>
            <a:spLocks noGrp="1"/>
          </p:cNvSpPr>
          <p:nvPr>
            <p:ph idx="1"/>
          </p:nvPr>
        </p:nvSpPr>
        <p:spPr>
          <a:xfrm>
            <a:off x="563568" y="1030303"/>
            <a:ext cx="8015287" cy="345835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4445" y="4853640"/>
            <a:ext cx="2057400" cy="273844"/>
          </a:xfrm>
        </p:spPr>
        <p:txBody>
          <a:bodyPr/>
          <a:lstStyle/>
          <a:p>
            <a:fld id="{E7CA4C98-16D2-427D-B618-8282D4B02D16}" type="datetime1">
              <a:rPr lang="nl-NL" smtClean="0"/>
              <a:t>11-12-2023</a:t>
            </a:fld>
            <a:endParaRPr lang="nl-NL"/>
          </a:p>
        </p:txBody>
      </p:sp>
      <p:sp>
        <p:nvSpPr>
          <p:cNvPr id="5" name="Footer Placeholder 4"/>
          <p:cNvSpPr>
            <a:spLocks noGrp="1"/>
          </p:cNvSpPr>
          <p:nvPr>
            <p:ph type="ftr" sz="quarter" idx="11"/>
          </p:nvPr>
        </p:nvSpPr>
        <p:spPr/>
        <p:txBody>
          <a:bodyPr/>
          <a:lstStyle/>
          <a:p>
            <a:r>
              <a:rPr lang="nl-NL"/>
              <a:t>IVN Heeze-Leende</a:t>
            </a:r>
          </a:p>
        </p:txBody>
      </p:sp>
      <p:sp>
        <p:nvSpPr>
          <p:cNvPr id="6" name="Slide Number Placeholder 5"/>
          <p:cNvSpPr>
            <a:spLocks noGrp="1"/>
          </p:cNvSpPr>
          <p:nvPr>
            <p:ph type="sldNum" sz="quarter" idx="12"/>
          </p:nvPr>
        </p:nvSpPr>
        <p:spPr>
          <a:xfrm>
            <a:off x="6983244" y="4842522"/>
            <a:ext cx="2057400" cy="273844"/>
          </a:xfrm>
        </p:spPr>
        <p:txBody>
          <a:bodyPr/>
          <a:lstStyle/>
          <a:p>
            <a:fld id="{D535107F-FF34-C64A-B46A-27C307F2FD8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Klikken om de titel te bewerken</a:t>
            </a:r>
            <a:endParaRPr lang="en-US" dirty="0"/>
          </a:p>
        </p:txBody>
      </p:sp>
      <p:sp>
        <p:nvSpPr>
          <p:cNvPr id="3" name="Content Placeholder 2"/>
          <p:cNvSpPr>
            <a:spLocks noGrp="1"/>
          </p:cNvSpPr>
          <p:nvPr>
            <p:ph sz="half" idx="1"/>
          </p:nvPr>
        </p:nvSpPr>
        <p:spPr>
          <a:xfrm>
            <a:off x="563565" y="1030303"/>
            <a:ext cx="3725837" cy="345835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54601" y="1030591"/>
            <a:ext cx="3724248" cy="34580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91CB683-F340-49BC-A92E-3743127105AA}" type="datetime1">
              <a:rPr lang="nl-NL" smtClean="0"/>
              <a:t>11-12-2023</a:t>
            </a:fld>
            <a:endParaRPr lang="nl-NL"/>
          </a:p>
        </p:txBody>
      </p:sp>
      <p:sp>
        <p:nvSpPr>
          <p:cNvPr id="6" name="Footer Placeholder 5"/>
          <p:cNvSpPr>
            <a:spLocks noGrp="1"/>
          </p:cNvSpPr>
          <p:nvPr>
            <p:ph type="ftr" sz="quarter" idx="11"/>
          </p:nvPr>
        </p:nvSpPr>
        <p:spPr/>
        <p:txBody>
          <a:bodyPr/>
          <a:lstStyle/>
          <a:p>
            <a:r>
              <a:rPr lang="nl-NL"/>
              <a:t>IVN Heeze-Leende</a:t>
            </a:r>
          </a:p>
        </p:txBody>
      </p:sp>
      <p:sp>
        <p:nvSpPr>
          <p:cNvPr id="7" name="Slide Number Placeholder 6"/>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Afslui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24424" y="2341606"/>
            <a:ext cx="3492500" cy="469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035976" y="4741143"/>
            <a:ext cx="1261415" cy="359519"/>
          </a:xfrm>
          <a:prstGeom prst="rect">
            <a:avLst/>
          </a:prstGeom>
        </p:spPr>
      </p:pic>
      <p:pic>
        <p:nvPicPr>
          <p:cNvPr id="8" name="Afbeelding 7"/>
          <p:cNvPicPr>
            <a:picLocks noChangeAspect="1"/>
          </p:cNvPicPr>
          <p:nvPr userDrawn="1"/>
        </p:nvPicPr>
        <p:blipFill rotWithShape="1">
          <a:blip r:embed="rId11" cstate="email">
            <a:extLst>
              <a:ext uri="{28A0092B-C50C-407E-A947-70E740481C1C}">
                <a14:useLocalDpi xmlns:a14="http://schemas.microsoft.com/office/drawing/2010/main"/>
              </a:ext>
            </a:extLst>
          </a:blip>
          <a:srcRect l="48458" t="27892" r="26297" b="20684"/>
          <a:stretch/>
        </p:blipFill>
        <p:spPr>
          <a:xfrm>
            <a:off x="3180" y="4576983"/>
            <a:ext cx="492459" cy="564265"/>
          </a:xfrm>
          <a:prstGeom prst="rect">
            <a:avLst/>
          </a:prstGeom>
        </p:spPr>
      </p:pic>
      <p:sp>
        <p:nvSpPr>
          <p:cNvPr id="2" name="Title Placeholder 1"/>
          <p:cNvSpPr>
            <a:spLocks noGrp="1"/>
          </p:cNvSpPr>
          <p:nvPr>
            <p:ph type="title"/>
          </p:nvPr>
        </p:nvSpPr>
        <p:spPr>
          <a:xfrm>
            <a:off x="563567" y="385903"/>
            <a:ext cx="8015287" cy="644400"/>
          </a:xfrm>
          <a:prstGeom prst="rect">
            <a:avLst/>
          </a:prstGeom>
        </p:spPr>
        <p:txBody>
          <a:bodyPr vert="horz" wrap="none" lIns="0" tIns="0" rIns="0" bIns="0" rtlCol="0" anchor="t">
            <a:noAutofit/>
          </a:bodyPr>
          <a:lstStyle/>
          <a:p>
            <a:r>
              <a:rPr lang="nl-NL" dirty="0"/>
              <a:t>Klikken om de titel te bewerken</a:t>
            </a:r>
            <a:endParaRPr lang="en-US" dirty="0"/>
          </a:p>
        </p:txBody>
      </p:sp>
      <p:sp>
        <p:nvSpPr>
          <p:cNvPr id="3" name="Text Placeholder 2"/>
          <p:cNvSpPr>
            <a:spLocks noGrp="1"/>
          </p:cNvSpPr>
          <p:nvPr>
            <p:ph type="body" idx="1"/>
          </p:nvPr>
        </p:nvSpPr>
        <p:spPr>
          <a:xfrm>
            <a:off x="563563" y="1030302"/>
            <a:ext cx="8015288" cy="3458353"/>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91699" y="4842522"/>
            <a:ext cx="2057400" cy="273844"/>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6B8C3930-41AC-457C-BFBA-6A948BBD385E}" type="datetime1">
              <a:rPr lang="nl-NL" smtClean="0"/>
              <a:t>11-12-2023</a:t>
            </a:fld>
            <a:endParaRPr lang="nl-NL" dirty="0"/>
          </a:p>
        </p:txBody>
      </p:sp>
      <p:sp>
        <p:nvSpPr>
          <p:cNvPr id="5" name="Footer Placeholder 4"/>
          <p:cNvSpPr>
            <a:spLocks noGrp="1"/>
          </p:cNvSpPr>
          <p:nvPr>
            <p:ph type="ftr" sz="quarter" idx="3"/>
          </p:nvPr>
        </p:nvSpPr>
        <p:spPr>
          <a:xfrm>
            <a:off x="3028950" y="4842522"/>
            <a:ext cx="3086100" cy="273844"/>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nl-NL"/>
              <a:t>IVN Heeze-Leende</a:t>
            </a:r>
            <a:endParaRPr lang="nl-NL" dirty="0"/>
          </a:p>
        </p:txBody>
      </p:sp>
      <p:sp>
        <p:nvSpPr>
          <p:cNvPr id="6" name="Slide Number Placeholder 5"/>
          <p:cNvSpPr>
            <a:spLocks noGrp="1"/>
          </p:cNvSpPr>
          <p:nvPr>
            <p:ph type="sldNum" sz="quarter" idx="4"/>
          </p:nvPr>
        </p:nvSpPr>
        <p:spPr>
          <a:xfrm>
            <a:off x="6866965" y="4826818"/>
            <a:ext cx="2057400" cy="273844"/>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535107F-FF34-C64A-B46A-27C307F2FD84}" type="slidenum">
              <a:rPr lang="nl-NL" smtClean="0"/>
              <a:pPr/>
              <a:t>‹nr.›</a:t>
            </a:fld>
            <a:endParaRPr lang="nl-NL" dirty="0"/>
          </a:p>
        </p:txBody>
      </p:sp>
    </p:spTree>
    <p:extLst>
      <p:ext uri="{BB962C8B-B14F-4D97-AF65-F5344CB8AC3E}">
        <p14:creationId xmlns:p14="http://schemas.microsoft.com/office/powerpoint/2010/main" val="1713865751"/>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72" r:id="rId3"/>
    <p:sldLayoutId id="2147483673" r:id="rId4"/>
    <p:sldLayoutId id="2147483675" r:id="rId5"/>
    <p:sldLayoutId id="2147483662" r:id="rId6"/>
    <p:sldLayoutId id="2147483664" r:id="rId7"/>
    <p:sldLayoutId id="2147483667" r:id="rId8"/>
  </p:sldLayoutIdLst>
  <p:hf hdr="0" ftr="0"/>
  <p:txStyles>
    <p:titleStyle>
      <a:lvl1pPr algn="l" defTabSz="914377"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4" pos="4322" userDrawn="1">
          <p15:clr>
            <a:srgbClr val="F26B43"/>
          </p15:clr>
        </p15:guide>
        <p15:guide id="15" pos="5044" userDrawn="1">
          <p15:clr>
            <a:srgbClr val="F26B43"/>
          </p15:clr>
        </p15:guide>
        <p15:guide id="16" pos="5404" userDrawn="1">
          <p15:clr>
            <a:srgbClr val="F26B43"/>
          </p15:clr>
        </p15:guide>
        <p15:guide id="17" pos="355" userDrawn="1">
          <p15:clr>
            <a:srgbClr val="F26B43"/>
          </p15:clr>
        </p15:guide>
        <p15:guide id="18" pos="1077" userDrawn="1">
          <p15:clr>
            <a:srgbClr val="F26B43"/>
          </p15:clr>
        </p15:guide>
        <p15:guide id="19" orient="horz" pos="276" userDrawn="1">
          <p15:clr>
            <a:srgbClr val="F26B43"/>
          </p15:clr>
        </p15:guide>
        <p15:guide id="20" orient="horz" pos="2972" userDrawn="1">
          <p15:clr>
            <a:srgbClr val="F26B43"/>
          </p15:clr>
        </p15:guide>
        <p15:guide id="21" orient="horz" pos="2828" userDrawn="1">
          <p15:clr>
            <a:srgbClr val="F26B43"/>
          </p15:clr>
        </p15:guide>
        <p15:guide id="22" orient="horz" pos="5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schooltv.nl/video/het-klokhuis-schaapsherder/#q=heid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scholenwerk@ivnheezeleende.n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hyperlink" Target="mailto:Secretariaat@ivnheezeleende.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chooltv.nl/video/de-hei-mooie-paarse-bloemetjes/#q=he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schooltv.nl/video/het-klokhuis-spinnen/#q=spinnen" TargetMode="External"/><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schooltv.nl/video/mieren-mieren-leven-in-een-volk-bij-elkaar/#q=mieren" TargetMode="External"/><Relationship Id="rId11" Type="http://schemas.openxmlformats.org/officeDocument/2006/relationships/image" Target="../media/image22.jpeg"/><Relationship Id="rId5" Type="http://schemas.openxmlformats.org/officeDocument/2006/relationships/hyperlink" Target="https://schooltv.nl/video/de-mestkever-op-pad-met-een-mestbal/#q=mestkevers" TargetMode="External"/><Relationship Id="rId10" Type="http://schemas.openxmlformats.org/officeDocument/2006/relationships/image" Target="http://tbn0.google.com/images?q=tbn:8VdLOmv0jLJcKM:http://www.beestjes.nl/mier.jpg" TargetMode="External"/><Relationship Id="rId4" Type="http://schemas.openxmlformats.org/officeDocument/2006/relationships/hyperlink" Target="https://schooltv.nl/video/bijen-het-verhaal-van-de-honingmakers/#q=bijen" TargetMode="Externa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2256420" y="1269977"/>
            <a:ext cx="5637424" cy="1565893"/>
          </a:xfrm>
        </p:spPr>
        <p:txBody>
          <a:bodyPr/>
          <a:lstStyle/>
          <a:p>
            <a:r>
              <a:rPr lang="nl-NL" dirty="0">
                <a:latin typeface="Bree Rg" panose="02000503000000020004" pitchFamily="2" charset="0"/>
              </a:rPr>
              <a:t>Project Heide</a:t>
            </a:r>
          </a:p>
        </p:txBody>
      </p:sp>
      <p:sp>
        <p:nvSpPr>
          <p:cNvPr id="11" name="Ondertitel 10"/>
          <p:cNvSpPr>
            <a:spLocks noGrp="1"/>
          </p:cNvSpPr>
          <p:nvPr>
            <p:ph type="subTitle" idx="1"/>
          </p:nvPr>
        </p:nvSpPr>
        <p:spPr/>
        <p:txBody>
          <a:bodyPr/>
          <a:lstStyle/>
          <a:p>
            <a:endParaRPr lang="nl-NL" dirty="0"/>
          </a:p>
        </p:txBody>
      </p:sp>
      <p:pic>
        <p:nvPicPr>
          <p:cNvPr id="6" name="Afbeelding 5" descr="Afbeelding met tekst&#10;&#10;Automatisch gegenereerde beschrijving">
            <a:extLst>
              <a:ext uri="{FF2B5EF4-FFF2-40B4-BE49-F238E27FC236}">
                <a16:creationId xmlns:a16="http://schemas.microsoft.com/office/drawing/2014/main" id="{DCAAD10B-BF96-4AC7-B8F6-C86B469F374E}"/>
              </a:ext>
            </a:extLst>
          </p:cNvPr>
          <p:cNvPicPr>
            <a:picLocks noChangeAspect="1"/>
          </p:cNvPicPr>
          <p:nvPr/>
        </p:nvPicPr>
        <p:blipFill>
          <a:blip r:embed="rId3">
            <a:alphaModFix/>
          </a:blip>
          <a:stretch>
            <a:fillRect/>
          </a:stretch>
        </p:blipFill>
        <p:spPr>
          <a:xfrm>
            <a:off x="4668716" y="2868997"/>
            <a:ext cx="2119739" cy="941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50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Beheer van de heide</a:t>
            </a: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11-12-2023</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10</a:t>
            </a:fld>
            <a:endParaRPr lang="nl-NL"/>
          </a:p>
        </p:txBody>
      </p:sp>
      <p:sp>
        <p:nvSpPr>
          <p:cNvPr id="12" name="Tijdelijke aanduiding voor inhoud 2">
            <a:extLst>
              <a:ext uri="{FF2B5EF4-FFF2-40B4-BE49-F238E27FC236}">
                <a16:creationId xmlns:a16="http://schemas.microsoft.com/office/drawing/2014/main" id="{C45B9315-7695-4A5A-9FA0-39D10645B705}"/>
              </a:ext>
            </a:extLst>
          </p:cNvPr>
          <p:cNvSpPr txBox="1">
            <a:spLocks/>
          </p:cNvSpPr>
          <p:nvPr/>
        </p:nvSpPr>
        <p:spPr>
          <a:xfrm>
            <a:off x="404946" y="1088250"/>
            <a:ext cx="3495250" cy="3549064"/>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nl-NL" dirty="0">
                <a:latin typeface="Bree Lt" panose="02000503000000020004" pitchFamily="2" charset="0"/>
              </a:rPr>
              <a:t>Heidegebieden verdwijnen doordat er steeds meer gras, het pijpenstrootje, en berken groeien</a:t>
            </a:r>
          </a:p>
          <a:p>
            <a:pPr marL="285750" indent="-285750">
              <a:buFont typeface="Wingdings" panose="05000000000000000000" pitchFamily="2" charset="2"/>
              <a:buChar char="Ø"/>
            </a:pPr>
            <a:r>
              <a:rPr lang="nl-NL" dirty="0">
                <a:latin typeface="Bree Lt" panose="02000503000000020004" pitchFamily="2" charset="0"/>
              </a:rPr>
              <a:t>Dit komt door extra voedingsstoffen uit:</a:t>
            </a:r>
          </a:p>
          <a:p>
            <a:pPr marL="742939" lvl="1" indent="-285750">
              <a:buFont typeface="Wingdings" panose="05000000000000000000" pitchFamily="2" charset="2"/>
              <a:buChar char="Ø"/>
            </a:pPr>
            <a:r>
              <a:rPr lang="nl-NL" dirty="0">
                <a:latin typeface="Bree Lt" panose="02000503000000020004" pitchFamily="2" charset="0"/>
              </a:rPr>
              <a:t>Zure regen</a:t>
            </a:r>
          </a:p>
          <a:p>
            <a:pPr marL="742939" lvl="1" indent="-285750">
              <a:buFont typeface="Wingdings" panose="05000000000000000000" pitchFamily="2" charset="2"/>
              <a:buChar char="Ø"/>
            </a:pPr>
            <a:r>
              <a:rPr lang="nl-NL" dirty="0">
                <a:latin typeface="Bree Lt" panose="02000503000000020004" pitchFamily="2" charset="0"/>
              </a:rPr>
              <a:t>Mest van akkers</a:t>
            </a:r>
          </a:p>
          <a:p>
            <a:pPr marL="285750" indent="-285750">
              <a:buFont typeface="Wingdings" panose="05000000000000000000" pitchFamily="2" charset="2"/>
              <a:buChar char="Ø"/>
            </a:pPr>
            <a:r>
              <a:rPr lang="nl-NL" dirty="0">
                <a:latin typeface="Bree Lt" panose="02000503000000020004" pitchFamily="2" charset="0"/>
              </a:rPr>
              <a:t>Gras en bomen kunnen daardoor harder groeien en overwoekeren de heideplanten</a:t>
            </a:r>
          </a:p>
        </p:txBody>
      </p:sp>
      <p:sp>
        <p:nvSpPr>
          <p:cNvPr id="13" name="Tijdelijke aanduiding voor inhoud 3">
            <a:extLst>
              <a:ext uri="{FF2B5EF4-FFF2-40B4-BE49-F238E27FC236}">
                <a16:creationId xmlns:a16="http://schemas.microsoft.com/office/drawing/2014/main" id="{34E0615F-D806-4B2D-8CFE-4D08159BF203}"/>
              </a:ext>
            </a:extLst>
          </p:cNvPr>
          <p:cNvSpPr txBox="1">
            <a:spLocks/>
          </p:cNvSpPr>
          <p:nvPr/>
        </p:nvSpPr>
        <p:spPr>
          <a:xfrm>
            <a:off x="4571210" y="1004267"/>
            <a:ext cx="3907662" cy="363304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Bree Lt" panose="02000503000000020004"/>
              </a:rPr>
              <a:t>Schaapskuddes zorgen dat heidegebieden blijven bestaan</a:t>
            </a:r>
          </a:p>
          <a:p>
            <a:r>
              <a:rPr lang="nl-NL" dirty="0">
                <a:latin typeface="Bree Lt" panose="02000503000000020004"/>
              </a:rPr>
              <a:t>Schapen eten de jonge boompjes en het gras</a:t>
            </a:r>
          </a:p>
          <a:p>
            <a:r>
              <a:rPr lang="nl-NL" dirty="0">
                <a:latin typeface="Bree Lt" panose="02000503000000020004"/>
              </a:rPr>
              <a:t>Op de Strabrechtse heide in Heeze grazen de </a:t>
            </a:r>
            <a:r>
              <a:rPr lang="nl-NL" b="1" dirty="0">
                <a:latin typeface="Bree Lt" panose="02000503000000020004"/>
              </a:rPr>
              <a:t>Kempische heideschapen:</a:t>
            </a:r>
          </a:p>
          <a:p>
            <a:pPr lvl="1"/>
            <a:r>
              <a:rPr lang="nl-NL" dirty="0">
                <a:latin typeface="Bree Lt" panose="02000503000000020004"/>
              </a:rPr>
              <a:t>Lange wollige staart</a:t>
            </a:r>
          </a:p>
          <a:p>
            <a:pPr lvl="1"/>
            <a:r>
              <a:rPr lang="nl-NL" dirty="0">
                <a:latin typeface="Bree Lt" panose="02000503000000020004"/>
              </a:rPr>
              <a:t>Slanke kop</a:t>
            </a:r>
          </a:p>
          <a:p>
            <a:pPr lvl="1"/>
            <a:r>
              <a:rPr lang="nl-NL" dirty="0">
                <a:latin typeface="Bree Lt" panose="02000503000000020004"/>
              </a:rPr>
              <a:t>Lange poten</a:t>
            </a:r>
          </a:p>
          <a:p>
            <a:pPr lvl="1"/>
            <a:r>
              <a:rPr lang="nl-NL" dirty="0">
                <a:latin typeface="Bree Lt" panose="02000503000000020004"/>
              </a:rPr>
              <a:t>Kale buik</a:t>
            </a:r>
          </a:p>
          <a:p>
            <a:pPr lvl="1"/>
            <a:r>
              <a:rPr lang="nl-NL" dirty="0">
                <a:latin typeface="Bree Lt" panose="02000503000000020004"/>
              </a:rPr>
              <a:t>Heel beweeglijk</a:t>
            </a:r>
          </a:p>
        </p:txBody>
      </p:sp>
      <p:pic>
        <p:nvPicPr>
          <p:cNvPr id="14" name="Picture 2" descr="schaap">
            <a:extLst>
              <a:ext uri="{FF2B5EF4-FFF2-40B4-BE49-F238E27FC236}">
                <a16:creationId xmlns:a16="http://schemas.microsoft.com/office/drawing/2014/main" id="{30667CAF-1AF6-414D-BDF1-02EC6778224F}"/>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04248" y="3127258"/>
            <a:ext cx="2164631" cy="186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vak 14">
            <a:extLst>
              <a:ext uri="{FF2B5EF4-FFF2-40B4-BE49-F238E27FC236}">
                <a16:creationId xmlns:a16="http://schemas.microsoft.com/office/drawing/2014/main" id="{EE76B984-60EB-40E7-8E6A-A02FC5F13E68}"/>
              </a:ext>
            </a:extLst>
          </p:cNvPr>
          <p:cNvSpPr txBox="1"/>
          <p:nvPr/>
        </p:nvSpPr>
        <p:spPr>
          <a:xfrm>
            <a:off x="2452053" y="4325929"/>
            <a:ext cx="3597331" cy="338554"/>
          </a:xfrm>
          <a:prstGeom prst="rect">
            <a:avLst/>
          </a:prstGeom>
          <a:noFill/>
        </p:spPr>
        <p:txBody>
          <a:bodyPr wrap="none" rtlCol="0">
            <a:spAutoFit/>
          </a:bodyPr>
          <a:lstStyle/>
          <a:p>
            <a:r>
              <a:rPr lang="nl-NL" sz="1600" dirty="0">
                <a:latin typeface="Bree Lt" panose="02000503000000020004"/>
                <a:hlinkClick r:id="rId4"/>
              </a:rPr>
              <a:t>Het Klokhuis: de schaapsherder </a:t>
            </a:r>
            <a:r>
              <a:rPr lang="nl-NL" sz="1600" dirty="0">
                <a:latin typeface="Bree Lt" panose="02000503000000020004"/>
              </a:rPr>
              <a:t>(15 min.)</a:t>
            </a:r>
          </a:p>
        </p:txBody>
      </p:sp>
    </p:spTree>
    <p:extLst>
      <p:ext uri="{BB962C8B-B14F-4D97-AF65-F5344CB8AC3E}">
        <p14:creationId xmlns:p14="http://schemas.microsoft.com/office/powerpoint/2010/main" val="39895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solidFill>
                  <a:schemeClr val="accent6">
                    <a:lumMod val="75000"/>
                  </a:schemeClr>
                </a:solidFill>
                <a:latin typeface="Bree Rg" panose="02000503000000020004" pitchFamily="2" charset="0"/>
              </a:rPr>
              <a:t>Quiz! </a:t>
            </a:r>
            <a:r>
              <a:rPr lang="nl-NL" b="1" cap="small" dirty="0">
                <a:latin typeface="Bree Rg" panose="02000503000000020004" pitchFamily="2" charset="0"/>
              </a:rPr>
              <a:t/>
            </a:r>
            <a:br>
              <a:rPr lang="nl-NL" b="1" cap="small" dirty="0">
                <a:latin typeface="Bree Rg" panose="02000503000000020004" pitchFamily="2" charset="0"/>
              </a:rPr>
            </a:br>
            <a:r>
              <a:rPr lang="nl-NL" b="1" cap="small" dirty="0">
                <a:latin typeface="Bree Rg" panose="02000503000000020004" pitchFamily="2" charset="0"/>
              </a:rPr>
              <a:t>Weet jij wat er op de puntjes moet staan?</a:t>
            </a: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11-12-2023</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11</a:t>
            </a:fld>
            <a:endParaRPr lang="nl-NL"/>
          </a:p>
        </p:txBody>
      </p:sp>
      <p:sp>
        <p:nvSpPr>
          <p:cNvPr id="6" name="Tijdelijke aanduiding voor inhoud 7">
            <a:extLst>
              <a:ext uri="{FF2B5EF4-FFF2-40B4-BE49-F238E27FC236}">
                <a16:creationId xmlns:a16="http://schemas.microsoft.com/office/drawing/2014/main" id="{5FB73692-566F-4ED5-B4AF-69FDF4DBEC2D}"/>
              </a:ext>
            </a:extLst>
          </p:cNvPr>
          <p:cNvSpPr>
            <a:spLocks noGrp="1"/>
          </p:cNvSpPr>
          <p:nvPr>
            <p:ph sz="half" idx="1"/>
          </p:nvPr>
        </p:nvSpPr>
        <p:spPr>
          <a:xfrm>
            <a:off x="653017" y="1285611"/>
            <a:ext cx="3899527" cy="3678276"/>
          </a:xfrm>
        </p:spPr>
        <p:txBody>
          <a:bodyPr>
            <a:noAutofit/>
          </a:bodyPr>
          <a:lstStyle/>
          <a:p>
            <a:pPr marL="228600" lvl="0" indent="-228600">
              <a:buFont typeface="+mj-lt"/>
              <a:buAutoNum type="arabicPeriod"/>
            </a:pPr>
            <a:r>
              <a:rPr lang="nl-NL" sz="1600" dirty="0">
                <a:latin typeface="Bree Lt" panose="02000503000000020004"/>
              </a:rPr>
              <a:t>Alle heide is vroeger … geweest.</a:t>
            </a:r>
          </a:p>
          <a:p>
            <a:pPr marL="228600" lvl="0" indent="-228600">
              <a:buFont typeface="+mj-lt"/>
              <a:buAutoNum type="arabicPeriod"/>
            </a:pPr>
            <a:r>
              <a:rPr lang="nl-NL" sz="1600" dirty="0">
                <a:latin typeface="Bree Lt" panose="02000503000000020004"/>
              </a:rPr>
              <a:t>In de … kwamen de schapen ’s nachts om mest te maken.</a:t>
            </a:r>
          </a:p>
          <a:p>
            <a:pPr marL="228600" lvl="0" indent="-228600">
              <a:buFont typeface="+mj-lt"/>
              <a:buAutoNum type="arabicPeriod"/>
            </a:pPr>
            <a:r>
              <a:rPr lang="nl-NL" sz="1600" dirty="0">
                <a:latin typeface="Bree Lt" panose="02000503000000020004"/>
              </a:rPr>
              <a:t>Een loofboom die we vaak op de heide zien is de  … .</a:t>
            </a:r>
          </a:p>
          <a:p>
            <a:pPr marL="228600" lvl="0" indent="-228600">
              <a:buFont typeface="+mj-lt"/>
              <a:buAutoNum type="arabicPeriod"/>
            </a:pPr>
            <a:r>
              <a:rPr lang="nl-NL" sz="1600" dirty="0">
                <a:latin typeface="Bree Lt" panose="02000503000000020004"/>
              </a:rPr>
              <a:t>Een … is een driehoekig plein met boerderijen er omheen.</a:t>
            </a:r>
          </a:p>
          <a:p>
            <a:pPr marL="228600" lvl="0" indent="-228600">
              <a:buFont typeface="+mj-lt"/>
              <a:buAutoNum type="arabicPeriod"/>
            </a:pPr>
            <a:r>
              <a:rPr lang="nl-NL" sz="1600" dirty="0">
                <a:latin typeface="Bree Lt" panose="02000503000000020004"/>
              </a:rPr>
              <a:t>Het pijpenstrootje wordt ook wel … genoemd.</a:t>
            </a:r>
          </a:p>
          <a:p>
            <a:pPr marL="228600" lvl="0" indent="-228600">
              <a:buFont typeface="+mj-lt"/>
              <a:buAutoNum type="arabicPeriod"/>
            </a:pPr>
            <a:r>
              <a:rPr lang="nl-NL" sz="1600" dirty="0">
                <a:latin typeface="Bree Lt" panose="02000503000000020004"/>
              </a:rPr>
              <a:t>Een … is een </a:t>
            </a:r>
            <a:r>
              <a:rPr lang="nl-NL" sz="1600" dirty="0" err="1">
                <a:latin typeface="Bree Lt" panose="02000503000000020004"/>
              </a:rPr>
              <a:t>mannetjesbij</a:t>
            </a:r>
            <a:r>
              <a:rPr lang="nl-NL" sz="1600" dirty="0">
                <a:latin typeface="Bree Lt" panose="02000503000000020004"/>
              </a:rPr>
              <a:t>.</a:t>
            </a:r>
          </a:p>
          <a:p>
            <a:pPr marL="228600" lvl="0" indent="-228600">
              <a:buFont typeface="+mj-lt"/>
              <a:buAutoNum type="arabicPeriod"/>
            </a:pPr>
            <a:r>
              <a:rPr lang="nl-NL" sz="1600" dirty="0">
                <a:latin typeface="Bree Lt" panose="02000503000000020004"/>
              </a:rPr>
              <a:t>Een meertje op de heide heet een ... .</a:t>
            </a:r>
          </a:p>
          <a:p>
            <a:pPr marL="228600" indent="-228600">
              <a:buFont typeface="+mj-lt"/>
              <a:buAutoNum type="arabicPeriod"/>
            </a:pPr>
            <a:r>
              <a:rPr lang="nl-NL" sz="1600" dirty="0">
                <a:latin typeface="Bree Lt" panose="02000503000000020004"/>
              </a:rPr>
              <a:t>Het … eet alle jonge boompjes op. </a:t>
            </a:r>
          </a:p>
          <a:p>
            <a:pPr marL="228600" lvl="0" indent="-228600">
              <a:buFont typeface="+mj-lt"/>
              <a:buAutoNum type="arabicPeriod"/>
            </a:pPr>
            <a:endParaRPr lang="nl-NL" sz="1600" dirty="0">
              <a:latin typeface="Bree Lt" panose="02000503000000020004"/>
            </a:endParaRPr>
          </a:p>
        </p:txBody>
      </p:sp>
      <p:sp>
        <p:nvSpPr>
          <p:cNvPr id="8" name="Tijdelijke aanduiding voor inhoud 8">
            <a:extLst>
              <a:ext uri="{FF2B5EF4-FFF2-40B4-BE49-F238E27FC236}">
                <a16:creationId xmlns:a16="http://schemas.microsoft.com/office/drawing/2014/main" id="{414631F8-E671-4D37-8EF3-AAB364143982}"/>
              </a:ext>
            </a:extLst>
          </p:cNvPr>
          <p:cNvSpPr txBox="1">
            <a:spLocks/>
          </p:cNvSpPr>
          <p:nvPr/>
        </p:nvSpPr>
        <p:spPr>
          <a:xfrm>
            <a:off x="4812572" y="1262923"/>
            <a:ext cx="3907662" cy="335573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9"/>
            </a:pPr>
            <a:r>
              <a:rPr lang="nl-NL" dirty="0">
                <a:latin typeface="Bree Lt" panose="02000503000000020004"/>
              </a:rPr>
              <a:t>De heidesoort die je het meeste tegen komt op de heide is …</a:t>
            </a:r>
          </a:p>
          <a:p>
            <a:pPr marL="342900" indent="-342900">
              <a:buFont typeface="+mj-lt"/>
              <a:buAutoNum type="arabicPeriod" startAt="9"/>
            </a:pPr>
            <a:r>
              <a:rPr lang="en-GB" dirty="0" err="1">
                <a:latin typeface="Bree Lt" panose="02000503000000020004"/>
              </a:rPr>
              <a:t>Een</a:t>
            </a:r>
            <a:r>
              <a:rPr lang="en-GB" dirty="0">
                <a:latin typeface="Bree Lt" panose="02000503000000020004"/>
              </a:rPr>
              <a:t> … </a:t>
            </a:r>
            <a:r>
              <a:rPr lang="en-GB" dirty="0" err="1">
                <a:latin typeface="Bree Lt" panose="02000503000000020004"/>
              </a:rPr>
              <a:t>heeft</a:t>
            </a:r>
            <a:r>
              <a:rPr lang="en-GB" dirty="0">
                <a:latin typeface="Bree Lt" panose="02000503000000020004"/>
              </a:rPr>
              <a:t> 6 </a:t>
            </a:r>
            <a:r>
              <a:rPr lang="en-GB" dirty="0" err="1">
                <a:latin typeface="Bree Lt" panose="02000503000000020004"/>
              </a:rPr>
              <a:t>poten</a:t>
            </a:r>
            <a:r>
              <a:rPr lang="en-GB" dirty="0">
                <a:latin typeface="Bree Lt" panose="02000503000000020004"/>
              </a:rPr>
              <a:t>.</a:t>
            </a:r>
          </a:p>
          <a:p>
            <a:pPr marL="342900" indent="-342900">
              <a:buFont typeface="+mj-lt"/>
              <a:buAutoNum type="arabicPeriod" startAt="9"/>
            </a:pPr>
            <a:r>
              <a:rPr lang="en-GB" dirty="0" err="1">
                <a:latin typeface="Bree Lt" panose="02000503000000020004"/>
              </a:rPr>
              <a:t>Bijen</a:t>
            </a:r>
            <a:r>
              <a:rPr lang="en-GB" dirty="0">
                <a:latin typeface="Bree Lt" panose="02000503000000020004"/>
              </a:rPr>
              <a:t> </a:t>
            </a:r>
            <a:r>
              <a:rPr lang="en-GB" dirty="0" err="1">
                <a:latin typeface="Bree Lt" panose="02000503000000020004"/>
              </a:rPr>
              <a:t>maken</a:t>
            </a:r>
            <a:r>
              <a:rPr lang="en-GB" dirty="0">
                <a:latin typeface="Bree Lt" panose="02000503000000020004"/>
              </a:rPr>
              <a:t> </a:t>
            </a:r>
            <a:r>
              <a:rPr lang="en-GB" dirty="0" err="1">
                <a:latin typeface="Bree Lt" panose="02000503000000020004"/>
              </a:rPr>
              <a:t>raten</a:t>
            </a:r>
            <a:r>
              <a:rPr lang="en-GB" dirty="0">
                <a:latin typeface="Bree Lt" panose="02000503000000020004"/>
              </a:rPr>
              <a:t> van … .</a:t>
            </a:r>
            <a:endParaRPr lang="nl-NL" dirty="0">
              <a:latin typeface="Bree Lt" panose="02000503000000020004"/>
            </a:endParaRPr>
          </a:p>
          <a:p>
            <a:pPr marL="342900" indent="-342900">
              <a:buFont typeface="+mj-lt"/>
              <a:buAutoNum type="arabicPeriod" startAt="9"/>
            </a:pPr>
            <a:r>
              <a:rPr lang="nl-NL" dirty="0">
                <a:latin typeface="Bree Lt" panose="02000503000000020004"/>
              </a:rPr>
              <a:t>Een </a:t>
            </a:r>
            <a:r>
              <a:rPr lang="nl-NL" dirty="0" err="1">
                <a:latin typeface="Bree Lt" panose="02000503000000020004"/>
              </a:rPr>
              <a:t>vrouwtjesbij</a:t>
            </a:r>
            <a:r>
              <a:rPr lang="nl-NL" dirty="0">
                <a:latin typeface="Bree Lt" panose="02000503000000020004"/>
              </a:rPr>
              <a:t> die al het werk doet, noemen we een  … .</a:t>
            </a:r>
          </a:p>
          <a:p>
            <a:pPr marL="342900" indent="-342900">
              <a:buFont typeface="+mj-lt"/>
              <a:buAutoNum type="arabicPeriod" startAt="9"/>
            </a:pPr>
            <a:r>
              <a:rPr lang="nl-NL" dirty="0">
                <a:latin typeface="Bree Lt" panose="02000503000000020004"/>
              </a:rPr>
              <a:t>Uit bloemennectar maakt de bij … .</a:t>
            </a:r>
          </a:p>
          <a:p>
            <a:pPr marL="342900" indent="-342900">
              <a:buFont typeface="+mj-lt"/>
              <a:buAutoNum type="arabicPeriod" startAt="9"/>
            </a:pPr>
            <a:r>
              <a:rPr lang="nl-NL" dirty="0">
                <a:latin typeface="Bree Lt" panose="02000503000000020004"/>
              </a:rPr>
              <a:t>Veel spinnen vangen hun prooi in een ….</a:t>
            </a:r>
          </a:p>
          <a:p>
            <a:pPr marL="342900" indent="-342900">
              <a:buFont typeface="+mj-lt"/>
              <a:buAutoNum type="arabicPeriod" startAt="9"/>
            </a:pPr>
            <a:r>
              <a:rPr lang="nl-NL" dirty="0">
                <a:latin typeface="Bree Lt" panose="02000503000000020004"/>
              </a:rPr>
              <a:t>Een bijenhouder noemen we een … .</a:t>
            </a:r>
          </a:p>
          <a:p>
            <a:pPr marL="342900" indent="-342900">
              <a:buFont typeface="+mj-lt"/>
              <a:buAutoNum type="arabicPeriod" startAt="9"/>
            </a:pPr>
            <a:r>
              <a:rPr lang="nl-NL" dirty="0">
                <a:latin typeface="Bree Lt" panose="02000503000000020004"/>
              </a:rPr>
              <a:t>Op een plaatse groeien bomen. Het zijn vaak … .</a:t>
            </a:r>
          </a:p>
          <a:p>
            <a:pPr marL="0" indent="0">
              <a:buFont typeface="Arial" panose="020B0604020202020204" pitchFamily="34" charset="0"/>
              <a:buNone/>
            </a:pPr>
            <a:endParaRPr lang="nl-NL" dirty="0">
              <a:latin typeface="Bree Lt" panose="02000503000000020004"/>
            </a:endParaRPr>
          </a:p>
          <a:p>
            <a:pPr marL="0" indent="0">
              <a:buFont typeface="Arial" panose="020B0604020202020204" pitchFamily="34" charset="0"/>
              <a:buNone/>
            </a:pPr>
            <a:endParaRPr lang="nl-NL" dirty="0">
              <a:latin typeface="Bree Lt" panose="02000503000000020004"/>
            </a:endParaRPr>
          </a:p>
        </p:txBody>
      </p:sp>
    </p:spTree>
    <p:extLst>
      <p:ext uri="{BB962C8B-B14F-4D97-AF65-F5344CB8AC3E}">
        <p14:creationId xmlns:p14="http://schemas.microsoft.com/office/powerpoint/2010/main" val="364944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Copyright</a:t>
            </a:r>
          </a:p>
        </p:txBody>
      </p:sp>
      <p:sp>
        <p:nvSpPr>
          <p:cNvPr id="3" name="Tijdelijke aanduiding voor inhoud 2"/>
          <p:cNvSpPr>
            <a:spLocks noGrp="1"/>
          </p:cNvSpPr>
          <p:nvPr>
            <p:ph idx="1"/>
          </p:nvPr>
        </p:nvSpPr>
        <p:spPr/>
        <p:txBody>
          <a:bodyPr/>
          <a:lstStyle/>
          <a:p>
            <a:pPr marL="0" indent="0">
              <a:buNone/>
            </a:pPr>
            <a:r>
              <a:rPr lang="nl-NL" sz="1800" dirty="0">
                <a:latin typeface="Bree Lt" panose="02000503000000020004" pitchFamily="2" charset="0"/>
              </a:rPr>
              <a:t>Alle plaatjes, foto’s en teksten in deze presentatie zijn eigendom van IVN Heeze-Leende. Deze mogen NIET worden verveelvoudigd, gekopieerd, gepubliceerd, opgeslagen, aangepast of gebruikt in welke vorm dan ook, online of offline, zonder voorafgaande schriftelijke toestemming van de auteurs (IVN Heeze-Leende Scholenwerk).</a:t>
            </a:r>
          </a:p>
          <a:p>
            <a:pPr marL="2330450" indent="-2330450">
              <a:buNone/>
            </a:pPr>
            <a:r>
              <a:rPr lang="nl-NL" sz="1800" dirty="0">
                <a:latin typeface="Bree Lt" panose="02000503000000020004" pitchFamily="2" charset="0"/>
              </a:rPr>
              <a:t>Contact coördinator: 	</a:t>
            </a:r>
            <a:r>
              <a:rPr lang="nl-NL" sz="1800" dirty="0">
                <a:latin typeface="Bree Lt" panose="02000503000000020004" pitchFamily="2" charset="0"/>
                <a:hlinkClick r:id="rId3"/>
              </a:rPr>
              <a:t>scholenwerk@ivnheezeleende.nl</a:t>
            </a:r>
            <a:endParaRPr lang="nl-NL" sz="1800" dirty="0">
              <a:latin typeface="Bree Lt" panose="02000503000000020004" pitchFamily="2" charset="0"/>
            </a:endParaRPr>
          </a:p>
          <a:p>
            <a:pPr marL="1079500" indent="-1079500">
              <a:buNone/>
            </a:pPr>
            <a:r>
              <a:rPr lang="nl-NL" sz="1800" dirty="0">
                <a:latin typeface="Bree Lt" panose="02000503000000020004" pitchFamily="2" charset="0"/>
              </a:rPr>
              <a:t>Secretariaat IVN Heeze-Leende</a:t>
            </a:r>
          </a:p>
          <a:p>
            <a:pPr marL="2330450" indent="-2330450">
              <a:buNone/>
            </a:pPr>
            <a:r>
              <a:rPr lang="nl-NL" sz="1800" dirty="0">
                <a:latin typeface="Bree Lt" panose="02000503000000020004" pitchFamily="2" charset="0"/>
              </a:rPr>
              <a:t>	</a:t>
            </a:r>
            <a:r>
              <a:rPr lang="nl-NL" sz="1800" dirty="0">
                <a:latin typeface="Bree Lt" panose="02000503000000020004" pitchFamily="2" charset="0"/>
                <a:hlinkClick r:id="rId4"/>
              </a:rPr>
              <a:t>Secretariaat@ivnheezeleende.nl</a:t>
            </a:r>
            <a:endParaRPr lang="nl-NL" sz="1800" dirty="0">
              <a:latin typeface="Bree Lt" panose="02000503000000020004" pitchFamily="2" charset="0"/>
            </a:endParaRPr>
          </a:p>
          <a:p>
            <a:pPr marL="2330450" indent="-2330450">
              <a:buNone/>
            </a:pPr>
            <a:r>
              <a:rPr lang="nl-NL" sz="1800" dirty="0">
                <a:latin typeface="Bree Lt" panose="02000503000000020004" pitchFamily="2" charset="0"/>
              </a:rPr>
              <a:t>	tel: 040 - 2264714</a:t>
            </a:r>
          </a:p>
          <a:p>
            <a:pPr marL="1079500" indent="-1079500">
              <a:buNone/>
            </a:pPr>
            <a:endParaRPr lang="nl-NL" sz="1800" dirty="0">
              <a:latin typeface="Bree Lt" panose="02000503000000020004" pitchFamily="2" charset="0"/>
            </a:endParaRPr>
          </a:p>
        </p:txBody>
      </p:sp>
      <p:pic>
        <p:nvPicPr>
          <p:cNvPr id="5" name="Afbeelding 4" descr="Afbeelding met tekst&#10;&#10;Automatisch gegenereerde beschrijving">
            <a:extLst>
              <a:ext uri="{FF2B5EF4-FFF2-40B4-BE49-F238E27FC236}">
                <a16:creationId xmlns:a16="http://schemas.microsoft.com/office/drawing/2014/main" id="{1900507E-3274-4E53-A01E-C1BDFC70A9AE}"/>
              </a:ext>
            </a:extLst>
          </p:cNvPr>
          <p:cNvPicPr>
            <a:picLocks noChangeAspect="1"/>
          </p:cNvPicPr>
          <p:nvPr/>
        </p:nvPicPr>
        <p:blipFill>
          <a:blip r:embed="rId5"/>
          <a:stretch>
            <a:fillRect/>
          </a:stretch>
        </p:blipFill>
        <p:spPr>
          <a:xfrm>
            <a:off x="2913372" y="3980760"/>
            <a:ext cx="2489200" cy="1105019"/>
          </a:xfrm>
          <a:prstGeom prst="rect">
            <a:avLst/>
          </a:prstGeom>
        </p:spPr>
      </p:pic>
      <p:sp>
        <p:nvSpPr>
          <p:cNvPr id="2" name="Tijdelijke aanduiding voor datum 1">
            <a:extLst>
              <a:ext uri="{FF2B5EF4-FFF2-40B4-BE49-F238E27FC236}">
                <a16:creationId xmlns:a16="http://schemas.microsoft.com/office/drawing/2014/main" id="{FB6A5604-C09E-44EA-84D9-F893D39A2992}"/>
              </a:ext>
            </a:extLst>
          </p:cNvPr>
          <p:cNvSpPr>
            <a:spLocks noGrp="1"/>
          </p:cNvSpPr>
          <p:nvPr>
            <p:ph type="dt" sz="half" idx="10"/>
          </p:nvPr>
        </p:nvSpPr>
        <p:spPr/>
        <p:txBody>
          <a:bodyPr/>
          <a:lstStyle/>
          <a:p>
            <a:fld id="{90FF36FA-29BB-4857-BFF6-52271B039280}" type="datetime1">
              <a:rPr lang="nl-NL" smtClean="0"/>
              <a:t>11-12-2023</a:t>
            </a:fld>
            <a:endParaRPr lang="nl-NL"/>
          </a:p>
        </p:txBody>
      </p:sp>
      <p:sp>
        <p:nvSpPr>
          <p:cNvPr id="7" name="Tijdelijke aanduiding voor dianummer 6">
            <a:extLst>
              <a:ext uri="{FF2B5EF4-FFF2-40B4-BE49-F238E27FC236}">
                <a16:creationId xmlns:a16="http://schemas.microsoft.com/office/drawing/2014/main" id="{ABAEC2CC-E4CC-4CA9-9281-74C2C3CBBFD6}"/>
              </a:ext>
            </a:extLst>
          </p:cNvPr>
          <p:cNvSpPr>
            <a:spLocks noGrp="1"/>
          </p:cNvSpPr>
          <p:nvPr>
            <p:ph type="sldNum" sz="quarter" idx="12"/>
          </p:nvPr>
        </p:nvSpPr>
        <p:spPr/>
        <p:txBody>
          <a:bodyPr/>
          <a:lstStyle/>
          <a:p>
            <a:fld id="{D535107F-FF34-C64A-B46A-27C307F2FD84}" type="slidenum">
              <a:rPr lang="nl-NL" smtClean="0"/>
              <a:t>12</a:t>
            </a:fld>
            <a:endParaRPr lang="nl-NL"/>
          </a:p>
        </p:txBody>
      </p:sp>
    </p:spTree>
    <p:extLst>
      <p:ext uri="{BB962C8B-B14F-4D97-AF65-F5344CB8AC3E}">
        <p14:creationId xmlns:p14="http://schemas.microsoft.com/office/powerpoint/2010/main" val="2513231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latin typeface="Bree Lt" panose="02000503000000020004" pitchFamily="2" charset="0"/>
              </a:rPr>
              <a:t>Groep 6/7</a:t>
            </a:r>
          </a:p>
        </p:txBody>
      </p:sp>
      <p:sp>
        <p:nvSpPr>
          <p:cNvPr id="5" name="Tijdelijke aanduiding voor datum 4">
            <a:extLst>
              <a:ext uri="{FF2B5EF4-FFF2-40B4-BE49-F238E27FC236}">
                <a16:creationId xmlns:a16="http://schemas.microsoft.com/office/drawing/2014/main" id="{02CBCE9B-6C0B-433A-A745-75DF284C90E3}"/>
              </a:ext>
            </a:extLst>
          </p:cNvPr>
          <p:cNvSpPr>
            <a:spLocks noGrp="1"/>
          </p:cNvSpPr>
          <p:nvPr>
            <p:ph type="dt" sz="half" idx="10"/>
          </p:nvPr>
        </p:nvSpPr>
        <p:spPr/>
        <p:txBody>
          <a:bodyPr/>
          <a:lstStyle/>
          <a:p>
            <a:fld id="{A5723E4F-F885-489F-BD40-1E91669660F9}" type="datetime1">
              <a:rPr lang="nl-NL" smtClean="0"/>
              <a:t>11-12-2023</a:t>
            </a:fld>
            <a:endParaRPr lang="nl-NL"/>
          </a:p>
        </p:txBody>
      </p:sp>
      <p:sp>
        <p:nvSpPr>
          <p:cNvPr id="8" name="Tijdelijke aanduiding voor dianummer 7">
            <a:extLst>
              <a:ext uri="{FF2B5EF4-FFF2-40B4-BE49-F238E27FC236}">
                <a16:creationId xmlns:a16="http://schemas.microsoft.com/office/drawing/2014/main" id="{02845B6A-9C97-4FCE-AC6F-79D25B3E7171}"/>
              </a:ext>
            </a:extLst>
          </p:cNvPr>
          <p:cNvSpPr>
            <a:spLocks noGrp="1"/>
          </p:cNvSpPr>
          <p:nvPr>
            <p:ph type="sldNum" sz="quarter" idx="12"/>
          </p:nvPr>
        </p:nvSpPr>
        <p:spPr/>
        <p:txBody>
          <a:bodyPr/>
          <a:lstStyle/>
          <a:p>
            <a:fld id="{D535107F-FF34-C64A-B46A-27C307F2FD84}" type="slidenum">
              <a:rPr lang="nl-NL" smtClean="0"/>
              <a:t>2</a:t>
            </a:fld>
            <a:endParaRPr lang="nl-NL"/>
          </a:p>
        </p:txBody>
      </p:sp>
      <p:pic>
        <p:nvPicPr>
          <p:cNvPr id="7" name="Afbeelding 6">
            <a:extLst>
              <a:ext uri="{FF2B5EF4-FFF2-40B4-BE49-F238E27FC236}">
                <a16:creationId xmlns:a16="http://schemas.microsoft.com/office/drawing/2014/main" id="{8C6D9D94-B4F4-4FB9-84D4-196DB9259D47}"/>
              </a:ext>
            </a:extLst>
          </p:cNvPr>
          <p:cNvPicPr/>
          <p:nvPr/>
        </p:nvPicPr>
        <p:blipFill>
          <a:blip r:embed="rId3">
            <a:extLst>
              <a:ext uri="{28A0092B-C50C-407E-A947-70E740481C1C}">
                <a14:useLocalDpi xmlns:a14="http://schemas.microsoft.com/office/drawing/2010/main"/>
              </a:ext>
            </a:extLst>
          </a:blip>
          <a:stretch>
            <a:fillRect/>
          </a:stretch>
        </p:blipFill>
        <p:spPr>
          <a:xfrm>
            <a:off x="6186197" y="236162"/>
            <a:ext cx="2261954" cy="880556"/>
          </a:xfrm>
          <a:prstGeom prst="rect">
            <a:avLst/>
          </a:prstGeom>
        </p:spPr>
      </p:pic>
      <p:pic>
        <p:nvPicPr>
          <p:cNvPr id="9" name="Picture 2" descr="voorblad">
            <a:extLst>
              <a:ext uri="{FF2B5EF4-FFF2-40B4-BE49-F238E27FC236}">
                <a16:creationId xmlns:a16="http://schemas.microsoft.com/office/drawing/2014/main" id="{B4976326-64C1-469C-8BE2-217C565EF7C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941855" y="1180044"/>
            <a:ext cx="5584011" cy="39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endParaRPr lang="nl-NL"/>
          </a:p>
        </p:txBody>
      </p:sp>
    </p:spTree>
    <p:extLst>
      <p:ext uri="{BB962C8B-B14F-4D97-AF65-F5344CB8AC3E}">
        <p14:creationId xmlns:p14="http://schemas.microsoft.com/office/powerpoint/2010/main" val="96127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Hoe is de heide ontstaan?</a:t>
            </a:r>
          </a:p>
        </p:txBody>
      </p:sp>
      <p:sp>
        <p:nvSpPr>
          <p:cNvPr id="3" name="Tijdelijke aanduiding voor inhoud 2"/>
          <p:cNvSpPr>
            <a:spLocks noGrp="1"/>
          </p:cNvSpPr>
          <p:nvPr>
            <p:ph idx="1"/>
          </p:nvPr>
        </p:nvSpPr>
        <p:spPr>
          <a:xfrm>
            <a:off x="563568" y="1030302"/>
            <a:ext cx="4083077" cy="3812219"/>
          </a:xfrm>
        </p:spPr>
        <p:txBody>
          <a:bodyPr/>
          <a:lstStyle/>
          <a:p>
            <a:pPr>
              <a:buFont typeface="Wingdings" panose="05000000000000000000" pitchFamily="2" charset="2"/>
              <a:buChar char="Ø"/>
            </a:pPr>
            <a:r>
              <a:rPr lang="nl-NL" sz="2000" dirty="0">
                <a:latin typeface="Bree Lt" panose="02000503000000020004" pitchFamily="2" charset="0"/>
              </a:rPr>
              <a:t>Ongeveer</a:t>
            </a:r>
            <a:r>
              <a:rPr lang="nl-NL" sz="1800" dirty="0">
                <a:latin typeface="Bree Lt" panose="02000503000000020004"/>
              </a:rPr>
              <a:t> 4000 </a:t>
            </a:r>
            <a:r>
              <a:rPr lang="nl-NL" sz="2000" dirty="0">
                <a:latin typeface="Bree Lt" panose="02000503000000020004" pitchFamily="2" charset="0"/>
              </a:rPr>
              <a:t>jaar</a:t>
            </a:r>
            <a:r>
              <a:rPr lang="nl-NL" sz="1800" dirty="0">
                <a:latin typeface="Bree Lt" panose="02000503000000020004"/>
              </a:rPr>
              <a:t> geleden bestond heel </a:t>
            </a:r>
            <a:r>
              <a:rPr lang="nl-NL" sz="2000" dirty="0">
                <a:latin typeface="Bree Lt" panose="02000503000000020004" pitchFamily="2" charset="0"/>
              </a:rPr>
              <a:t>Nederlands</a:t>
            </a:r>
            <a:r>
              <a:rPr lang="nl-NL" sz="1800" dirty="0">
                <a:latin typeface="Bree Lt" panose="02000503000000020004"/>
              </a:rPr>
              <a:t> uit bos: </a:t>
            </a:r>
            <a:r>
              <a:rPr lang="nl-NL" sz="1800" b="1" dirty="0">
                <a:latin typeface="Bree Lt" panose="02000503000000020004"/>
              </a:rPr>
              <a:t>het oerbos</a:t>
            </a:r>
          </a:p>
          <a:p>
            <a:pPr marL="285750" indent="-285750">
              <a:buFont typeface="Wingdings" panose="05000000000000000000" pitchFamily="2" charset="2"/>
              <a:buChar char="Ø"/>
            </a:pPr>
            <a:r>
              <a:rPr lang="nl-NL" sz="2000" dirty="0">
                <a:latin typeface="Bree Lt" panose="02000503000000020004" pitchFamily="2" charset="0"/>
              </a:rPr>
              <a:t>De mensen stopten met rondzwerven en gingen op een vaste plaats wonen</a:t>
            </a:r>
          </a:p>
          <a:p>
            <a:pPr marL="285750" indent="-285750">
              <a:buFont typeface="Wingdings" panose="05000000000000000000" pitchFamily="2" charset="2"/>
              <a:buChar char="Ø"/>
            </a:pPr>
            <a:r>
              <a:rPr lang="nl-NL" sz="2000" dirty="0">
                <a:latin typeface="Bree Lt" panose="02000503000000020004" pitchFamily="2" charset="0"/>
              </a:rPr>
              <a:t>Ze hakten het bos om en gebruikten het als akker</a:t>
            </a:r>
          </a:p>
          <a:p>
            <a:pPr marL="285750" indent="-285750">
              <a:buFont typeface="Wingdings" panose="05000000000000000000" pitchFamily="2" charset="2"/>
              <a:buChar char="Ø"/>
            </a:pPr>
            <a:r>
              <a:rPr lang="nl-NL" sz="2000" dirty="0">
                <a:latin typeface="Bree Lt" panose="02000503000000020004" pitchFamily="2" charset="0"/>
              </a:rPr>
              <a:t>Hun vee lieten ze grazen op de verlaten akkers; jonge boompjes werden opgegeten, maar heideplantjes groeiden door</a:t>
            </a:r>
          </a:p>
          <a:p>
            <a:pPr marL="285750" indent="-285750">
              <a:buFont typeface="Wingdings" panose="05000000000000000000" pitchFamily="2" charset="2"/>
              <a:buChar char="Ø"/>
            </a:pPr>
            <a:r>
              <a:rPr lang="nl-NL" sz="2000" dirty="0">
                <a:latin typeface="Bree Lt" panose="02000503000000020004" pitchFamily="2" charset="0"/>
              </a:rPr>
              <a:t>Dus:</a:t>
            </a:r>
            <a:r>
              <a:rPr lang="nl-NL" sz="2000" b="1" dirty="0">
                <a:latin typeface="Bree Lt" panose="02000503000000020004" pitchFamily="2" charset="0"/>
              </a:rPr>
              <a:t> bos -&gt; akkers -&gt; heideveld</a:t>
            </a:r>
          </a:p>
          <a:p>
            <a:pPr marL="285750" indent="-285750">
              <a:buFont typeface="Wingdings" panose="05000000000000000000" pitchFamily="2" charset="2"/>
              <a:buChar char="Ø"/>
            </a:pPr>
            <a:endParaRPr lang="nl-NL" sz="2000"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A8710B33-117D-48BD-82FE-00ABE966B789}"/>
              </a:ext>
            </a:extLst>
          </p:cNvPr>
          <p:cNvSpPr>
            <a:spLocks noGrp="1"/>
          </p:cNvSpPr>
          <p:nvPr>
            <p:ph type="dt" sz="half" idx="10"/>
          </p:nvPr>
        </p:nvSpPr>
        <p:spPr/>
        <p:txBody>
          <a:bodyPr/>
          <a:lstStyle/>
          <a:p>
            <a:fld id="{0F0231F8-935A-4307-9F26-6224C21E5AA4}" type="datetime1">
              <a:rPr lang="nl-NL" smtClean="0"/>
              <a:t>11-12-2023</a:t>
            </a:fld>
            <a:endParaRPr lang="nl-NL"/>
          </a:p>
        </p:txBody>
      </p:sp>
      <p:sp>
        <p:nvSpPr>
          <p:cNvPr id="7" name="Tijdelijke aanduiding voor dianummer 6">
            <a:extLst>
              <a:ext uri="{FF2B5EF4-FFF2-40B4-BE49-F238E27FC236}">
                <a16:creationId xmlns:a16="http://schemas.microsoft.com/office/drawing/2014/main" id="{04634BB9-4C5E-41AF-82CD-546D7349C307}"/>
              </a:ext>
            </a:extLst>
          </p:cNvPr>
          <p:cNvSpPr>
            <a:spLocks noGrp="1"/>
          </p:cNvSpPr>
          <p:nvPr>
            <p:ph type="sldNum" sz="quarter" idx="12"/>
          </p:nvPr>
        </p:nvSpPr>
        <p:spPr/>
        <p:txBody>
          <a:bodyPr/>
          <a:lstStyle/>
          <a:p>
            <a:fld id="{D535107F-FF34-C64A-B46A-27C307F2FD84}" type="slidenum">
              <a:rPr lang="nl-NL" smtClean="0"/>
              <a:t>3</a:t>
            </a:fld>
            <a:endParaRPr lang="nl-NL"/>
          </a:p>
        </p:txBody>
      </p:sp>
      <p:pic>
        <p:nvPicPr>
          <p:cNvPr id="8" name="Afbeelding 7" descr="Beheer met grote grazers in Nederland - Wikipedia">
            <a:extLst>
              <a:ext uri="{FF2B5EF4-FFF2-40B4-BE49-F238E27FC236}">
                <a16:creationId xmlns:a16="http://schemas.microsoft.com/office/drawing/2014/main" id="{B902F365-7DF8-42E8-B4EF-6D713B0B9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646" y="1030303"/>
            <a:ext cx="3902969" cy="2581964"/>
          </a:xfrm>
          <a:prstGeom prst="rect">
            <a:avLst/>
          </a:prstGeom>
        </p:spPr>
      </p:pic>
      <p:sp>
        <p:nvSpPr>
          <p:cNvPr id="10" name="Tekstvak 9">
            <a:extLst>
              <a:ext uri="{FF2B5EF4-FFF2-40B4-BE49-F238E27FC236}">
                <a16:creationId xmlns:a16="http://schemas.microsoft.com/office/drawing/2014/main" id="{DD02CC15-8BFE-4715-9418-080C95CEA69B}"/>
              </a:ext>
            </a:extLst>
          </p:cNvPr>
          <p:cNvSpPr txBox="1"/>
          <p:nvPr/>
        </p:nvSpPr>
        <p:spPr>
          <a:xfrm>
            <a:off x="5019428" y="3928531"/>
            <a:ext cx="3186642" cy="369332"/>
          </a:xfrm>
          <a:prstGeom prst="rect">
            <a:avLst/>
          </a:prstGeom>
          <a:noFill/>
        </p:spPr>
        <p:txBody>
          <a:bodyPr wrap="none" rtlCol="0">
            <a:spAutoFit/>
          </a:bodyPr>
          <a:lstStyle/>
          <a:p>
            <a:r>
              <a:rPr lang="nl-NL" dirty="0">
                <a:hlinkClick r:id="rId4"/>
              </a:rPr>
              <a:t>Videoclip over de heide </a:t>
            </a:r>
            <a:r>
              <a:rPr lang="nl-NL" dirty="0"/>
              <a:t>(2 min.)</a:t>
            </a:r>
          </a:p>
        </p:txBody>
      </p:sp>
    </p:spTree>
    <p:extLst>
      <p:ext uri="{BB962C8B-B14F-4D97-AF65-F5344CB8AC3E}">
        <p14:creationId xmlns:p14="http://schemas.microsoft.com/office/powerpoint/2010/main" val="5072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Dorpen op de hei</a:t>
            </a:r>
          </a:p>
        </p:txBody>
      </p:sp>
      <p:sp>
        <p:nvSpPr>
          <p:cNvPr id="3" name="Tijdelijke aanduiding voor inhoud 2"/>
          <p:cNvSpPr>
            <a:spLocks noGrp="1"/>
          </p:cNvSpPr>
          <p:nvPr>
            <p:ph idx="1"/>
          </p:nvPr>
        </p:nvSpPr>
        <p:spPr>
          <a:xfrm>
            <a:off x="563568" y="1030302"/>
            <a:ext cx="8160554" cy="3812219"/>
          </a:xfrm>
        </p:spPr>
        <p:txBody>
          <a:bodyPr/>
          <a:lstStyle/>
          <a:p>
            <a:pPr marL="285750" indent="-285750">
              <a:buFont typeface="Wingdings" panose="05000000000000000000" pitchFamily="2" charset="2"/>
              <a:buChar char="Ø"/>
            </a:pPr>
            <a:r>
              <a:rPr lang="nl-NL" sz="1800" dirty="0">
                <a:latin typeface="Bree Lt" panose="02000503000000020004" pitchFamily="2" charset="0"/>
              </a:rPr>
              <a:t>In de 7e eeuw na Christus ontstonden er </a:t>
            </a:r>
            <a:r>
              <a:rPr lang="nl-NL" sz="1800" b="1" dirty="0">
                <a:latin typeface="Bree Lt" panose="02000503000000020004" pitchFamily="2" charset="0"/>
              </a:rPr>
              <a:t>dorpen</a:t>
            </a:r>
            <a:r>
              <a:rPr lang="nl-NL" sz="1800" dirty="0">
                <a:latin typeface="Bree Lt" panose="02000503000000020004" pitchFamily="2" charset="0"/>
              </a:rPr>
              <a:t> en grote heidevelden</a:t>
            </a:r>
          </a:p>
          <a:p>
            <a:pPr marL="285750" indent="-285750">
              <a:buFont typeface="Wingdings" panose="05000000000000000000" pitchFamily="2" charset="2"/>
              <a:buChar char="Ø"/>
            </a:pPr>
            <a:r>
              <a:rPr lang="nl-NL" sz="1800" dirty="0">
                <a:latin typeface="Bree Lt" panose="02000503000000020004"/>
              </a:rPr>
              <a:t>In Heeze ontstonden toen de </a:t>
            </a:r>
            <a:r>
              <a:rPr lang="nl-NL" sz="1800" b="1" dirty="0">
                <a:latin typeface="Bree Lt" panose="02000503000000020004"/>
              </a:rPr>
              <a:t>Rul</a:t>
            </a:r>
            <a:r>
              <a:rPr lang="nl-NL" sz="1800" dirty="0">
                <a:latin typeface="Bree Lt" panose="02000503000000020004"/>
              </a:rPr>
              <a:t> en </a:t>
            </a:r>
            <a:r>
              <a:rPr lang="nl-NL" sz="1800" b="1" dirty="0">
                <a:latin typeface="Bree Lt" panose="02000503000000020004"/>
              </a:rPr>
              <a:t>Strabrecht</a:t>
            </a:r>
            <a:r>
              <a:rPr lang="nl-NL" sz="1800" dirty="0">
                <a:latin typeface="Bree Lt" panose="02000503000000020004"/>
              </a:rPr>
              <a:t>; in Leende </a:t>
            </a:r>
            <a:r>
              <a:rPr lang="nl-NL" sz="1800" b="1" dirty="0">
                <a:latin typeface="Bree Lt" panose="02000503000000020004"/>
              </a:rPr>
              <a:t>Boschoven</a:t>
            </a:r>
            <a:r>
              <a:rPr lang="nl-NL" sz="1800" dirty="0">
                <a:latin typeface="Bree Lt" panose="02000503000000020004"/>
              </a:rPr>
              <a:t> en </a:t>
            </a:r>
            <a:r>
              <a:rPr lang="nl-NL" sz="1800" b="1" dirty="0">
                <a:latin typeface="Bree Lt" panose="02000503000000020004"/>
              </a:rPr>
              <a:t>Leenderstrijp</a:t>
            </a:r>
          </a:p>
          <a:p>
            <a:pPr marL="285750" indent="-285750">
              <a:buFont typeface="Wingdings" panose="05000000000000000000" pitchFamily="2" charset="2"/>
              <a:buChar char="Ø"/>
            </a:pPr>
            <a:r>
              <a:rPr lang="nl-NL" sz="1800" dirty="0">
                <a:latin typeface="Bree Lt" panose="02000503000000020004"/>
              </a:rPr>
              <a:t>Het dorp bestond uit een driehoekig plein met eikenbomen en boerderijen eromheen, dit noemde men een ‘</a:t>
            </a:r>
            <a:r>
              <a:rPr lang="nl-NL" sz="1800" b="1" dirty="0">
                <a:latin typeface="Bree Lt" panose="02000503000000020004"/>
              </a:rPr>
              <a:t>plaatse</a:t>
            </a:r>
            <a:r>
              <a:rPr lang="nl-NL" sz="1800" dirty="0">
                <a:latin typeface="Bree Lt" panose="02000503000000020004"/>
              </a:rPr>
              <a:t>’</a:t>
            </a:r>
          </a:p>
          <a:p>
            <a:pPr marL="285750" indent="-285750">
              <a:buFont typeface="Wingdings" panose="05000000000000000000" pitchFamily="2" charset="2"/>
              <a:buChar char="Ø"/>
            </a:pPr>
            <a:r>
              <a:rPr lang="nl-NL" sz="1800" dirty="0">
                <a:latin typeface="Bree Lt" panose="02000503000000020004"/>
              </a:rPr>
              <a:t>‘s Nachts stond het vee in een </a:t>
            </a:r>
            <a:r>
              <a:rPr lang="nl-NL" sz="1800" b="1" dirty="0">
                <a:latin typeface="Bree Lt" panose="02000503000000020004"/>
              </a:rPr>
              <a:t>potstal:</a:t>
            </a:r>
            <a:r>
              <a:rPr lang="nl-NL" sz="1800" dirty="0">
                <a:latin typeface="Bree Lt" panose="02000503000000020004"/>
              </a:rPr>
              <a:t> een stal met een vloer van 1 meter diep. Op de mest van het vee legde de boer steeds een laag heideplaggen, zodat het vee droog kon staan</a:t>
            </a:r>
          </a:p>
          <a:p>
            <a:pPr marL="285750" indent="-285750">
              <a:buFont typeface="Wingdings" panose="05000000000000000000" pitchFamily="2" charset="2"/>
              <a:buChar char="Ø"/>
            </a:pPr>
            <a:r>
              <a:rPr lang="nl-NL" sz="1800" dirty="0">
                <a:latin typeface="Bree Lt" panose="02000503000000020004"/>
              </a:rPr>
              <a:t>In het voorjaar werd de mest met </a:t>
            </a:r>
            <a:br>
              <a:rPr lang="nl-NL" sz="1800" dirty="0">
                <a:latin typeface="Bree Lt" panose="02000503000000020004"/>
              </a:rPr>
            </a:br>
            <a:r>
              <a:rPr lang="nl-NL" sz="1800" dirty="0">
                <a:latin typeface="Bree Lt" panose="02000503000000020004"/>
              </a:rPr>
              <a:t>heideplaggen op de akkers verspreid om </a:t>
            </a:r>
            <a:br>
              <a:rPr lang="nl-NL" sz="1800" dirty="0">
                <a:latin typeface="Bree Lt" panose="02000503000000020004"/>
              </a:rPr>
            </a:br>
            <a:r>
              <a:rPr lang="nl-NL" sz="1800" dirty="0">
                <a:latin typeface="Bree Lt" panose="02000503000000020004"/>
              </a:rPr>
              <a:t>ze weer vruchtbaar te maken</a:t>
            </a:r>
          </a:p>
          <a:p>
            <a:pPr marL="0" indent="0">
              <a:buNone/>
            </a:pPr>
            <a:endParaRPr lang="nl-NL" sz="2000" dirty="0">
              <a:latin typeface="Bree Lt" panose="02000503000000020004"/>
            </a:endParaRPr>
          </a:p>
          <a:p>
            <a:pPr marL="285750" indent="-285750">
              <a:buFont typeface="Wingdings" panose="05000000000000000000" pitchFamily="2" charset="2"/>
              <a:buChar char="Ø"/>
            </a:pPr>
            <a:endParaRPr lang="nl-NL" sz="2000"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A8710B33-117D-48BD-82FE-00ABE966B789}"/>
              </a:ext>
            </a:extLst>
          </p:cNvPr>
          <p:cNvSpPr>
            <a:spLocks noGrp="1"/>
          </p:cNvSpPr>
          <p:nvPr>
            <p:ph type="dt" sz="half" idx="10"/>
          </p:nvPr>
        </p:nvSpPr>
        <p:spPr/>
        <p:txBody>
          <a:bodyPr/>
          <a:lstStyle/>
          <a:p>
            <a:fld id="{0F0231F8-935A-4307-9F26-6224C21E5AA4}" type="datetime1">
              <a:rPr lang="nl-NL" smtClean="0"/>
              <a:t>11-12-2023</a:t>
            </a:fld>
            <a:endParaRPr lang="nl-NL"/>
          </a:p>
        </p:txBody>
      </p:sp>
      <p:sp>
        <p:nvSpPr>
          <p:cNvPr id="7" name="Tijdelijke aanduiding voor dianummer 6">
            <a:extLst>
              <a:ext uri="{FF2B5EF4-FFF2-40B4-BE49-F238E27FC236}">
                <a16:creationId xmlns:a16="http://schemas.microsoft.com/office/drawing/2014/main" id="{04634BB9-4C5E-41AF-82CD-546D7349C307}"/>
              </a:ext>
            </a:extLst>
          </p:cNvPr>
          <p:cNvSpPr>
            <a:spLocks noGrp="1"/>
          </p:cNvSpPr>
          <p:nvPr>
            <p:ph type="sldNum" sz="quarter" idx="12"/>
          </p:nvPr>
        </p:nvSpPr>
        <p:spPr/>
        <p:txBody>
          <a:bodyPr/>
          <a:lstStyle/>
          <a:p>
            <a:fld id="{D535107F-FF34-C64A-B46A-27C307F2FD84}" type="slidenum">
              <a:rPr lang="nl-NL" smtClean="0"/>
              <a:t>4</a:t>
            </a:fld>
            <a:endParaRPr lang="nl-NL"/>
          </a:p>
        </p:txBody>
      </p:sp>
      <p:pic>
        <p:nvPicPr>
          <p:cNvPr id="11" name="Picture 2" descr="potstal">
            <a:extLst>
              <a:ext uri="{FF2B5EF4-FFF2-40B4-BE49-F238E27FC236}">
                <a16:creationId xmlns:a16="http://schemas.microsoft.com/office/drawing/2014/main" id="{60566B3D-BAC8-47FE-855F-0AC82C301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669" y="3157964"/>
            <a:ext cx="3834882" cy="18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9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De heide van nu</a:t>
            </a:r>
          </a:p>
        </p:txBody>
      </p:sp>
      <p:sp>
        <p:nvSpPr>
          <p:cNvPr id="3" name="Tijdelijke aanduiding voor inhoud 2"/>
          <p:cNvSpPr>
            <a:spLocks noGrp="1"/>
          </p:cNvSpPr>
          <p:nvPr>
            <p:ph idx="1"/>
          </p:nvPr>
        </p:nvSpPr>
        <p:spPr>
          <a:xfrm>
            <a:off x="563567" y="1030303"/>
            <a:ext cx="4335003" cy="3458356"/>
          </a:xfrm>
        </p:spPr>
        <p:txBody>
          <a:bodyPr/>
          <a:lstStyle/>
          <a:p>
            <a:pPr marL="285750" indent="-285750">
              <a:buFont typeface="Wingdings" panose="05000000000000000000" pitchFamily="2" charset="2"/>
              <a:buChar char="Ø"/>
            </a:pPr>
            <a:r>
              <a:rPr lang="nl-NL" sz="1800" dirty="0">
                <a:latin typeface="Bree Lt" panose="02000503000000020004" pitchFamily="2" charset="0"/>
              </a:rPr>
              <a:t>Een heidegebied is een beetje heuvelachtig: het heeft hoge en lage delen</a:t>
            </a:r>
          </a:p>
          <a:p>
            <a:pPr marL="285750" indent="-285750">
              <a:buFont typeface="Wingdings" panose="05000000000000000000" pitchFamily="2" charset="2"/>
              <a:buChar char="Ø"/>
            </a:pPr>
            <a:r>
              <a:rPr lang="nl-NL" sz="1800" dirty="0">
                <a:latin typeface="Bree Lt" panose="02000503000000020004" pitchFamily="2" charset="0"/>
              </a:rPr>
              <a:t>Als in een laag deel </a:t>
            </a:r>
            <a:r>
              <a:rPr lang="nl-NL" sz="1800" b="1" dirty="0">
                <a:latin typeface="Bree Lt" panose="02000503000000020004" pitchFamily="2" charset="0"/>
              </a:rPr>
              <a:t>leem</a:t>
            </a:r>
            <a:r>
              <a:rPr lang="nl-NL" sz="1800" dirty="0">
                <a:latin typeface="Bree Lt" panose="02000503000000020004" pitchFamily="2" charset="0"/>
              </a:rPr>
              <a:t> zit kan het regenwater niet wegzakken en ontstaat er een </a:t>
            </a:r>
            <a:r>
              <a:rPr lang="nl-NL" sz="1800" b="1" dirty="0" err="1">
                <a:latin typeface="Bree Lt" panose="02000503000000020004" pitchFamily="2" charset="0"/>
              </a:rPr>
              <a:t>heideven</a:t>
            </a:r>
            <a:endParaRPr lang="nl-NL" sz="1800" dirty="0">
              <a:latin typeface="Bree Lt" panose="02000503000000020004" pitchFamily="2" charset="0"/>
            </a:endParaRPr>
          </a:p>
          <a:p>
            <a:pPr marL="285750" lvl="0" indent="-285750">
              <a:spcAft>
                <a:spcPts val="600"/>
              </a:spcAft>
              <a:buClr>
                <a:srgbClr val="903163"/>
              </a:buClr>
              <a:buSzPct val="92000"/>
              <a:buFont typeface="Wingdings" panose="05000000000000000000" pitchFamily="2" charset="2"/>
              <a:buChar char="Ø"/>
            </a:pPr>
            <a:r>
              <a:rPr lang="nl-NL" sz="1800" dirty="0">
                <a:latin typeface="Bree Lt" panose="02000503000000020004" pitchFamily="2" charset="0"/>
              </a:rPr>
              <a:t>Bij een ven groeien vaak bijzondere planten, zoals de </a:t>
            </a:r>
            <a:r>
              <a:rPr lang="nl-NL" sz="1800" b="1" dirty="0">
                <a:latin typeface="Bree Lt" panose="02000503000000020004" pitchFamily="2" charset="0"/>
              </a:rPr>
              <a:t>zonnedauw</a:t>
            </a:r>
            <a:r>
              <a:rPr lang="nl-NL" sz="1800" dirty="0">
                <a:latin typeface="Bree Lt" panose="02000503000000020004" pitchFamily="2" charset="0"/>
              </a:rPr>
              <a:t>. Dat is een klein vleesetend plantje!</a:t>
            </a:r>
          </a:p>
          <a:p>
            <a:pPr marL="285750" lvl="0" indent="-285750">
              <a:spcAft>
                <a:spcPts val="600"/>
              </a:spcAft>
              <a:buClr>
                <a:srgbClr val="903163"/>
              </a:buClr>
              <a:buSzPct val="92000"/>
              <a:buFont typeface="Wingdings" panose="05000000000000000000" pitchFamily="2" charset="2"/>
              <a:buChar char="Ø"/>
            </a:pPr>
            <a:r>
              <a:rPr lang="nl-NL" sz="1800" dirty="0">
                <a:latin typeface="Bree Lt" panose="02000503000000020004" pitchFamily="2" charset="0"/>
              </a:rPr>
              <a:t>Als het erg droog is, verdwijnen de vennen en ook de zeldzame plantjes</a:t>
            </a:r>
          </a:p>
          <a:p>
            <a:pPr marL="285750" lvl="0" indent="-285750">
              <a:spcAft>
                <a:spcPts val="600"/>
              </a:spcAft>
              <a:buClr>
                <a:srgbClr val="903163"/>
              </a:buClr>
              <a:buSzPct val="92000"/>
              <a:buFont typeface="Wingdings" panose="05000000000000000000" pitchFamily="2" charset="2"/>
              <a:buChar char="Ø"/>
            </a:pPr>
            <a:endParaRPr lang="nl-NL" sz="1800" dirty="0">
              <a:latin typeface="Bree Lt" panose="02000503000000020004" pitchFamily="2" charset="0"/>
            </a:endParaRPr>
          </a:p>
          <a:p>
            <a:pPr marL="285750" indent="-285750">
              <a:buFont typeface="Wingdings" panose="05000000000000000000" pitchFamily="2" charset="2"/>
              <a:buChar char="Ø"/>
            </a:pPr>
            <a:endParaRPr lang="nl-NL" sz="2200" dirty="0">
              <a:latin typeface="Bree Lt" panose="02000503000000020004" pitchFamily="2" charset="0"/>
            </a:endParaRP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11-12-2023</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5</a:t>
            </a:fld>
            <a:endParaRPr lang="nl-NL"/>
          </a:p>
        </p:txBody>
      </p:sp>
      <p:pic>
        <p:nvPicPr>
          <p:cNvPr id="8" name="Picture 2" descr="ronde-zonnedauw">
            <a:extLst>
              <a:ext uri="{FF2B5EF4-FFF2-40B4-BE49-F238E27FC236}">
                <a16:creationId xmlns:a16="http://schemas.microsoft.com/office/drawing/2014/main" id="{3A99F6FB-B145-42C4-B11B-D720397216CF}"/>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7040" y="3939120"/>
            <a:ext cx="836105" cy="9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Tijdelijke aanduiding voor inhoud 4" descr="File:Strabrechtse heide, droogvallend ven.JPG - Wikimedia ...">
            <a:extLst>
              <a:ext uri="{FF2B5EF4-FFF2-40B4-BE49-F238E27FC236}">
                <a16:creationId xmlns:a16="http://schemas.microsoft.com/office/drawing/2014/main" id="{74715929-2D76-4F86-BF76-4C67E143C7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061" y="1563293"/>
            <a:ext cx="3900488" cy="2925366"/>
          </a:xfrm>
          <a:prstGeom prst="rect">
            <a:avLst/>
          </a:prstGeom>
        </p:spPr>
      </p:pic>
      <p:sp>
        <p:nvSpPr>
          <p:cNvPr id="10" name="Ovaal bijschrift 6">
            <a:extLst>
              <a:ext uri="{FF2B5EF4-FFF2-40B4-BE49-F238E27FC236}">
                <a16:creationId xmlns:a16="http://schemas.microsoft.com/office/drawing/2014/main" id="{8E2CD588-1466-4C32-8F16-3987A657031A}"/>
              </a:ext>
            </a:extLst>
          </p:cNvPr>
          <p:cNvSpPr/>
          <p:nvPr/>
        </p:nvSpPr>
        <p:spPr>
          <a:xfrm rot="653953">
            <a:off x="6456116" y="365039"/>
            <a:ext cx="2292863" cy="1728192"/>
          </a:xfrm>
          <a:prstGeom prst="wedgeEllipseCallout">
            <a:avLst/>
          </a:prstGeom>
          <a:gradFill>
            <a:gsLst>
              <a:gs pos="37000">
                <a:schemeClr val="accent5">
                  <a:lumMod val="50000"/>
                </a:schemeClr>
              </a:gs>
              <a:gs pos="93000">
                <a:schemeClr val="accent2">
                  <a:satMod val="110000"/>
                  <a:lumMod val="100000"/>
                  <a:shade val="100000"/>
                </a:schemeClr>
              </a:gs>
              <a:gs pos="100000">
                <a:schemeClr val="accent2">
                  <a:lumMod val="99000"/>
                  <a:satMod val="120000"/>
                  <a:shade val="78000"/>
                </a:schemeClr>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nl-NL" dirty="0"/>
              <a:t>Welke heidegebieden ken jij allemaal?</a:t>
            </a:r>
          </a:p>
        </p:txBody>
      </p:sp>
    </p:spTree>
    <p:extLst>
      <p:ext uri="{BB962C8B-B14F-4D97-AF65-F5344CB8AC3E}">
        <p14:creationId xmlns:p14="http://schemas.microsoft.com/office/powerpoint/2010/main" val="34138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Planten op de heide</a:t>
            </a: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11-12-2023</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6</a:t>
            </a:fld>
            <a:endParaRPr lang="nl-NL"/>
          </a:p>
        </p:txBody>
      </p:sp>
      <p:sp>
        <p:nvSpPr>
          <p:cNvPr id="12" name="Tijdelijke aanduiding voor inhoud 2">
            <a:extLst>
              <a:ext uri="{FF2B5EF4-FFF2-40B4-BE49-F238E27FC236}">
                <a16:creationId xmlns:a16="http://schemas.microsoft.com/office/drawing/2014/main" id="{C45B9315-7695-4A5A-9FA0-39D10645B705}"/>
              </a:ext>
            </a:extLst>
          </p:cNvPr>
          <p:cNvSpPr txBox="1">
            <a:spLocks/>
          </p:cNvSpPr>
          <p:nvPr/>
        </p:nvSpPr>
        <p:spPr>
          <a:xfrm>
            <a:off x="404946" y="1088250"/>
            <a:ext cx="5025470" cy="3458356"/>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nl-NL" sz="1800" dirty="0">
                <a:latin typeface="Bree Lt" panose="02000503000000020004" pitchFamily="2" charset="0"/>
              </a:rPr>
              <a:t>Op de hei groeien 2 soorten heideplantjes: </a:t>
            </a:r>
            <a:r>
              <a:rPr lang="nl-NL" sz="1800" b="1" dirty="0">
                <a:latin typeface="Bree Lt" panose="02000503000000020004" pitchFamily="2" charset="0"/>
              </a:rPr>
              <a:t>struikheide</a:t>
            </a:r>
            <a:r>
              <a:rPr lang="nl-NL" sz="1800" dirty="0">
                <a:latin typeface="Bree Lt" panose="02000503000000020004" pitchFamily="2" charset="0"/>
              </a:rPr>
              <a:t> en </a:t>
            </a:r>
            <a:r>
              <a:rPr lang="nl-NL" sz="1800" b="1" dirty="0">
                <a:latin typeface="Bree Lt" panose="02000503000000020004" pitchFamily="2" charset="0"/>
              </a:rPr>
              <a:t>dopheide</a:t>
            </a:r>
            <a:endParaRPr lang="nl-NL" sz="1800" dirty="0">
              <a:latin typeface="Bree Lt" panose="02000503000000020004" pitchFamily="2" charset="0"/>
            </a:endParaRPr>
          </a:p>
          <a:p>
            <a:pPr marL="285750" indent="-285750">
              <a:buFont typeface="Wingdings" panose="05000000000000000000" pitchFamily="2" charset="2"/>
              <a:buChar char="Ø"/>
            </a:pPr>
            <a:r>
              <a:rPr lang="nl-NL" sz="1800" b="1" dirty="0">
                <a:latin typeface="Bree Lt" panose="02000503000000020004" pitchFamily="2" charset="0"/>
              </a:rPr>
              <a:t>Struikheide</a:t>
            </a:r>
            <a:r>
              <a:rPr lang="nl-NL" sz="1800" dirty="0">
                <a:latin typeface="Bree Lt" panose="02000503000000020004" pitchFamily="2" charset="0"/>
              </a:rPr>
              <a:t> komt het meeste voor op de heide.</a:t>
            </a:r>
          </a:p>
          <a:p>
            <a:pPr marL="285750" indent="-285750">
              <a:spcAft>
                <a:spcPts val="600"/>
              </a:spcAft>
              <a:buClr>
                <a:srgbClr val="903163"/>
              </a:buClr>
              <a:buSzPct val="92000"/>
              <a:buFont typeface="Wingdings" panose="05000000000000000000" pitchFamily="2" charset="2"/>
              <a:buChar char="Ø"/>
            </a:pPr>
            <a:r>
              <a:rPr lang="nl-NL" sz="1800" b="1" dirty="0">
                <a:latin typeface="Bree Lt" panose="02000503000000020004" pitchFamily="2" charset="0"/>
              </a:rPr>
              <a:t>Dopheide</a:t>
            </a:r>
            <a:r>
              <a:rPr lang="nl-NL" sz="1800" dirty="0">
                <a:latin typeface="Bree Lt" panose="02000503000000020004" pitchFamily="2" charset="0"/>
              </a:rPr>
              <a:t> heeft grotere bloemetjes dan de struikheide en groeit op natte plekken</a:t>
            </a:r>
          </a:p>
          <a:p>
            <a:pPr marL="285750" indent="-285750">
              <a:spcAft>
                <a:spcPts val="600"/>
              </a:spcAft>
              <a:buClr>
                <a:srgbClr val="903163"/>
              </a:buClr>
              <a:buSzPct val="92000"/>
              <a:buFont typeface="Wingdings" panose="05000000000000000000" pitchFamily="2" charset="2"/>
              <a:buChar char="Ø"/>
            </a:pPr>
            <a:r>
              <a:rPr lang="nl-NL" sz="1800" dirty="0">
                <a:latin typeface="Bree Lt" panose="02000503000000020004" pitchFamily="2" charset="0"/>
              </a:rPr>
              <a:t>Het gras dat vaak tussen de hei groeit heet het pijpenstrootje (of </a:t>
            </a:r>
            <a:r>
              <a:rPr lang="nl-NL" sz="1800" dirty="0" err="1">
                <a:latin typeface="Bree Lt" panose="02000503000000020004" pitchFamily="2" charset="0"/>
              </a:rPr>
              <a:t>bunt</a:t>
            </a:r>
            <a:r>
              <a:rPr lang="nl-NL" sz="1800" dirty="0">
                <a:latin typeface="Bree Lt" panose="02000503000000020004" pitchFamily="2" charset="0"/>
              </a:rPr>
              <a:t>)</a:t>
            </a:r>
          </a:p>
          <a:p>
            <a:pPr marL="285750" indent="-285750">
              <a:spcAft>
                <a:spcPts val="600"/>
              </a:spcAft>
              <a:buClr>
                <a:srgbClr val="903163"/>
              </a:buClr>
              <a:buSzPct val="92000"/>
              <a:buFont typeface="Wingdings" panose="05000000000000000000" pitchFamily="2" charset="2"/>
              <a:buChar char="Ø"/>
            </a:pPr>
            <a:r>
              <a:rPr lang="nl-NL" sz="1800" dirty="0">
                <a:latin typeface="Bree Lt" panose="02000503000000020004" pitchFamily="2" charset="0"/>
              </a:rPr>
              <a:t>Tussen de heideplantjes groeien ook mossen en korstmossen. Zij houden het water vast</a:t>
            </a:r>
          </a:p>
          <a:p>
            <a:pPr marL="285750" indent="-285750">
              <a:buFont typeface="Wingdings" panose="05000000000000000000" pitchFamily="2" charset="2"/>
              <a:buChar char="Ø"/>
            </a:pPr>
            <a:endParaRPr lang="nl-NL" sz="2200" dirty="0">
              <a:latin typeface="Bree Lt" panose="02000503000000020004" pitchFamily="2" charset="0"/>
            </a:endParaRPr>
          </a:p>
        </p:txBody>
      </p:sp>
      <p:pic>
        <p:nvPicPr>
          <p:cNvPr id="14" name="Picture 2" descr="heide">
            <a:extLst>
              <a:ext uri="{FF2B5EF4-FFF2-40B4-BE49-F238E27FC236}">
                <a16:creationId xmlns:a16="http://schemas.microsoft.com/office/drawing/2014/main" id="{ACE6854C-B938-48A9-AFA9-4AF89800A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416" y="781216"/>
            <a:ext cx="3417065" cy="349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7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Dieren op de heide: spinnen en insecten</a:t>
            </a: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11-12-2023</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7</a:t>
            </a:fld>
            <a:endParaRPr lang="nl-NL"/>
          </a:p>
        </p:txBody>
      </p:sp>
      <p:sp>
        <p:nvSpPr>
          <p:cNvPr id="12" name="Tijdelijke aanduiding voor inhoud 2">
            <a:extLst>
              <a:ext uri="{FF2B5EF4-FFF2-40B4-BE49-F238E27FC236}">
                <a16:creationId xmlns:a16="http://schemas.microsoft.com/office/drawing/2014/main" id="{C45B9315-7695-4A5A-9FA0-39D10645B705}"/>
              </a:ext>
            </a:extLst>
          </p:cNvPr>
          <p:cNvSpPr txBox="1">
            <a:spLocks/>
          </p:cNvSpPr>
          <p:nvPr/>
        </p:nvSpPr>
        <p:spPr>
          <a:xfrm>
            <a:off x="404946" y="1088250"/>
            <a:ext cx="7647372" cy="3458356"/>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a:latin typeface="Bree Lt" panose="02000503000000020004" pitchFamily="2" charset="0"/>
              </a:rPr>
              <a:t>Spinnen</a:t>
            </a:r>
            <a:endParaRPr lang="nl-NL" sz="1800" b="1" dirty="0">
              <a:latin typeface="Bree Lt" panose="02000503000000020004" pitchFamily="2" charset="0"/>
            </a:endParaRPr>
          </a:p>
          <a:p>
            <a:pPr marL="285750" indent="-285750">
              <a:buFont typeface="Wingdings" panose="05000000000000000000" pitchFamily="2" charset="2"/>
              <a:buChar char="Ø"/>
            </a:pPr>
            <a:r>
              <a:rPr lang="nl-NL" sz="1800" b="1" dirty="0">
                <a:latin typeface="Bree Lt" panose="02000503000000020004" pitchFamily="2" charset="0"/>
              </a:rPr>
              <a:t>Een spin heeft 8 poten en 2 lichaamsdelen</a:t>
            </a:r>
          </a:p>
          <a:p>
            <a:pPr marL="285750" indent="-285750">
              <a:buFont typeface="Wingdings" panose="05000000000000000000" pitchFamily="2" charset="2"/>
              <a:buChar char="Ø"/>
            </a:pPr>
            <a:r>
              <a:rPr lang="nl-NL" sz="1800" dirty="0">
                <a:latin typeface="Bree Lt" panose="02000503000000020004"/>
                <a:hlinkClick r:id="rId3"/>
              </a:rPr>
              <a:t>Het Klokhuis: Spinnen </a:t>
            </a:r>
            <a:r>
              <a:rPr lang="nl-NL" sz="1800" dirty="0">
                <a:latin typeface="Bree Lt" panose="02000503000000020004"/>
              </a:rPr>
              <a:t>(15 min.)</a:t>
            </a:r>
          </a:p>
          <a:p>
            <a:r>
              <a:rPr lang="nl-NL" sz="2400" b="1" dirty="0">
                <a:latin typeface="Bree Lt" panose="02000503000000020004" pitchFamily="2" charset="0"/>
              </a:rPr>
              <a:t>Insecten</a:t>
            </a:r>
          </a:p>
          <a:p>
            <a:pPr marL="285750" indent="-285750">
              <a:buFont typeface="Wingdings" panose="05000000000000000000" pitchFamily="2" charset="2"/>
              <a:buChar char="Ø"/>
            </a:pPr>
            <a:r>
              <a:rPr lang="nl-NL" sz="1800" dirty="0">
                <a:latin typeface="Bree Lt" panose="02000503000000020004" pitchFamily="2" charset="0"/>
              </a:rPr>
              <a:t>Insecten hebben 6 poten en 3 lichaamsdelen (kop, borststuk en achterlijf)</a:t>
            </a:r>
          </a:p>
          <a:p>
            <a:pPr marL="285750" indent="-285750">
              <a:buFont typeface="Wingdings" panose="05000000000000000000" pitchFamily="2" charset="2"/>
              <a:buChar char="Ø"/>
            </a:pPr>
            <a:r>
              <a:rPr lang="nl-NL" sz="1800" b="1" dirty="0">
                <a:latin typeface="Bree Lt" panose="02000503000000020004" pitchFamily="2" charset="0"/>
              </a:rPr>
              <a:t>Bijen</a:t>
            </a:r>
            <a:r>
              <a:rPr lang="nl-NL" sz="1800" dirty="0">
                <a:latin typeface="Bree Lt" panose="02000503000000020004" pitchFamily="2" charset="0"/>
              </a:rPr>
              <a:t>: </a:t>
            </a:r>
            <a:r>
              <a:rPr lang="nl-NL" sz="1800" dirty="0">
                <a:latin typeface="Bree Lt" panose="02000503000000020004"/>
                <a:hlinkClick r:id="rId4"/>
              </a:rPr>
              <a:t>Videoclip: Het verhaal van de honingmakers </a:t>
            </a:r>
            <a:r>
              <a:rPr lang="nl-NL" sz="1800" dirty="0">
                <a:latin typeface="Bree Lt" panose="02000503000000020004" pitchFamily="2" charset="0"/>
              </a:rPr>
              <a:t>(3 min.) </a:t>
            </a:r>
          </a:p>
          <a:p>
            <a:pPr marL="285750" indent="-285750">
              <a:buFont typeface="Wingdings" panose="05000000000000000000" pitchFamily="2" charset="2"/>
              <a:buChar char="Ø"/>
            </a:pPr>
            <a:r>
              <a:rPr lang="nl-NL" sz="1800" b="1" dirty="0">
                <a:latin typeface="Bree Lt" panose="02000503000000020004" pitchFamily="2" charset="0"/>
              </a:rPr>
              <a:t>Mestkevers</a:t>
            </a:r>
            <a:r>
              <a:rPr lang="nl-NL" sz="1800" dirty="0">
                <a:latin typeface="Bree Lt" panose="02000503000000020004" pitchFamily="2" charset="0"/>
              </a:rPr>
              <a:t>: </a:t>
            </a:r>
            <a:r>
              <a:rPr lang="nl-NL" sz="1800" dirty="0">
                <a:latin typeface="Bree Lt" panose="02000503000000020004"/>
                <a:hlinkClick r:id="rId5"/>
              </a:rPr>
              <a:t>Videoclip: De mestkever op pad met een </a:t>
            </a:r>
            <a:r>
              <a:rPr lang="nl-NL" sz="1800" dirty="0" err="1">
                <a:latin typeface="Bree Lt" panose="02000503000000020004"/>
                <a:hlinkClick r:id="rId5"/>
              </a:rPr>
              <a:t>mestbal</a:t>
            </a:r>
            <a:r>
              <a:rPr lang="nl-NL" sz="1800" dirty="0">
                <a:latin typeface="Bree Lt" panose="02000503000000020004"/>
                <a:hlinkClick r:id="rId5"/>
              </a:rPr>
              <a:t> </a:t>
            </a:r>
            <a:r>
              <a:rPr lang="nl-NL" sz="1800" dirty="0">
                <a:latin typeface="Bree Lt" panose="02000503000000020004"/>
              </a:rPr>
              <a:t>(2 min.)</a:t>
            </a:r>
          </a:p>
          <a:p>
            <a:pPr marL="285750" indent="-285750">
              <a:buFont typeface="Wingdings" panose="05000000000000000000" pitchFamily="2" charset="2"/>
              <a:buChar char="Ø"/>
            </a:pPr>
            <a:r>
              <a:rPr lang="nl-NL" sz="1800" b="1" dirty="0">
                <a:latin typeface="Bree Lt" panose="02000503000000020004"/>
              </a:rPr>
              <a:t>Mieren:</a:t>
            </a:r>
            <a:r>
              <a:rPr lang="nl-NL" sz="1800" dirty="0">
                <a:latin typeface="Bree Lt" panose="02000503000000020004"/>
              </a:rPr>
              <a:t> </a:t>
            </a:r>
            <a:r>
              <a:rPr lang="nl-NL" sz="1800" dirty="0">
                <a:latin typeface="Bree Lt" panose="02000503000000020004"/>
                <a:hlinkClick r:id="rId6"/>
              </a:rPr>
              <a:t>Videoclip: Mieren leven in een volk bij elkaar</a:t>
            </a:r>
            <a:r>
              <a:rPr lang="nl-NL" sz="1800" dirty="0">
                <a:latin typeface="Bree Lt" panose="02000503000000020004"/>
              </a:rPr>
              <a:t> (2 min.)</a:t>
            </a:r>
            <a:endParaRPr lang="nl-NL" sz="1800" b="1" dirty="0">
              <a:latin typeface="Bree Lt" panose="02000503000000020004"/>
            </a:endParaRPr>
          </a:p>
          <a:p>
            <a:pPr marL="285750" indent="-285750">
              <a:buFont typeface="Wingdings" panose="05000000000000000000" pitchFamily="2" charset="2"/>
              <a:buChar char="Ø"/>
            </a:pPr>
            <a:endParaRPr lang="nl-NL" sz="2200" dirty="0">
              <a:latin typeface="Bree Lt" panose="02000503000000020004" pitchFamily="2" charset="0"/>
            </a:endParaRPr>
          </a:p>
        </p:txBody>
      </p:sp>
      <p:pic>
        <p:nvPicPr>
          <p:cNvPr id="8" name="Picture 3" descr="web">
            <a:extLst>
              <a:ext uri="{FF2B5EF4-FFF2-40B4-BE49-F238E27FC236}">
                <a16:creationId xmlns:a16="http://schemas.microsoft.com/office/drawing/2014/main" id="{D1FB9E81-71BD-4949-B901-ED2F687D62AD}"/>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7781932" y="570135"/>
            <a:ext cx="89415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ij">
            <a:extLst>
              <a:ext uri="{FF2B5EF4-FFF2-40B4-BE49-F238E27FC236}">
                <a16:creationId xmlns:a16="http://schemas.microsoft.com/office/drawing/2014/main" id="{E88118F2-7C01-4CAA-BEF2-815177766C27}"/>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7361853" y="3675634"/>
            <a:ext cx="1530422" cy="10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tbn0.google.com/images?q=tbn:8VdLOmv0jLJcKM:http://www.beestjes.nl/mier.jpg">
            <a:extLst>
              <a:ext uri="{FF2B5EF4-FFF2-40B4-BE49-F238E27FC236}">
                <a16:creationId xmlns:a16="http://schemas.microsoft.com/office/drawing/2014/main" id="{AA31BE00-0898-4C3C-B63F-FBCA13B3D305}"/>
              </a:ext>
            </a:extLst>
          </p:cNvPr>
          <p:cNvPicPr>
            <a:picLocks noChangeAspect="1" noChangeArrowheads="1"/>
          </p:cNvPicPr>
          <p:nvPr/>
        </p:nvPicPr>
        <p:blipFill>
          <a:blip r:embed="rId9" r:link="rId10">
            <a:grayscl/>
            <a:extLst>
              <a:ext uri="{28A0092B-C50C-407E-A947-70E740481C1C}">
                <a14:useLocalDpi xmlns:a14="http://schemas.microsoft.com/office/drawing/2010/main" val="0"/>
              </a:ext>
            </a:extLst>
          </a:blip>
          <a:srcRect/>
          <a:stretch>
            <a:fillRect/>
          </a:stretch>
        </p:blipFill>
        <p:spPr bwMode="auto">
          <a:xfrm rot="855381">
            <a:off x="2491989" y="4271912"/>
            <a:ext cx="991732" cy="66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mestkever">
            <a:extLst>
              <a:ext uri="{FF2B5EF4-FFF2-40B4-BE49-F238E27FC236}">
                <a16:creationId xmlns:a16="http://schemas.microsoft.com/office/drawing/2014/main" id="{8EC9C079-E24C-4C0D-840B-C977745068FB}"/>
              </a:ext>
            </a:extLst>
          </p:cNvPr>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520195" y="4212724"/>
            <a:ext cx="944712" cy="8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21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Opdracht Bijen:</a:t>
            </a:r>
            <a:br>
              <a:rPr lang="nl-NL" b="1" cap="small" dirty="0">
                <a:latin typeface="Bree Rg" panose="02000503000000020004" pitchFamily="2" charset="0"/>
              </a:rPr>
            </a:br>
            <a:r>
              <a:rPr lang="nl-NL" b="1" cap="small" dirty="0">
                <a:latin typeface="Bree Rg" panose="02000503000000020004" pitchFamily="2" charset="0"/>
              </a:rPr>
              <a:t>Sleep het cijfer naar het juiste plaatje</a:t>
            </a: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11-12-2023</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8</a:t>
            </a:fld>
            <a:endParaRPr lang="nl-NL"/>
          </a:p>
        </p:txBody>
      </p:sp>
      <p:sp>
        <p:nvSpPr>
          <p:cNvPr id="12" name="Tijdelijke aanduiding voor inhoud 2">
            <a:extLst>
              <a:ext uri="{FF2B5EF4-FFF2-40B4-BE49-F238E27FC236}">
                <a16:creationId xmlns:a16="http://schemas.microsoft.com/office/drawing/2014/main" id="{C45B9315-7695-4A5A-9FA0-39D10645B705}"/>
              </a:ext>
            </a:extLst>
          </p:cNvPr>
          <p:cNvSpPr txBox="1">
            <a:spLocks/>
          </p:cNvSpPr>
          <p:nvPr/>
        </p:nvSpPr>
        <p:spPr>
          <a:xfrm>
            <a:off x="404946" y="1287624"/>
            <a:ext cx="5006809" cy="3258982"/>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nl-NL" sz="1800" i="1" dirty="0">
                <a:latin typeface="Bree Lt" panose="02000503000000020004"/>
              </a:rPr>
              <a:t>De koningin heeft een eitje gelegd van een paar mm.</a:t>
            </a:r>
          </a:p>
          <a:p>
            <a:pPr marL="342900" indent="-342900">
              <a:buFont typeface="+mj-lt"/>
              <a:buAutoNum type="arabicPeriod"/>
            </a:pPr>
            <a:r>
              <a:rPr lang="nl-NL" sz="1800" i="1" dirty="0">
                <a:latin typeface="Bree Lt" panose="02000503000000020004"/>
              </a:rPr>
              <a:t>De cel wordt afgedekt met een luchtdoorlatend dekseltje</a:t>
            </a:r>
          </a:p>
          <a:p>
            <a:pPr marL="342900" indent="-342900">
              <a:buFont typeface="+mj-lt"/>
              <a:buAutoNum type="arabicPeriod"/>
            </a:pPr>
            <a:r>
              <a:rPr lang="nl-NL" sz="1800" i="1" dirty="0">
                <a:latin typeface="Bree Lt" panose="02000503000000020004"/>
              </a:rPr>
              <a:t>Uit het eitje komt een larve</a:t>
            </a:r>
          </a:p>
          <a:p>
            <a:pPr marL="342900" indent="-342900">
              <a:buFont typeface="+mj-lt"/>
              <a:buAutoNum type="arabicPeriod"/>
            </a:pPr>
            <a:r>
              <a:rPr lang="nl-NL" sz="1800" i="1" dirty="0">
                <a:latin typeface="Bree Lt" panose="02000503000000020004"/>
              </a:rPr>
              <a:t>De larve eet en is in 6 dagen net zo groot als de cel</a:t>
            </a:r>
          </a:p>
          <a:p>
            <a:pPr marL="342900" indent="-342900">
              <a:buFont typeface="+mj-lt"/>
              <a:buAutoNum type="arabicPeriod"/>
            </a:pPr>
            <a:r>
              <a:rPr lang="nl-NL" sz="1800" i="1" dirty="0">
                <a:latin typeface="Bree Lt" panose="02000503000000020004"/>
              </a:rPr>
              <a:t>De larve verpopt zich</a:t>
            </a:r>
          </a:p>
          <a:p>
            <a:pPr marL="342900" indent="-342900">
              <a:buFont typeface="+mj-lt"/>
              <a:buAutoNum type="arabicPeriod"/>
            </a:pPr>
            <a:r>
              <a:rPr lang="nl-NL" sz="1800" i="1" dirty="0">
                <a:latin typeface="Bree Lt" panose="02000503000000020004"/>
              </a:rPr>
              <a:t>Na 12 dagen heeft de larve zich verpopt tot een volwassen bij en kruipt uit de cel</a:t>
            </a:r>
          </a:p>
        </p:txBody>
      </p:sp>
      <p:pic>
        <p:nvPicPr>
          <p:cNvPr id="13" name="Picture 2" descr="bijen">
            <a:extLst>
              <a:ext uri="{FF2B5EF4-FFF2-40B4-BE49-F238E27FC236}">
                <a16:creationId xmlns:a16="http://schemas.microsoft.com/office/drawing/2014/main" id="{07D9B6AF-A148-4BED-8348-7B4E09CCE57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983744" y="1096064"/>
            <a:ext cx="2930936" cy="369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15CB1C90-DB2B-4EDB-8B1E-89DC6B36B31B}"/>
              </a:ext>
            </a:extLst>
          </p:cNvPr>
          <p:cNvSpPr txBox="1"/>
          <p:nvPr/>
        </p:nvSpPr>
        <p:spPr>
          <a:xfrm>
            <a:off x="5384843" y="1194318"/>
            <a:ext cx="312906" cy="369332"/>
          </a:xfrm>
          <a:prstGeom prst="rect">
            <a:avLst/>
          </a:prstGeom>
          <a:noFill/>
        </p:spPr>
        <p:txBody>
          <a:bodyPr wrap="none" rtlCol="0">
            <a:spAutoFit/>
          </a:bodyPr>
          <a:lstStyle/>
          <a:p>
            <a:r>
              <a:rPr lang="nl-NL" dirty="0">
                <a:highlight>
                  <a:srgbClr val="FF0000"/>
                </a:highlight>
                <a:latin typeface="Arial" charset="0"/>
                <a:ea typeface="Arial" charset="0"/>
                <a:cs typeface="Arial" charset="0"/>
              </a:rPr>
              <a:t>1</a:t>
            </a:r>
          </a:p>
        </p:txBody>
      </p:sp>
      <p:sp>
        <p:nvSpPr>
          <p:cNvPr id="21" name="Tekstvak 20">
            <a:extLst>
              <a:ext uri="{FF2B5EF4-FFF2-40B4-BE49-F238E27FC236}">
                <a16:creationId xmlns:a16="http://schemas.microsoft.com/office/drawing/2014/main" id="{9B0FEB04-CFAE-42AF-BF43-4E4BD1F2E363}"/>
              </a:ext>
            </a:extLst>
          </p:cNvPr>
          <p:cNvSpPr txBox="1"/>
          <p:nvPr/>
        </p:nvSpPr>
        <p:spPr>
          <a:xfrm>
            <a:off x="5371388" y="1820971"/>
            <a:ext cx="312906" cy="369332"/>
          </a:xfrm>
          <a:prstGeom prst="rect">
            <a:avLst/>
          </a:prstGeom>
          <a:noFill/>
        </p:spPr>
        <p:txBody>
          <a:bodyPr wrap="none" rtlCol="0">
            <a:spAutoFit/>
          </a:bodyPr>
          <a:lstStyle/>
          <a:p>
            <a:r>
              <a:rPr lang="nl-NL" dirty="0">
                <a:highlight>
                  <a:srgbClr val="FF0000"/>
                </a:highlight>
                <a:latin typeface="Arial" charset="0"/>
                <a:ea typeface="Arial" charset="0"/>
                <a:cs typeface="Arial" charset="0"/>
              </a:rPr>
              <a:t>2</a:t>
            </a:r>
          </a:p>
        </p:txBody>
      </p:sp>
      <p:sp>
        <p:nvSpPr>
          <p:cNvPr id="22" name="Tekstvak 21">
            <a:extLst>
              <a:ext uri="{FF2B5EF4-FFF2-40B4-BE49-F238E27FC236}">
                <a16:creationId xmlns:a16="http://schemas.microsoft.com/office/drawing/2014/main" id="{81915811-09EC-4BB6-AF6B-45A5BB80A62F}"/>
              </a:ext>
            </a:extLst>
          </p:cNvPr>
          <p:cNvSpPr txBox="1"/>
          <p:nvPr/>
        </p:nvSpPr>
        <p:spPr>
          <a:xfrm>
            <a:off x="5363171" y="2401428"/>
            <a:ext cx="312906" cy="369332"/>
          </a:xfrm>
          <a:prstGeom prst="rect">
            <a:avLst/>
          </a:prstGeom>
          <a:noFill/>
        </p:spPr>
        <p:txBody>
          <a:bodyPr wrap="square" rtlCol="0">
            <a:spAutoFit/>
          </a:bodyPr>
          <a:lstStyle/>
          <a:p>
            <a:r>
              <a:rPr lang="nl-NL" dirty="0">
                <a:highlight>
                  <a:srgbClr val="FF0000"/>
                </a:highlight>
                <a:latin typeface="Arial" charset="0"/>
                <a:ea typeface="Arial" charset="0"/>
                <a:cs typeface="Arial" charset="0"/>
              </a:rPr>
              <a:t>3</a:t>
            </a:r>
          </a:p>
        </p:txBody>
      </p:sp>
      <p:sp>
        <p:nvSpPr>
          <p:cNvPr id="23" name="Tekstvak 22">
            <a:extLst>
              <a:ext uri="{FF2B5EF4-FFF2-40B4-BE49-F238E27FC236}">
                <a16:creationId xmlns:a16="http://schemas.microsoft.com/office/drawing/2014/main" id="{F1DA3ABF-925C-4574-8F14-C4BFF9665C5A}"/>
              </a:ext>
            </a:extLst>
          </p:cNvPr>
          <p:cNvSpPr txBox="1"/>
          <p:nvPr/>
        </p:nvSpPr>
        <p:spPr>
          <a:xfrm>
            <a:off x="5277865" y="3912498"/>
            <a:ext cx="312906" cy="369332"/>
          </a:xfrm>
          <a:prstGeom prst="rect">
            <a:avLst/>
          </a:prstGeom>
          <a:noFill/>
        </p:spPr>
        <p:txBody>
          <a:bodyPr wrap="none" rtlCol="0">
            <a:spAutoFit/>
          </a:bodyPr>
          <a:lstStyle/>
          <a:p>
            <a:r>
              <a:rPr lang="nl-NL" dirty="0">
                <a:highlight>
                  <a:srgbClr val="FF0000"/>
                </a:highlight>
                <a:latin typeface="Arial" charset="0"/>
                <a:ea typeface="Arial" charset="0"/>
                <a:cs typeface="Arial" charset="0"/>
              </a:rPr>
              <a:t>6</a:t>
            </a:r>
          </a:p>
        </p:txBody>
      </p:sp>
      <p:sp>
        <p:nvSpPr>
          <p:cNvPr id="24" name="Tekstvak 23">
            <a:extLst>
              <a:ext uri="{FF2B5EF4-FFF2-40B4-BE49-F238E27FC236}">
                <a16:creationId xmlns:a16="http://schemas.microsoft.com/office/drawing/2014/main" id="{E1EB1F82-1A19-470D-BAA6-EB4E198D8DF0}"/>
              </a:ext>
            </a:extLst>
          </p:cNvPr>
          <p:cNvSpPr txBox="1"/>
          <p:nvPr/>
        </p:nvSpPr>
        <p:spPr>
          <a:xfrm>
            <a:off x="5334936" y="2909230"/>
            <a:ext cx="312906" cy="369332"/>
          </a:xfrm>
          <a:prstGeom prst="rect">
            <a:avLst/>
          </a:prstGeom>
          <a:noFill/>
        </p:spPr>
        <p:txBody>
          <a:bodyPr wrap="none" rtlCol="0">
            <a:spAutoFit/>
          </a:bodyPr>
          <a:lstStyle/>
          <a:p>
            <a:r>
              <a:rPr lang="nl-NL" dirty="0">
                <a:highlight>
                  <a:srgbClr val="FF0000"/>
                </a:highlight>
                <a:latin typeface="Arial" charset="0"/>
                <a:ea typeface="Arial" charset="0"/>
                <a:cs typeface="Arial" charset="0"/>
              </a:rPr>
              <a:t>4</a:t>
            </a:r>
          </a:p>
        </p:txBody>
      </p:sp>
      <p:sp>
        <p:nvSpPr>
          <p:cNvPr id="25" name="Tekstvak 24">
            <a:extLst>
              <a:ext uri="{FF2B5EF4-FFF2-40B4-BE49-F238E27FC236}">
                <a16:creationId xmlns:a16="http://schemas.microsoft.com/office/drawing/2014/main" id="{1765332B-D77A-45FC-A3B7-9203CEA91376}"/>
              </a:ext>
            </a:extLst>
          </p:cNvPr>
          <p:cNvSpPr txBox="1"/>
          <p:nvPr/>
        </p:nvSpPr>
        <p:spPr>
          <a:xfrm>
            <a:off x="5334936" y="3351217"/>
            <a:ext cx="312906" cy="369332"/>
          </a:xfrm>
          <a:prstGeom prst="rect">
            <a:avLst/>
          </a:prstGeom>
          <a:noFill/>
        </p:spPr>
        <p:txBody>
          <a:bodyPr wrap="none" rtlCol="0">
            <a:spAutoFit/>
          </a:bodyPr>
          <a:lstStyle/>
          <a:p>
            <a:r>
              <a:rPr lang="nl-NL" dirty="0">
                <a:highlight>
                  <a:srgbClr val="FF0000"/>
                </a:highlight>
                <a:latin typeface="Arial" charset="0"/>
                <a:ea typeface="Arial" charset="0"/>
                <a:cs typeface="Arial" charset="0"/>
              </a:rPr>
              <a:t>5</a:t>
            </a:r>
          </a:p>
        </p:txBody>
      </p:sp>
    </p:spTree>
    <p:extLst>
      <p:ext uri="{BB962C8B-B14F-4D97-AF65-F5344CB8AC3E}">
        <p14:creationId xmlns:p14="http://schemas.microsoft.com/office/powerpoint/2010/main" val="193728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cap="small" dirty="0">
                <a:latin typeface="Bree Rg" panose="02000503000000020004" pitchFamily="2" charset="0"/>
              </a:rPr>
              <a:t>Dieren op de heide:  vogels en zoogdieren</a:t>
            </a: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11-12-2023</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9</a:t>
            </a:fld>
            <a:endParaRPr lang="nl-NL"/>
          </a:p>
        </p:txBody>
      </p:sp>
      <p:sp>
        <p:nvSpPr>
          <p:cNvPr id="12" name="Tijdelijke aanduiding voor inhoud 2">
            <a:extLst>
              <a:ext uri="{FF2B5EF4-FFF2-40B4-BE49-F238E27FC236}">
                <a16:creationId xmlns:a16="http://schemas.microsoft.com/office/drawing/2014/main" id="{C45B9315-7695-4A5A-9FA0-39D10645B705}"/>
              </a:ext>
            </a:extLst>
          </p:cNvPr>
          <p:cNvSpPr txBox="1">
            <a:spLocks/>
          </p:cNvSpPr>
          <p:nvPr/>
        </p:nvSpPr>
        <p:spPr>
          <a:xfrm>
            <a:off x="404946" y="1088250"/>
            <a:ext cx="3495250" cy="2205456"/>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a:latin typeface="Bree Lt" panose="02000503000000020004" pitchFamily="2" charset="0"/>
              </a:rPr>
              <a:t>Vogels</a:t>
            </a:r>
            <a:endParaRPr lang="nl-NL" sz="1800" b="1" dirty="0">
              <a:latin typeface="Bree Lt" panose="02000503000000020004" pitchFamily="2" charset="0"/>
            </a:endParaRPr>
          </a:p>
          <a:p>
            <a:pPr marL="285750" indent="-285750">
              <a:buFont typeface="Wingdings" panose="05000000000000000000" pitchFamily="2" charset="2"/>
              <a:buChar char="Ø"/>
            </a:pPr>
            <a:r>
              <a:rPr lang="nl-NL" sz="1800" dirty="0">
                <a:latin typeface="Bree Lt" panose="02000503000000020004" pitchFamily="2" charset="0"/>
              </a:rPr>
              <a:t>De buizerd: grote roofvogel die kleine zoogdieren (bijv. muizen) eet</a:t>
            </a:r>
            <a:endParaRPr lang="nl-NL" sz="1800" dirty="0">
              <a:latin typeface="Bree Lt" panose="02000503000000020004"/>
            </a:endParaRPr>
          </a:p>
          <a:p>
            <a:pPr marL="285750" indent="-285750">
              <a:buFont typeface="Wingdings" panose="05000000000000000000" pitchFamily="2" charset="2"/>
              <a:buChar char="Ø"/>
            </a:pPr>
            <a:r>
              <a:rPr lang="nl-NL" sz="1800" dirty="0">
                <a:latin typeface="Bree Lt" panose="02000503000000020004" pitchFamily="2" charset="0"/>
              </a:rPr>
              <a:t>De leeuwerik: een vogel die mooi en lang kan zingen (ook terwijl hij vliegt!)</a:t>
            </a:r>
          </a:p>
          <a:p>
            <a:pPr marL="285750" indent="-285750">
              <a:buFont typeface="Wingdings" panose="05000000000000000000" pitchFamily="2" charset="2"/>
              <a:buChar char="Ø"/>
            </a:pPr>
            <a:endParaRPr lang="nl-NL" sz="2200" dirty="0">
              <a:latin typeface="Bree Lt" panose="02000503000000020004" pitchFamily="2" charset="0"/>
            </a:endParaRPr>
          </a:p>
        </p:txBody>
      </p:sp>
      <p:pic>
        <p:nvPicPr>
          <p:cNvPr id="6" name="Tijdelijke aanduiding voor inhoud 3" descr="File:Buteo buteo - Common buzzard, Mersin 2016-12-11 01-4 ...">
            <a:extLst>
              <a:ext uri="{FF2B5EF4-FFF2-40B4-BE49-F238E27FC236}">
                <a16:creationId xmlns:a16="http://schemas.microsoft.com/office/drawing/2014/main" id="{C94AFE9A-49DF-4D52-AF23-ADE49C1B4D8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2567" y="3171998"/>
            <a:ext cx="2648462" cy="1766503"/>
          </a:xfrm>
        </p:spPr>
      </p:pic>
      <p:pic>
        <p:nvPicPr>
          <p:cNvPr id="8" name="Afbeelding 7" descr="Bengaalse leeuwerik - Wikipedia">
            <a:extLst>
              <a:ext uri="{FF2B5EF4-FFF2-40B4-BE49-F238E27FC236}">
                <a16:creationId xmlns:a16="http://schemas.microsoft.com/office/drawing/2014/main" id="{65B0E714-0CD1-40CB-9765-383F4F3B3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004" y="3293706"/>
            <a:ext cx="1485504" cy="1312381"/>
          </a:xfrm>
          <a:prstGeom prst="rect">
            <a:avLst/>
          </a:prstGeom>
        </p:spPr>
      </p:pic>
      <p:sp>
        <p:nvSpPr>
          <p:cNvPr id="10" name="Tijdelijke aanduiding voor inhoud 2">
            <a:extLst>
              <a:ext uri="{FF2B5EF4-FFF2-40B4-BE49-F238E27FC236}">
                <a16:creationId xmlns:a16="http://schemas.microsoft.com/office/drawing/2014/main" id="{E2666F9B-6E38-462D-87A1-B939AEB26C53}"/>
              </a:ext>
            </a:extLst>
          </p:cNvPr>
          <p:cNvSpPr txBox="1">
            <a:spLocks/>
          </p:cNvSpPr>
          <p:nvPr/>
        </p:nvSpPr>
        <p:spPr>
          <a:xfrm>
            <a:off x="4571210" y="1030303"/>
            <a:ext cx="3495250" cy="1694236"/>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a:latin typeface="Bree Lt" panose="02000503000000020004" pitchFamily="2" charset="0"/>
              </a:rPr>
              <a:t>Zoogdieren</a:t>
            </a:r>
            <a:endParaRPr lang="nl-NL" sz="1800" b="1" dirty="0">
              <a:latin typeface="Bree Lt" panose="02000503000000020004" pitchFamily="2" charset="0"/>
            </a:endParaRPr>
          </a:p>
          <a:p>
            <a:pPr marL="285750" indent="-285750">
              <a:buFont typeface="Wingdings" panose="05000000000000000000" pitchFamily="2" charset="2"/>
              <a:buChar char="Ø"/>
            </a:pPr>
            <a:r>
              <a:rPr lang="nl-NL" sz="1800" dirty="0">
                <a:latin typeface="Bree Lt" panose="02000503000000020004" pitchFamily="2" charset="0"/>
              </a:rPr>
              <a:t>Konijnen: nachtdieren die planten en hun eigen keutels eten. Ze wonen in een groot gangenstelsel onder de grond</a:t>
            </a:r>
            <a:endParaRPr lang="nl-NL" sz="2200" dirty="0">
              <a:latin typeface="Bree Lt" panose="02000503000000020004" pitchFamily="2" charset="0"/>
            </a:endParaRPr>
          </a:p>
        </p:txBody>
      </p:sp>
      <p:pic>
        <p:nvPicPr>
          <p:cNvPr id="11" name="Picture 2" descr="konijn">
            <a:extLst>
              <a:ext uri="{FF2B5EF4-FFF2-40B4-BE49-F238E27FC236}">
                <a16:creationId xmlns:a16="http://schemas.microsoft.com/office/drawing/2014/main" id="{EDAAB0DC-0573-4EB9-9821-EB332C6EE96D}"/>
              </a:ext>
            </a:extLst>
          </p:cNvPr>
          <p:cNvPicPr>
            <a:picLocks noChangeAspect="1" noChangeArrowheads="1"/>
          </p:cNvPicPr>
          <p:nvPr/>
        </p:nvPicPr>
        <p:blipFill>
          <a:blip r:embed="rId5">
            <a:grayscl/>
            <a:alphaModFix/>
            <a:extLst>
              <a:ext uri="{28A0092B-C50C-407E-A947-70E740481C1C}">
                <a14:useLocalDpi xmlns:a14="http://schemas.microsoft.com/office/drawing/2010/main" val="0"/>
              </a:ext>
            </a:extLst>
          </a:blip>
          <a:srcRect/>
          <a:stretch>
            <a:fillRect/>
          </a:stretch>
        </p:blipFill>
        <p:spPr bwMode="auto">
          <a:xfrm flipH="1">
            <a:off x="5568772" y="2507529"/>
            <a:ext cx="3267318" cy="2543316"/>
          </a:xfrm>
          <a:prstGeom prst="rect">
            <a:avLst/>
          </a:prstGeom>
          <a:noFill/>
          <a:ln>
            <a:noFill/>
          </a:ln>
          <a:scene3d>
            <a:camera prst="orthographicFront">
              <a:rot lat="0" lon="3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2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0" grpId="0"/>
    </p:bldLst>
  </p:timing>
</p:sld>
</file>

<file path=ppt/theme/theme1.xml><?xml version="1.0" encoding="utf-8"?>
<a:theme xmlns:a="http://schemas.openxmlformats.org/drawingml/2006/main" name="IVN-thema (4:3)">
  <a:themeElements>
    <a:clrScheme name="IVN Primair Palet">
      <a:dk1>
        <a:srgbClr val="000000"/>
      </a:dk1>
      <a:lt1>
        <a:srgbClr val="FFFFFF"/>
      </a:lt1>
      <a:dk2>
        <a:srgbClr val="44546A"/>
      </a:dk2>
      <a:lt2>
        <a:srgbClr val="E7E6E6"/>
      </a:lt2>
      <a:accent1>
        <a:srgbClr val="A3CC39"/>
      </a:accent1>
      <a:accent2>
        <a:srgbClr val="00ABC8"/>
      </a:accent2>
      <a:accent3>
        <a:srgbClr val="F78D1D"/>
      </a:accent3>
      <a:accent4>
        <a:srgbClr val="462E80"/>
      </a:accent4>
      <a:accent5>
        <a:srgbClr val="DA1473"/>
      </a:accent5>
      <a:accent6>
        <a:srgbClr val="61BB46"/>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latin typeface="Arial" charset="0"/>
            <a:ea typeface="Arial" charset="0"/>
            <a:cs typeface="Arial" charset="0"/>
          </a:defRPr>
        </a:defPPr>
      </a:lstStyle>
    </a:txDef>
  </a:objectDefaults>
  <a:extraClrSchemeLst/>
  <a:extLst>
    <a:ext uri="{05A4C25C-085E-4340-85A3-A5531E510DB2}">
      <thm15:themeFamily xmlns:thm15="http://schemas.microsoft.com/office/thememl/2012/main" name="IVN Presentatie Template Breedbeeld 2017 V0_6 (96)" id="{4292BAA1-739B-AC45-925E-68D8E7C4E8B7}" vid="{8FA375D7-014A-5B47-8A32-E35AB78ADEC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IVN_Presentatie_Template_Breedbeeld_2017</Template>
  <TotalTime>0</TotalTime>
  <Words>2577</Words>
  <Application>Microsoft Office PowerPoint</Application>
  <PresentationFormat>Diavoorstelling (16:9)</PresentationFormat>
  <Paragraphs>235</Paragraphs>
  <Slides>12</Slides>
  <Notes>12</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Bree Lt</vt:lpstr>
      <vt:lpstr>Bree Rg</vt:lpstr>
      <vt:lpstr>Calibri</vt:lpstr>
      <vt:lpstr>Wingdings</vt:lpstr>
      <vt:lpstr>IVN-thema (4:3)</vt:lpstr>
      <vt:lpstr>Project Heide</vt:lpstr>
      <vt:lpstr>PowerPoint-presentatie</vt:lpstr>
      <vt:lpstr>Hoe is de heide ontstaan?</vt:lpstr>
      <vt:lpstr>Dorpen op de hei</vt:lpstr>
      <vt:lpstr>De heide van nu</vt:lpstr>
      <vt:lpstr>Planten op de heide</vt:lpstr>
      <vt:lpstr>Dieren op de heide: spinnen en insecten</vt:lpstr>
      <vt:lpstr>Opdracht Bijen: Sleep het cijfer naar het juiste plaatje</vt:lpstr>
      <vt:lpstr>Dieren op de heide:  vogels en zoogdieren</vt:lpstr>
      <vt:lpstr>Beheer van de heide</vt:lpstr>
      <vt:lpstr>Quiz!  Weet jij wat er op de puntjes moet staan?</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Geert Engels</dc:creator>
  <cp:keywords/>
  <dc:description/>
  <cp:lastModifiedBy>Rohaan,Ellen E.J.</cp:lastModifiedBy>
  <cp:revision>4</cp:revision>
  <cp:lastPrinted>2017-08-09T09:23:42Z</cp:lastPrinted>
  <dcterms:created xsi:type="dcterms:W3CDTF">2020-10-19T18:34:17Z</dcterms:created>
  <dcterms:modified xsi:type="dcterms:W3CDTF">2023-12-11T14:55:12Z</dcterms:modified>
  <cp:category/>
</cp:coreProperties>
</file>