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1"/>
  </p:notesMasterIdLst>
  <p:sldIdLst>
    <p:sldId id="257" r:id="rId5"/>
    <p:sldId id="264" r:id="rId6"/>
    <p:sldId id="290" r:id="rId7"/>
    <p:sldId id="629" r:id="rId8"/>
    <p:sldId id="630" r:id="rId9"/>
    <p:sldId id="631" r:id="rId10"/>
    <p:sldId id="632" r:id="rId11"/>
    <p:sldId id="267" r:id="rId12"/>
    <p:sldId id="450" r:id="rId13"/>
    <p:sldId id="451" r:id="rId14"/>
    <p:sldId id="452" r:id="rId15"/>
    <p:sldId id="479" r:id="rId16"/>
    <p:sldId id="284" r:id="rId17"/>
    <p:sldId id="453" r:id="rId18"/>
    <p:sldId id="454" r:id="rId19"/>
    <p:sldId id="483" r:id="rId20"/>
    <p:sldId id="456" r:id="rId21"/>
    <p:sldId id="458" r:id="rId22"/>
    <p:sldId id="459" r:id="rId23"/>
    <p:sldId id="460" r:id="rId24"/>
    <p:sldId id="461" r:id="rId25"/>
    <p:sldId id="642" r:id="rId26"/>
    <p:sldId id="640" r:id="rId27"/>
    <p:sldId id="256" r:id="rId28"/>
    <p:sldId id="462" r:id="rId29"/>
    <p:sldId id="473" r:id="rId30"/>
    <p:sldId id="463" r:id="rId31"/>
    <p:sldId id="464" r:id="rId32"/>
    <p:sldId id="469" r:id="rId33"/>
    <p:sldId id="638" r:id="rId34"/>
    <p:sldId id="639" r:id="rId35"/>
    <p:sldId id="465" r:id="rId36"/>
    <p:sldId id="288" r:id="rId37"/>
    <p:sldId id="475" r:id="rId38"/>
    <p:sldId id="480" r:id="rId39"/>
    <p:sldId id="481" r:id="rId4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A5BB01-15B5-CFF5-E8E0-7D4D12694A84}" name="Elke van de Wiel" initials="Ev" userId="S::e.van.de.wiel@ivn.nl::81fb9c45-67f7-48f4-afc4-d297969f1509" providerId="AD"/>
  <p188:author id="{08DC6B0B-201F-3FEC-B8C0-37A20637D416}" name="Franciska Maarse" initials="" userId="S::f.maarse@ivn.nl::ec66c0f4-0848-41bc-9be1-19292888254e" providerId="AD"/>
  <p188:author id="{A860100E-3796-F045-E5C4-80965FDBDD09}" name="Sanne Hekman" initials="SH" userId="S::s.hekman@ivn.nl::01bbbe95-bb72-4e85-b386-316f91e8ee70" providerId="AD"/>
  <p188:author id="{62D1B610-130F-C935-1712-20EE9C9D7C63}" name="Wemke van der Weij" initials="WW" userId="S::w.van.der.weij@ivn.nl::f34c9465-f96c-42c4-b9b9-e9757859e05e" providerId="AD"/>
  <p188:author id="{6AF52325-E36F-9051-5F4E-DF7CA806BC9F}" name="Henriette Beukema" initials="HB" userId="S::h.beukema@ivn.nl::812df503-83f7-4386-8d78-d8106f0d769d" providerId="AD"/>
  <p188:author id="{4FAC9829-CD47-4193-C520-111A9AC576DB}" name="Ido de Haan" initials="IH" userId="S::i.de.haan@ivn.nl::6c818d61-e40b-480a-bcf1-7cf253b2fd35" providerId="AD"/>
  <p188:author id="{5229A72A-9139-D35E-3402-49FE03EDFC06}" name="Noï Boesten" initials="NB" userId="S::n.boesten@ivn.nl::c9348d3c-9f13-427c-bc99-2d7bbf1db662" providerId="AD"/>
  <p188:author id="{4A193130-0EF2-734E-95DD-AD48B610CFB6}" name="Stefanie Boomsma" initials="SB" userId="S::s.boomsma@ivn.nl::4831a69c-a56c-44a3-9fe6-0ded5cf96a6a" providerId="AD"/>
  <p188:author id="{9F623234-F579-8990-4C06-1A08144D668C}" name="Vincent van der Veen" initials="VV" userId="S::v.van.der.veen@ivn.nl::a7e26132-11c5-4027-88df-7cae44ad1579" providerId="AD"/>
  <p188:author id="{72213E43-0005-DA1F-D290-0D6732D0E181}" name="Lilian Dieben" initials="LD" userId="S::l.dieben@ivn.nl::9d9908b9-2032-480d-961d-fb4662911197" providerId="AD"/>
  <p188:author id="{B492FA46-6C39-F878-E8AA-E9F6F44CB474}" name="Rachel Owusu" initials="RO" userId="S::r.owusu@ivn.nl::9ed8546a-c39d-48a9-9fe4-227b37839a74" providerId="AD"/>
  <p188:author id="{97205B54-B38D-88E2-CB36-A7A938EB93A3}" name="Charlotte  Robben" initials="CR" userId="S::c.robben@ivn.nl::07c98f10-b3f3-4701-98c2-94150aa5aaf2" providerId="AD"/>
  <p188:author id="{F1CA4A64-7DEA-0A10-BF4B-BF5030D0150E}" name="Marion de Cocq" initials="MC" userId="S::m.de.cocq@ivn.nl::2f67eb99-214a-4c31-b03f-79fb3c5d1bd7" providerId="AD"/>
  <p188:author id="{78A2F288-1484-9015-4B67-58B755D8C8D3}" name="Marije Geenevasen" initials="MG" userId="S::m.geenevasen@ivn.nl::3ef7a67c-605f-4de9-8169-1984d8a405d8" providerId="AD"/>
  <p188:author id="{41821C8B-3E95-2A24-ADF8-179659957DFF}" name="Angela Havenaar" initials="AH" userId="S::a.havenaar@ivn.nl::d072ecc8-09b5-4349-9796-6e1fb1cd3363" providerId="AD"/>
  <p188:author id="{83A5D68D-7856-74EE-594B-75BC79C4E5C4}" name="José de Jonge" initials="JJ" userId="S::j.de.jonge@ivn.nl::13e5cd87-c40e-4f7e-ac11-3553daeafae5" providerId="AD"/>
  <p188:author id="{CAF3C98E-3877-63D1-AC29-8C9D00303719}" name="Isabelle van den Bouwhuijsen - Stegeman" initials="IS" userId="S::i.van.den.bouwhuijsen@ivn.nl::2cf012e8-4890-4cc2-889d-1a706e8310bf" providerId="AD"/>
  <p188:author id="{48B5FF9C-4470-4AE5-0F42-560E10DC959A}" name="Titia Tamminga" initials="TT" userId="S::t.tamminga@ivn.nl::311ff2da-cc94-4e55-af94-85d24e9f4aaa" providerId="AD"/>
  <p188:author id="{9593D4A3-1BEE-175E-548C-DA59BF62AB39}" name="Renske Visscher" initials="RV" userId="S::r.visscher@ivn.nl::c0a72334-6e6a-4ea1-9a63-8b64217ac552" providerId="AD"/>
  <p188:author id="{5E21A0A7-2FE2-DF57-9547-8AB742DB1F53}" name="Laura Arkesteijn" initials="LA" userId="S::l.arkesteijn@ivn.nl::387395c6-6d4d-4c1d-9e60-cef5c4c8028e" providerId="AD"/>
  <p188:author id="{14E9E9B4-6D88-9153-ACF4-96E4B9D95CAF}" name="Susan van Os" initials="SO" userId="S::s.van.os@ivn.nl::5ce3e25b-b71b-4683-b729-f0f40d5a7977" providerId="AD"/>
  <p188:author id="{B16220B5-B14C-803D-5058-729AF641E383}" name="Daphne Teeling" initials="DT" userId="S::d.i.teeling@ivn.nl::e0ece273-5ccb-41cd-b126-6c7dcc84cd6d" providerId="AD"/>
  <p188:author id="{CD5C22C6-13C7-30D1-B740-C3A73730781C}" name="Joline de Weerdt" initials="JW" userId="S::j.de.weerdt@ivn.nl::45d507b0-fafb-4499-a890-a722b477b723" providerId="AD"/>
  <p188:author id="{BB6A4DD0-4ABA-BA0C-5829-C929687FCAE6}" name="Mathijs ter Bork" initials="MB" userId="S::m.ter.bork@ivn.nl::baa3b319-6af1-4c80-ade9-2fd55208a801" providerId="AD"/>
  <p188:author id="{8229EBE3-5E10-9E80-D160-EEFB320AECC4}" name="Sylvia Spierts-Brouwer" initials="SS" userId="S::s.spierts-brouwer@ivn.nl::f3ac1a95-fe16-4c89-8429-1f09aed90b38" providerId="AD"/>
  <p188:author id="{399458E5-1F25-BB53-9488-04394B8E269A}" name="Joris Buis" initials="JB" userId="S::j.buis@ivn.nl::2926cd99-3777-42c3-8717-75c312385c02" providerId="AD"/>
  <p188:author id="{B7DA4DF0-3ABE-F2B0-31D9-1B94B2E0026C}" name="Wim Meijberg" initials="WM" userId="S::w.meijberg@ivn.nl::f3ec57be-0c76-47d2-b4cb-b2263aed9281" providerId="AD"/>
  <p188:author id="{C95C67FF-83E1-B0EC-F6BC-4284DD321DBE}" name="Tonja van Gorp" initials="TG" userId="S::t.van.gorp@ivn.nl::97945c12-6429-4423-9ebc-6edb84c3722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D4D4F"/>
    <a:srgbClr val="52B4CF"/>
    <a:srgbClr val="47533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A18122-0CBA-4B08-BFBE-160D2E2472EB}" type="datetimeFigureOut">
              <a:rPr lang="nl-NL" smtClean="0"/>
              <a:t>24-12-2024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5293C4-0919-4190-87B1-8355EBB22965}" type="slidenum">
              <a:rPr lang="nl-NL" smtClean="0"/>
              <a:t>‹nr.›</a:t>
            </a:fld>
            <a:endParaRPr lang="nl-NL"/>
          </a:p>
        </p:txBody>
      </p:sp>
    </p:spTree>
    <p:extLst>
      <p:ext uri="{BB962C8B-B14F-4D97-AF65-F5344CB8AC3E}">
        <p14:creationId xmlns:p14="http://schemas.microsoft.com/office/powerpoint/2010/main" val="4181862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ea typeface="Calibri"/>
              <a:cs typeface="Calibri"/>
            </a:endParaRPr>
          </a:p>
        </p:txBody>
      </p:sp>
      <p:sp>
        <p:nvSpPr>
          <p:cNvPr id="4" name="Tijdelijke aanduiding voor dianummer 3"/>
          <p:cNvSpPr>
            <a:spLocks noGrp="1"/>
          </p:cNvSpPr>
          <p:nvPr>
            <p:ph type="sldNum" sz="quarter" idx="5"/>
          </p:nvPr>
        </p:nvSpPr>
        <p:spPr/>
        <p:txBody>
          <a:bodyPr/>
          <a:lstStyle/>
          <a:p>
            <a:fld id="{A55293C4-0919-4190-87B1-8355EBB22965}" type="slidenum">
              <a:rPr lang="nl-NL" smtClean="0"/>
              <a:t>2</a:t>
            </a:fld>
            <a:endParaRPr lang="nl-NL"/>
          </a:p>
        </p:txBody>
      </p:sp>
    </p:spTree>
    <p:extLst>
      <p:ext uri="{BB962C8B-B14F-4D97-AF65-F5344CB8AC3E}">
        <p14:creationId xmlns:p14="http://schemas.microsoft.com/office/powerpoint/2010/main" val="1657781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endParaRPr lang="nl-NL"/>
          </a:p>
        </p:txBody>
      </p:sp>
      <p:sp>
        <p:nvSpPr>
          <p:cNvPr id="4" name="Tijdelijke aanduiding voor dianummer 3"/>
          <p:cNvSpPr>
            <a:spLocks noGrp="1"/>
          </p:cNvSpPr>
          <p:nvPr>
            <p:ph type="sldNum" sz="quarter" idx="5"/>
          </p:nvPr>
        </p:nvSpPr>
        <p:spPr/>
        <p:txBody>
          <a:bodyPr/>
          <a:lstStyle/>
          <a:p>
            <a:fld id="{802B8D98-48A5-4455-93F9-ACDF63F273BF}" type="slidenum">
              <a:rPr lang="nl-NL" smtClean="0"/>
              <a:t>3</a:t>
            </a:fld>
            <a:endParaRPr lang="nl-NL"/>
          </a:p>
        </p:txBody>
      </p:sp>
    </p:spTree>
    <p:extLst>
      <p:ext uri="{BB962C8B-B14F-4D97-AF65-F5344CB8AC3E}">
        <p14:creationId xmlns:p14="http://schemas.microsoft.com/office/powerpoint/2010/main" val="2597996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200"/>
              </a:lnSpc>
              <a:tabLst>
                <a:tab pos="1085215" algn="l"/>
              </a:tabLst>
            </a:pPr>
            <a:r>
              <a:rPr lang="nl-NL" u="sng"/>
              <a:t>Opgroeien en ontwikkelen: natuurrijke schooldag </a:t>
            </a:r>
            <a:r>
              <a:rPr lang="nl-NL"/>
              <a:t>-&gt; focus op </a:t>
            </a:r>
            <a:r>
              <a:rPr lang="nl-NL" err="1"/>
              <a:t>vergroenen</a:t>
            </a:r>
            <a:r>
              <a:rPr lang="nl-NL"/>
              <a:t> van basisscholen. </a:t>
            </a:r>
            <a:r>
              <a:rPr lang="nl-NL" sz="1200">
                <a:solidFill>
                  <a:srgbClr val="4D4D4F"/>
                </a:solidFill>
                <a:effectLst/>
                <a:latin typeface="Arial" panose="020B0604020202020204" pitchFamily="34" charset="0"/>
                <a:ea typeface="Arial" panose="020B0604020202020204" pitchFamily="34" charset="0"/>
                <a:cs typeface="Arial" panose="020B0604020202020204" pitchFamily="34" charset="0"/>
              </a:rPr>
              <a:t>Veertig procent van de tijd dat kinderen op school: versteende woestijnen waarbij ze vooral zitten. Ook in het inhoudelijke programma is natuur het ondergeschoven kindje. Natuur krijgt zes keer minder aandacht dan rekenen en taal. </a:t>
            </a:r>
            <a:r>
              <a:rPr lang="nl-NL" sz="1200">
                <a:solidFill>
                  <a:srgbClr val="4D4D4F"/>
                </a:solidFill>
                <a:effectLst/>
                <a:latin typeface="Arial" panose="020B0604020202020204" pitchFamily="34" charset="0"/>
                <a:ea typeface="Arial" panose="020B0604020202020204" pitchFamily="34" charset="0"/>
              </a:rPr>
              <a:t>Dat terwijl uit onderzoek blijkt dat kinderen gezonder, gelukkiger en socialer worden van spelen en leren in en van de natuur. En kwalitatief goed natuuronderwijs in deze tijd van klimaatverandering en biodiversiteitsverlies minstens net zo belangrijk is als goed reken- en taalonderwijs.</a:t>
            </a: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u="sng"/>
              <a:t>Natuurlijke leefomgeving: wonen, werken, zorgen </a:t>
            </a:r>
            <a:r>
              <a:rPr lang="nl-NL"/>
              <a:t>-&gt; </a:t>
            </a:r>
            <a:r>
              <a:rPr lang="nl-NL" sz="1200">
                <a:solidFill>
                  <a:srgbClr val="4D4D4F"/>
                </a:solidFill>
                <a:effectLst/>
                <a:latin typeface="Arial" panose="020B0604020202020204" pitchFamily="34" charset="0"/>
                <a:ea typeface="Arial" panose="020B0604020202020204" pitchFamily="34" charset="0"/>
                <a:cs typeface="Arial" panose="020B0604020202020204" pitchFamily="34" charset="0"/>
              </a:rPr>
              <a:t>IVN Natuureducatie streeft ernaar om mensen dagelijks te betrekken bij hun woon-, werk- en zorgomgeving. Om onze droom werkelijkheid te maken, willen we in de komende jaren de dagelijkse – meestal versteende – leefomgeving omtoveren tot het grootste natuurgebied van Nederland. Dit omvat niet alleen de tuinen, dakterrassen en balkons van individuen, maar ook bedrijfstuinen, bedrijventerreinen, buurttuinen en tuinen bij zorginstellingen. We willen dat deze ruimtes niet alleen een plek zijn om te ontspannen, maar ook om te leren over de natuur en hoe we ermee kunnen samenwerken.</a:t>
            </a:r>
            <a:endParaRPr lang="nl-NL" sz="1200">
              <a:solidFill>
                <a:srgbClr val="4D4D4F"/>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u="sng"/>
              <a:t>Vrije tijd </a:t>
            </a:r>
            <a:r>
              <a:rPr lang="nl-NL"/>
              <a:t>-&gt;</a:t>
            </a:r>
            <a:r>
              <a:rPr lang="nl-NL" sz="1200">
                <a:solidFill>
                  <a:srgbClr val="4D4D4F"/>
                </a:solidFill>
                <a:effectLst/>
                <a:latin typeface="Arial" panose="020B0604020202020204" pitchFamily="34" charset="0"/>
                <a:ea typeface="Arial" panose="020B0604020202020204" pitchFamily="34" charset="0"/>
                <a:cs typeface="Calibri" panose="020F0502020204030204" pitchFamily="34" charset="0"/>
              </a:rPr>
              <a:t>Gemiddeld brengen we meer dan 5,5 uur per dag door achter schermen, wat gevolgen heeft voor onze gezondheid. Juist het contact met de natuur is van groot belang voor ons fysieke, mentale en emotionele welzijn. </a:t>
            </a:r>
            <a:r>
              <a:rPr lang="nl-NL"/>
              <a:t> </a:t>
            </a:r>
            <a:r>
              <a:rPr lang="nl-NL" sz="1200">
                <a:solidFill>
                  <a:srgbClr val="4D4D4F"/>
                </a:solidFill>
                <a:effectLst/>
                <a:latin typeface="Arial" panose="020B0604020202020204" pitchFamily="34" charset="0"/>
                <a:ea typeface="Calibri" panose="020F0502020204030204" pitchFamily="34" charset="0"/>
              </a:rPr>
              <a:t>IVN wil dat </a:t>
            </a:r>
            <a:r>
              <a:rPr lang="nl-NL" sz="1200" err="1">
                <a:solidFill>
                  <a:srgbClr val="4D4D4F"/>
                </a:solidFill>
                <a:effectLst/>
                <a:latin typeface="Arial" panose="020B0604020202020204" pitchFamily="34" charset="0"/>
                <a:ea typeface="Calibri" panose="020F0502020204030204" pitchFamily="34" charset="0"/>
              </a:rPr>
              <a:t>natuurinclusieve</a:t>
            </a:r>
            <a:r>
              <a:rPr lang="nl-NL" sz="1200">
                <a:solidFill>
                  <a:srgbClr val="4D4D4F"/>
                </a:solidFill>
                <a:effectLst/>
                <a:latin typeface="Arial" panose="020B0604020202020204" pitchFamily="34" charset="0"/>
                <a:ea typeface="Calibri" panose="020F0502020204030204" pitchFamily="34" charset="0"/>
              </a:rPr>
              <a:t> recreatie het nieuwe normaal wordt</a:t>
            </a:r>
            <a:endParaRPr lang="nl-NL"/>
          </a:p>
          <a:p>
            <a:endParaRPr lang="nl-NL"/>
          </a:p>
        </p:txBody>
      </p:sp>
      <p:sp>
        <p:nvSpPr>
          <p:cNvPr id="4" name="Tijdelijke aanduiding voor dianummer 3"/>
          <p:cNvSpPr>
            <a:spLocks noGrp="1"/>
          </p:cNvSpPr>
          <p:nvPr>
            <p:ph type="sldNum" sz="quarter" idx="5"/>
          </p:nvPr>
        </p:nvSpPr>
        <p:spPr/>
        <p:txBody>
          <a:bodyPr/>
          <a:lstStyle/>
          <a:p>
            <a:fld id="{A55293C4-0919-4190-87B1-8355EBB22965}" type="slidenum">
              <a:rPr lang="nl-NL" smtClean="0"/>
              <a:t>6</a:t>
            </a:fld>
            <a:endParaRPr lang="nl-NL"/>
          </a:p>
        </p:txBody>
      </p:sp>
    </p:spTree>
    <p:extLst>
      <p:ext uri="{BB962C8B-B14F-4D97-AF65-F5344CB8AC3E}">
        <p14:creationId xmlns:p14="http://schemas.microsoft.com/office/powerpoint/2010/main" val="265471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a:p>
        </p:txBody>
      </p:sp>
      <p:sp>
        <p:nvSpPr>
          <p:cNvPr id="4" name="Tijdelijke aanduiding voor dianummer 3"/>
          <p:cNvSpPr>
            <a:spLocks noGrp="1"/>
          </p:cNvSpPr>
          <p:nvPr>
            <p:ph type="sldNum" sz="quarter" idx="10"/>
          </p:nvPr>
        </p:nvSpPr>
        <p:spPr/>
        <p:txBody>
          <a:bodyPr/>
          <a:lstStyle/>
          <a:p>
            <a:fld id="{802B8D98-48A5-4455-93F9-ACDF63F273BF}" type="slidenum">
              <a:rPr lang="nl-NL" smtClean="0"/>
              <a:t>8</a:t>
            </a:fld>
            <a:endParaRPr lang="nl-NL"/>
          </a:p>
        </p:txBody>
      </p:sp>
    </p:spTree>
    <p:extLst>
      <p:ext uri="{BB962C8B-B14F-4D97-AF65-F5344CB8AC3E}">
        <p14:creationId xmlns:p14="http://schemas.microsoft.com/office/powerpoint/2010/main" val="3004865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802B8D98-48A5-4455-93F9-ACDF63F273BF}" type="slidenum">
              <a:rPr lang="nl-NL" smtClean="0"/>
              <a:t>24</a:t>
            </a:fld>
            <a:endParaRPr lang="nl-NL"/>
          </a:p>
        </p:txBody>
      </p:sp>
    </p:spTree>
    <p:extLst>
      <p:ext uri="{BB962C8B-B14F-4D97-AF65-F5344CB8AC3E}">
        <p14:creationId xmlns:p14="http://schemas.microsoft.com/office/powerpoint/2010/main" val="1881739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a:latin typeface="Segoe UI"/>
                <a:cs typeface="Segoe UI"/>
              </a:rPr>
              <a:t>Omzet 15 mln. Resultaat 150 k</a:t>
            </a:r>
            <a:endParaRPr lang="en-US" sz="1200">
              <a:latin typeface="Segoe UI"/>
              <a:cs typeface="Segoe UI"/>
            </a:endParaRPr>
          </a:p>
          <a:p>
            <a:r>
              <a:rPr lang="nl-NL" sz="1200">
                <a:latin typeface="Segoe UI"/>
                <a:cs typeface="Segoe UI"/>
              </a:rPr>
              <a:t>IVN is financieel gezond bij een productie/ directe uren/ </a:t>
            </a:r>
            <a:r>
              <a:rPr lang="nl-NL" sz="1200" err="1">
                <a:latin typeface="Segoe UI"/>
                <a:cs typeface="Segoe UI"/>
              </a:rPr>
              <a:t>declarabiliteit</a:t>
            </a:r>
            <a:r>
              <a:rPr lang="nl-NL" sz="1200">
                <a:latin typeface="Segoe UI"/>
                <a:cs typeface="Segoe UI"/>
              </a:rPr>
              <a:t> van 65%</a:t>
            </a:r>
            <a:endParaRPr lang="en-US" sz="1200">
              <a:latin typeface="Segoe UI"/>
              <a:cs typeface="Segoe UI"/>
            </a:endParaRPr>
          </a:p>
          <a:p>
            <a:r>
              <a:rPr lang="nl-NL" sz="1200">
                <a:latin typeface="Segoe UI"/>
                <a:cs typeface="Segoe UI"/>
              </a:rPr>
              <a:t>25% overhead 75% declarabel (check/ wat is overhead/service organisatie)</a:t>
            </a:r>
            <a:endParaRPr lang="en-US" sz="1200">
              <a:latin typeface="Segoe UI"/>
              <a:cs typeface="Segoe UI"/>
            </a:endParaRPr>
          </a:p>
          <a:p>
            <a:r>
              <a:rPr lang="nl-NL" sz="1200">
                <a:latin typeface="Segoe UI"/>
                <a:cs typeface="Segoe UI"/>
              </a:rPr>
              <a:t>50% van resultaat naar A,B,C, gelijkelijk verdeeld</a:t>
            </a:r>
          </a:p>
          <a:p>
            <a:endParaRPr lang="nl-NL"/>
          </a:p>
        </p:txBody>
      </p:sp>
      <p:sp>
        <p:nvSpPr>
          <p:cNvPr id="4" name="Tijdelijke aanduiding voor dianummer 3"/>
          <p:cNvSpPr>
            <a:spLocks noGrp="1"/>
          </p:cNvSpPr>
          <p:nvPr>
            <p:ph type="sldNum" sz="quarter" idx="5"/>
          </p:nvPr>
        </p:nvSpPr>
        <p:spPr/>
        <p:txBody>
          <a:bodyPr/>
          <a:lstStyle/>
          <a:p>
            <a:fld id="{A55293C4-0919-4190-87B1-8355EBB22965}" type="slidenum">
              <a:rPr lang="nl-NL" smtClean="0"/>
              <a:t>35</a:t>
            </a:fld>
            <a:endParaRPr lang="nl-NL"/>
          </a:p>
        </p:txBody>
      </p:sp>
    </p:spTree>
    <p:extLst>
      <p:ext uri="{BB962C8B-B14F-4D97-AF65-F5344CB8AC3E}">
        <p14:creationId xmlns:p14="http://schemas.microsoft.com/office/powerpoint/2010/main" val="755517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a:latin typeface="Segoe UI"/>
                <a:cs typeface="Segoe UI"/>
              </a:rPr>
              <a:t>Omzet 15 mln. Resultaat 150 k</a:t>
            </a:r>
            <a:endParaRPr lang="en-US" sz="1200">
              <a:latin typeface="Segoe UI"/>
              <a:cs typeface="Segoe UI"/>
            </a:endParaRPr>
          </a:p>
          <a:p>
            <a:r>
              <a:rPr lang="nl-NL" sz="1200">
                <a:latin typeface="Segoe UI"/>
                <a:cs typeface="Segoe UI"/>
              </a:rPr>
              <a:t>IVN is financieel gezond bij een productie/ directe uren/ </a:t>
            </a:r>
            <a:r>
              <a:rPr lang="nl-NL" sz="1200" err="1">
                <a:latin typeface="Segoe UI"/>
                <a:cs typeface="Segoe UI"/>
              </a:rPr>
              <a:t>declarabiliteit</a:t>
            </a:r>
            <a:r>
              <a:rPr lang="nl-NL" sz="1200">
                <a:latin typeface="Segoe UI"/>
                <a:cs typeface="Segoe UI"/>
              </a:rPr>
              <a:t> van 65%</a:t>
            </a:r>
            <a:endParaRPr lang="en-US" sz="1200">
              <a:latin typeface="Segoe UI"/>
              <a:cs typeface="Segoe UI"/>
            </a:endParaRPr>
          </a:p>
          <a:p>
            <a:r>
              <a:rPr lang="nl-NL" sz="1200">
                <a:latin typeface="Segoe UI"/>
                <a:cs typeface="Segoe UI"/>
              </a:rPr>
              <a:t>25% overhead 75% declarabel (check/ wat is overhead/service organisatie)</a:t>
            </a:r>
            <a:endParaRPr lang="en-US" sz="1200">
              <a:latin typeface="Segoe UI"/>
              <a:cs typeface="Segoe UI"/>
            </a:endParaRPr>
          </a:p>
          <a:p>
            <a:r>
              <a:rPr lang="nl-NL" sz="1200">
                <a:latin typeface="Segoe UI"/>
                <a:cs typeface="Segoe UI"/>
              </a:rPr>
              <a:t>50% van resultaat naar A,B,C, gelijkelijk verdeeld</a:t>
            </a:r>
          </a:p>
          <a:p>
            <a:endParaRPr lang="nl-NL"/>
          </a:p>
        </p:txBody>
      </p:sp>
      <p:sp>
        <p:nvSpPr>
          <p:cNvPr id="4" name="Tijdelijke aanduiding voor dianummer 3"/>
          <p:cNvSpPr>
            <a:spLocks noGrp="1"/>
          </p:cNvSpPr>
          <p:nvPr>
            <p:ph type="sldNum" sz="quarter" idx="5"/>
          </p:nvPr>
        </p:nvSpPr>
        <p:spPr/>
        <p:txBody>
          <a:bodyPr/>
          <a:lstStyle/>
          <a:p>
            <a:fld id="{A55293C4-0919-4190-87B1-8355EBB22965}" type="slidenum">
              <a:rPr lang="nl-NL" smtClean="0"/>
              <a:t>36</a:t>
            </a:fld>
            <a:endParaRPr lang="nl-NL"/>
          </a:p>
        </p:txBody>
      </p:sp>
    </p:spTree>
    <p:extLst>
      <p:ext uri="{BB962C8B-B14F-4D97-AF65-F5344CB8AC3E}">
        <p14:creationId xmlns:p14="http://schemas.microsoft.com/office/powerpoint/2010/main" val="4540939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bg>
      <p:bgPr>
        <a:solidFill>
          <a:srgbClr val="A4CD39"/>
        </a:solidFill>
        <a:effectLst/>
      </p:bgPr>
    </p:b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2296E4FE-7DC4-4645-B38D-497B00BED627}"/>
              </a:ext>
            </a:extLst>
          </p:cNvPr>
          <p:cNvSpPr>
            <a:spLocks noGrp="1"/>
          </p:cNvSpPr>
          <p:nvPr>
            <p:ph type="pic" sz="quarter" idx="13"/>
          </p:nvPr>
        </p:nvSpPr>
        <p:spPr>
          <a:xfrm>
            <a:off x="2" y="1623033"/>
            <a:ext cx="12191999" cy="4691691"/>
          </a:xfrm>
          <a:custGeom>
            <a:avLst/>
            <a:gdLst>
              <a:gd name="connsiteX0" fmla="*/ 692304 w 12191999"/>
              <a:gd name="connsiteY0" fmla="*/ 4656401 h 4691691"/>
              <a:gd name="connsiteX1" fmla="*/ 105094 w 12191999"/>
              <a:gd name="connsiteY1" fmla="*/ 4691691 h 4691691"/>
              <a:gd name="connsiteX2" fmla="*/ 0 w 12191999"/>
              <a:gd name="connsiteY2" fmla="*/ 4691691 h 4691691"/>
              <a:gd name="connsiteX3" fmla="*/ 0 w 12191999"/>
              <a:gd name="connsiteY3" fmla="*/ 4691662 h 4691691"/>
              <a:gd name="connsiteX4" fmla="*/ 12191999 w 12191999"/>
              <a:gd name="connsiteY4" fmla="*/ 0 h 4691691"/>
              <a:gd name="connsiteX5" fmla="*/ 12191999 w 12191999"/>
              <a:gd name="connsiteY5" fmla="*/ 3525892 h 4691691"/>
              <a:gd name="connsiteX6" fmla="*/ 0 w 12191999"/>
              <a:gd name="connsiteY6" fmla="*/ 4662423 h 4691691"/>
              <a:gd name="connsiteX7" fmla="*/ 0 w 12191999"/>
              <a:gd name="connsiteY7" fmla="*/ 972719 h 46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691691">
                <a:moveTo>
                  <a:pt x="692304" y="4656401"/>
                </a:moveTo>
                <a:lnTo>
                  <a:pt x="105094" y="4691691"/>
                </a:lnTo>
                <a:lnTo>
                  <a:pt x="0" y="4691691"/>
                </a:lnTo>
                <a:lnTo>
                  <a:pt x="0" y="4691662"/>
                </a:lnTo>
                <a:close/>
                <a:moveTo>
                  <a:pt x="12191999" y="0"/>
                </a:moveTo>
                <a:lnTo>
                  <a:pt x="12191999" y="3525892"/>
                </a:lnTo>
                <a:lnTo>
                  <a:pt x="0" y="4662423"/>
                </a:lnTo>
                <a:lnTo>
                  <a:pt x="0" y="972719"/>
                </a:lnTo>
                <a:close/>
              </a:path>
            </a:pathLst>
          </a:custGeom>
          <a:solidFill>
            <a:schemeClr val="bg2"/>
          </a:solidFill>
        </p:spPr>
        <p:txBody>
          <a:bodyPr wrap="square" anchor="ctr">
            <a:noAutofit/>
          </a:bodyPr>
          <a:lstStyle>
            <a:lvl1pPr marL="0" indent="0" algn="ctr">
              <a:buNone/>
              <a:defRPr>
                <a:solidFill>
                  <a:schemeClr val="bg1"/>
                </a:solidFill>
              </a:defRPr>
            </a:lvl1pPr>
          </a:lstStyle>
          <a:p>
            <a:r>
              <a:rPr lang="nl-NL"/>
              <a:t>Klik op het pictogram als u een afbeelding wilt toevoegen</a:t>
            </a:r>
          </a:p>
        </p:txBody>
      </p:sp>
      <p:sp>
        <p:nvSpPr>
          <p:cNvPr id="17" name="Vrije vorm 16">
            <a:extLst>
              <a:ext uri="{FF2B5EF4-FFF2-40B4-BE49-F238E27FC236}">
                <a16:creationId xmlns:a16="http://schemas.microsoft.com/office/drawing/2014/main" id="{C7037525-0CDE-FE42-8654-0B2FC9420A4E}"/>
              </a:ext>
            </a:extLst>
          </p:cNvPr>
          <p:cNvSpPr/>
          <p:nvPr userDrawn="1"/>
        </p:nvSpPr>
        <p:spPr>
          <a:xfrm>
            <a:off x="-600" y="5588213"/>
            <a:ext cx="12194469" cy="1270125"/>
          </a:xfrm>
          <a:custGeom>
            <a:avLst/>
            <a:gdLst>
              <a:gd name="connsiteX0" fmla="*/ 0 w 12194469"/>
              <a:gd name="connsiteY0" fmla="*/ 732862 h 1270125"/>
              <a:gd name="connsiteX1" fmla="*/ 0 w 12194469"/>
              <a:gd name="connsiteY1" fmla="*/ 1270125 h 1270125"/>
              <a:gd name="connsiteX2" fmla="*/ 12194470 w 12194469"/>
              <a:gd name="connsiteY2" fmla="*/ 1270125 h 1270125"/>
              <a:gd name="connsiteX3" fmla="*/ 12194470 w 12194469"/>
              <a:gd name="connsiteY3" fmla="*/ 0 h 1270125"/>
            </a:gdLst>
            <a:ahLst/>
            <a:cxnLst>
              <a:cxn ang="0">
                <a:pos x="connsiteX0" y="connsiteY0"/>
              </a:cxn>
              <a:cxn ang="0">
                <a:pos x="connsiteX1" y="connsiteY1"/>
              </a:cxn>
              <a:cxn ang="0">
                <a:pos x="connsiteX2" y="connsiteY2"/>
              </a:cxn>
              <a:cxn ang="0">
                <a:pos x="connsiteX3" y="connsiteY3"/>
              </a:cxn>
            </a:cxnLst>
            <a:rect l="l" t="t" r="r" b="b"/>
            <a:pathLst>
              <a:path w="12194469" h="1270125">
                <a:moveTo>
                  <a:pt x="0" y="732862"/>
                </a:moveTo>
                <a:lnTo>
                  <a:pt x="0" y="1270125"/>
                </a:lnTo>
                <a:lnTo>
                  <a:pt x="12194470" y="1270125"/>
                </a:lnTo>
                <a:lnTo>
                  <a:pt x="12194470" y="0"/>
                </a:lnTo>
                <a:close/>
              </a:path>
            </a:pathLst>
          </a:custGeom>
          <a:solidFill>
            <a:srgbClr val="FFFFFF"/>
          </a:solidFill>
          <a:ln w="12700" cap="flat">
            <a:noFill/>
            <a:prstDash val="solid"/>
            <a:miter/>
          </a:ln>
        </p:spPr>
        <p:txBody>
          <a:bodyPr rtlCol="0" anchor="ctr"/>
          <a:lstStyle/>
          <a:p>
            <a:endParaRPr lang="nl-NL">
              <a:solidFill>
                <a:schemeClr val="bg1"/>
              </a:solidFill>
            </a:endParaRPr>
          </a:p>
        </p:txBody>
      </p:sp>
      <p:sp>
        <p:nvSpPr>
          <p:cNvPr id="3" name="Ondertitel 2">
            <a:extLst>
              <a:ext uri="{FF2B5EF4-FFF2-40B4-BE49-F238E27FC236}">
                <a16:creationId xmlns:a16="http://schemas.microsoft.com/office/drawing/2014/main" id="{0E5F19D9-45F9-4140-9B6E-31C5E31B5E41}"/>
              </a:ext>
            </a:extLst>
          </p:cNvPr>
          <p:cNvSpPr>
            <a:spLocks noGrp="1"/>
          </p:cNvSpPr>
          <p:nvPr>
            <p:ph type="subTitle" idx="1"/>
          </p:nvPr>
        </p:nvSpPr>
        <p:spPr>
          <a:xfrm>
            <a:off x="364997" y="972524"/>
            <a:ext cx="9144000" cy="996723"/>
          </a:xfrm>
        </p:spPr>
        <p:txBody>
          <a:bodyPr tIns="0" anchor="t">
            <a:noAutofit/>
          </a:bodyPr>
          <a:lstStyle>
            <a:lvl1pPr marL="0" indent="0" algn="l">
              <a:lnSpc>
                <a:spcPct val="100000"/>
              </a:lnSpc>
              <a:buNone/>
              <a:defRPr sz="35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2" name="Titel 1">
            <a:extLst>
              <a:ext uri="{FF2B5EF4-FFF2-40B4-BE49-F238E27FC236}">
                <a16:creationId xmlns:a16="http://schemas.microsoft.com/office/drawing/2014/main" id="{F39EF572-3932-404B-AAFA-C10BD70ACFDD}"/>
              </a:ext>
            </a:extLst>
          </p:cNvPr>
          <p:cNvSpPr>
            <a:spLocks noGrp="1"/>
          </p:cNvSpPr>
          <p:nvPr>
            <p:ph type="ctrTitle"/>
          </p:nvPr>
        </p:nvSpPr>
        <p:spPr>
          <a:xfrm>
            <a:off x="364997" y="343840"/>
            <a:ext cx="9144000" cy="735579"/>
          </a:xfrm>
        </p:spPr>
        <p:txBody>
          <a:bodyPr wrap="none" anchor="t">
            <a:normAutofit/>
          </a:bodyPr>
          <a:lstStyle>
            <a:lvl1pPr algn="l">
              <a:defRPr sz="4500" b="1">
                <a:solidFill>
                  <a:schemeClr val="bg1"/>
                </a:solidFill>
                <a:latin typeface="Arial" panose="020B0604020202020204" pitchFamily="34" charset="0"/>
                <a:cs typeface="Arial" panose="020B0604020202020204" pitchFamily="34" charset="0"/>
              </a:defRPr>
            </a:lvl1pPr>
          </a:lstStyle>
          <a:p>
            <a:r>
              <a:rPr lang="nl-NL"/>
              <a:t>Klik om de stijl te bewerken</a:t>
            </a:r>
          </a:p>
        </p:txBody>
      </p:sp>
      <p:pic>
        <p:nvPicPr>
          <p:cNvPr id="28" name="Afbeelding 27">
            <a:extLst>
              <a:ext uri="{FF2B5EF4-FFF2-40B4-BE49-F238E27FC236}">
                <a16:creationId xmlns:a16="http://schemas.microsoft.com/office/drawing/2014/main" id="{40B2519A-AE37-2746-8FA0-1BC61162F35C}"/>
              </a:ext>
            </a:extLst>
          </p:cNvPr>
          <p:cNvPicPr>
            <a:picLocks noChangeAspect="1"/>
          </p:cNvPicPr>
          <p:nvPr userDrawn="1"/>
        </p:nvPicPr>
        <p:blipFill>
          <a:blip r:embed="rId2"/>
          <a:srcRect/>
          <a:stretch/>
        </p:blipFill>
        <p:spPr>
          <a:xfrm>
            <a:off x="10134600" y="6007100"/>
            <a:ext cx="2057400" cy="850900"/>
          </a:xfrm>
          <a:prstGeom prst="rect">
            <a:avLst/>
          </a:prstGeom>
        </p:spPr>
      </p:pic>
    </p:spTree>
    <p:extLst>
      <p:ext uri="{BB962C8B-B14F-4D97-AF65-F5344CB8AC3E}">
        <p14:creationId xmlns:p14="http://schemas.microsoft.com/office/powerpoint/2010/main" val="1045143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en 2 afbeeldingen">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384ED1C-7112-F94B-92CF-CA1B3A698E3A}"/>
              </a:ext>
            </a:extLst>
          </p:cNvPr>
          <p:cNvSpPr>
            <a:spLocks noGrp="1"/>
          </p:cNvSpPr>
          <p:nvPr>
            <p:ph type="title"/>
          </p:nvPr>
        </p:nvSpPr>
        <p:spPr>
          <a:xfrm>
            <a:off x="368516" y="357697"/>
            <a:ext cx="10515600" cy="635189"/>
          </a:xfrm>
        </p:spPr>
        <p:txBody>
          <a:bodyPr/>
          <a:lstStyle>
            <a:lvl1pPr>
              <a:defRPr/>
            </a:lvl1pPr>
          </a:lstStyle>
          <a:p>
            <a:r>
              <a:rPr lang="nl-NL"/>
              <a:t>Klik om de stijl te bewerken</a:t>
            </a:r>
          </a:p>
        </p:txBody>
      </p:sp>
      <p:sp>
        <p:nvSpPr>
          <p:cNvPr id="13" name="Tijdelijke aanduiding voor afbeelding 12">
            <a:extLst>
              <a:ext uri="{FF2B5EF4-FFF2-40B4-BE49-F238E27FC236}">
                <a16:creationId xmlns:a16="http://schemas.microsoft.com/office/drawing/2014/main" id="{3D5525FD-BAD9-D547-BC4F-652DD86A1621}"/>
              </a:ext>
            </a:extLst>
          </p:cNvPr>
          <p:cNvSpPr>
            <a:spLocks noGrp="1"/>
          </p:cNvSpPr>
          <p:nvPr>
            <p:ph type="pic" sz="quarter" idx="10"/>
          </p:nvPr>
        </p:nvSpPr>
        <p:spPr>
          <a:xfrm>
            <a:off x="452437" y="1090800"/>
            <a:ext cx="5468938" cy="5715759"/>
          </a:xfrm>
          <a:custGeom>
            <a:avLst/>
            <a:gdLst>
              <a:gd name="connsiteX0" fmla="*/ 0 w 5468938"/>
              <a:gd name="connsiteY0" fmla="*/ 0 h 5715759"/>
              <a:gd name="connsiteX1" fmla="*/ 5468938 w 5468938"/>
              <a:gd name="connsiteY1" fmla="*/ 0 h 5715759"/>
              <a:gd name="connsiteX2" fmla="*/ 5468938 w 5468938"/>
              <a:gd name="connsiteY2" fmla="*/ 5181454 h 5715759"/>
              <a:gd name="connsiteX3" fmla="*/ 0 w 5468938"/>
              <a:gd name="connsiteY3" fmla="*/ 5715759 h 5715759"/>
            </a:gdLst>
            <a:ahLst/>
            <a:cxnLst>
              <a:cxn ang="0">
                <a:pos x="connsiteX0" y="connsiteY0"/>
              </a:cxn>
              <a:cxn ang="0">
                <a:pos x="connsiteX1" y="connsiteY1"/>
              </a:cxn>
              <a:cxn ang="0">
                <a:pos x="connsiteX2" y="connsiteY2"/>
              </a:cxn>
              <a:cxn ang="0">
                <a:pos x="connsiteX3" y="connsiteY3"/>
              </a:cxn>
            </a:cxnLst>
            <a:rect l="l" t="t" r="r" b="b"/>
            <a:pathLst>
              <a:path w="5468938" h="5715759">
                <a:moveTo>
                  <a:pt x="0" y="0"/>
                </a:moveTo>
                <a:lnTo>
                  <a:pt x="5468938" y="0"/>
                </a:lnTo>
                <a:lnTo>
                  <a:pt x="5468938" y="5181454"/>
                </a:lnTo>
                <a:lnTo>
                  <a:pt x="0" y="5715759"/>
                </a:lnTo>
                <a:close/>
              </a:path>
            </a:pathLst>
          </a:custGeom>
          <a:solidFill>
            <a:schemeClr val="bg2"/>
          </a:solidFill>
        </p:spPr>
        <p:txBody>
          <a:bodyPr wrap="square" anchor="ctr">
            <a:noAutofit/>
          </a:bodyPr>
          <a:lstStyle>
            <a:lvl1pPr marL="0" indent="0" algn="ctr">
              <a:buNone/>
              <a:defRPr sz="1600"/>
            </a:lvl1pPr>
          </a:lstStyle>
          <a:p>
            <a:r>
              <a:rPr lang="nl-NL"/>
              <a:t>Klik op het pictogram als u een afbeelding wilt toevoegen</a:t>
            </a:r>
          </a:p>
        </p:txBody>
      </p:sp>
      <p:sp>
        <p:nvSpPr>
          <p:cNvPr id="11" name="Tijdelijke aanduiding voor afbeelding 10">
            <a:extLst>
              <a:ext uri="{FF2B5EF4-FFF2-40B4-BE49-F238E27FC236}">
                <a16:creationId xmlns:a16="http://schemas.microsoft.com/office/drawing/2014/main" id="{FA353D0F-22EC-D949-A298-C994AD969BD2}"/>
              </a:ext>
            </a:extLst>
          </p:cNvPr>
          <p:cNvSpPr>
            <a:spLocks noGrp="1"/>
          </p:cNvSpPr>
          <p:nvPr>
            <p:ph type="pic" sz="quarter" idx="11"/>
          </p:nvPr>
        </p:nvSpPr>
        <p:spPr>
          <a:xfrm>
            <a:off x="6270625" y="1089025"/>
            <a:ext cx="5468937" cy="5147333"/>
          </a:xfrm>
          <a:custGeom>
            <a:avLst/>
            <a:gdLst>
              <a:gd name="connsiteX0" fmla="*/ 0 w 5468937"/>
              <a:gd name="connsiteY0" fmla="*/ 0 h 5147333"/>
              <a:gd name="connsiteX1" fmla="*/ 5468937 w 5468937"/>
              <a:gd name="connsiteY1" fmla="*/ 0 h 5147333"/>
              <a:gd name="connsiteX2" fmla="*/ 5468937 w 5468937"/>
              <a:gd name="connsiteY2" fmla="*/ 4613028 h 5147333"/>
              <a:gd name="connsiteX3" fmla="*/ 0 w 5468937"/>
              <a:gd name="connsiteY3" fmla="*/ 5147333 h 5147333"/>
            </a:gdLst>
            <a:ahLst/>
            <a:cxnLst>
              <a:cxn ang="0">
                <a:pos x="connsiteX0" y="connsiteY0"/>
              </a:cxn>
              <a:cxn ang="0">
                <a:pos x="connsiteX1" y="connsiteY1"/>
              </a:cxn>
              <a:cxn ang="0">
                <a:pos x="connsiteX2" y="connsiteY2"/>
              </a:cxn>
              <a:cxn ang="0">
                <a:pos x="connsiteX3" y="connsiteY3"/>
              </a:cxn>
            </a:cxnLst>
            <a:rect l="l" t="t" r="r" b="b"/>
            <a:pathLst>
              <a:path w="5468937" h="5147333">
                <a:moveTo>
                  <a:pt x="0" y="0"/>
                </a:moveTo>
                <a:lnTo>
                  <a:pt x="5468937" y="0"/>
                </a:lnTo>
                <a:lnTo>
                  <a:pt x="5468937" y="4613028"/>
                </a:lnTo>
                <a:lnTo>
                  <a:pt x="0" y="5147333"/>
                </a:lnTo>
                <a:close/>
              </a:path>
            </a:pathLst>
          </a:custGeom>
          <a:solidFill>
            <a:schemeClr val="bg2"/>
          </a:solidFill>
        </p:spPr>
        <p:txBody>
          <a:bodyPr wrap="square" anchor="ctr">
            <a:noAutofit/>
          </a:bodyPr>
          <a:lstStyle>
            <a:lvl1pPr marL="0" indent="0" algn="ctr">
              <a:buNone/>
              <a:defRPr sz="1600"/>
            </a:lvl1pPr>
          </a:lstStyle>
          <a:p>
            <a:r>
              <a:rPr lang="nl-NL"/>
              <a:t>Klik op het pictogram als u een afbeelding wilt toevoegen</a:t>
            </a:r>
          </a:p>
        </p:txBody>
      </p:sp>
    </p:spTree>
    <p:extLst>
      <p:ext uri="{BB962C8B-B14F-4D97-AF65-F5344CB8AC3E}">
        <p14:creationId xmlns:p14="http://schemas.microsoft.com/office/powerpoint/2010/main" val="3994283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en 3 afbeeldingen">
    <p:spTree>
      <p:nvGrpSpPr>
        <p:cNvPr id="1" name=""/>
        <p:cNvGrpSpPr/>
        <p:nvPr/>
      </p:nvGrpSpPr>
      <p:grpSpPr>
        <a:xfrm>
          <a:off x="0" y="0"/>
          <a:ext cx="0" cy="0"/>
          <a:chOff x="0" y="0"/>
          <a:chExt cx="0" cy="0"/>
        </a:xfrm>
      </p:grpSpPr>
      <p:sp>
        <p:nvSpPr>
          <p:cNvPr id="6" name="Titel 3">
            <a:extLst>
              <a:ext uri="{FF2B5EF4-FFF2-40B4-BE49-F238E27FC236}">
                <a16:creationId xmlns:a16="http://schemas.microsoft.com/office/drawing/2014/main" id="{818B41E9-3488-4545-84A8-D5C388ABDDB0}"/>
              </a:ext>
            </a:extLst>
          </p:cNvPr>
          <p:cNvSpPr>
            <a:spLocks noGrp="1"/>
          </p:cNvSpPr>
          <p:nvPr>
            <p:ph type="title"/>
          </p:nvPr>
        </p:nvSpPr>
        <p:spPr>
          <a:xfrm>
            <a:off x="368516" y="357697"/>
            <a:ext cx="10515600" cy="635189"/>
          </a:xfrm>
        </p:spPr>
        <p:txBody>
          <a:bodyPr/>
          <a:lstStyle>
            <a:lvl1pPr>
              <a:defRPr/>
            </a:lvl1pPr>
          </a:lstStyle>
          <a:p>
            <a:r>
              <a:rPr lang="nl-NL"/>
              <a:t>Klik om de stijl te bewerken</a:t>
            </a:r>
          </a:p>
        </p:txBody>
      </p:sp>
      <p:sp>
        <p:nvSpPr>
          <p:cNvPr id="17" name="Tijdelijke aanduiding voor afbeelding 16">
            <a:extLst>
              <a:ext uri="{FF2B5EF4-FFF2-40B4-BE49-F238E27FC236}">
                <a16:creationId xmlns:a16="http://schemas.microsoft.com/office/drawing/2014/main" id="{0BD696F0-6CAF-DF49-A30E-D2D47B17837F}"/>
              </a:ext>
            </a:extLst>
          </p:cNvPr>
          <p:cNvSpPr>
            <a:spLocks noGrp="1"/>
          </p:cNvSpPr>
          <p:nvPr>
            <p:ph type="pic" sz="quarter" idx="10"/>
          </p:nvPr>
        </p:nvSpPr>
        <p:spPr>
          <a:xfrm>
            <a:off x="452438" y="1079500"/>
            <a:ext cx="3649662" cy="5725284"/>
          </a:xfrm>
          <a:custGeom>
            <a:avLst/>
            <a:gdLst>
              <a:gd name="connsiteX0" fmla="*/ 0 w 3649662"/>
              <a:gd name="connsiteY0" fmla="*/ 0 h 5725284"/>
              <a:gd name="connsiteX1" fmla="*/ 3649662 w 3649662"/>
              <a:gd name="connsiteY1" fmla="*/ 0 h 5725284"/>
              <a:gd name="connsiteX2" fmla="*/ 3649662 w 3649662"/>
              <a:gd name="connsiteY2" fmla="*/ 5368719 h 5725284"/>
              <a:gd name="connsiteX3" fmla="*/ 0 w 3649662"/>
              <a:gd name="connsiteY3" fmla="*/ 5725284 h 5725284"/>
            </a:gdLst>
            <a:ahLst/>
            <a:cxnLst>
              <a:cxn ang="0">
                <a:pos x="connsiteX0" y="connsiteY0"/>
              </a:cxn>
              <a:cxn ang="0">
                <a:pos x="connsiteX1" y="connsiteY1"/>
              </a:cxn>
              <a:cxn ang="0">
                <a:pos x="connsiteX2" y="connsiteY2"/>
              </a:cxn>
              <a:cxn ang="0">
                <a:pos x="connsiteX3" y="connsiteY3"/>
              </a:cxn>
            </a:cxnLst>
            <a:rect l="l" t="t" r="r" b="b"/>
            <a:pathLst>
              <a:path w="3649662" h="5725284">
                <a:moveTo>
                  <a:pt x="0" y="0"/>
                </a:moveTo>
                <a:lnTo>
                  <a:pt x="3649662" y="0"/>
                </a:lnTo>
                <a:lnTo>
                  <a:pt x="3649662" y="5368719"/>
                </a:lnTo>
                <a:lnTo>
                  <a:pt x="0" y="5725284"/>
                </a:lnTo>
                <a:close/>
              </a:path>
            </a:pathLst>
          </a:custGeom>
          <a:solidFill>
            <a:schemeClr val="bg2"/>
          </a:solidFill>
        </p:spPr>
        <p:txBody>
          <a:bodyPr wrap="square" anchor="ctr">
            <a:noAutofit/>
          </a:bodyPr>
          <a:lstStyle>
            <a:lvl1pPr marL="0" indent="0" algn="ctr">
              <a:buNone/>
              <a:defRPr sz="1600"/>
            </a:lvl1pPr>
          </a:lstStyle>
          <a:p>
            <a:r>
              <a:rPr lang="nl-NL"/>
              <a:t>Klik op het pictogram als u een afbeelding wilt toevoegen</a:t>
            </a:r>
          </a:p>
        </p:txBody>
      </p:sp>
      <p:sp>
        <p:nvSpPr>
          <p:cNvPr id="13" name="Tijdelijke aanduiding voor afbeelding 12">
            <a:extLst>
              <a:ext uri="{FF2B5EF4-FFF2-40B4-BE49-F238E27FC236}">
                <a16:creationId xmlns:a16="http://schemas.microsoft.com/office/drawing/2014/main" id="{A44E12EB-A499-EB46-8DC8-5662A0DEB396}"/>
              </a:ext>
            </a:extLst>
          </p:cNvPr>
          <p:cNvSpPr>
            <a:spLocks noGrp="1"/>
          </p:cNvSpPr>
          <p:nvPr>
            <p:ph type="pic" sz="quarter" idx="11"/>
          </p:nvPr>
        </p:nvSpPr>
        <p:spPr>
          <a:xfrm>
            <a:off x="4270536" y="1079501"/>
            <a:ext cx="3649661" cy="5352263"/>
          </a:xfrm>
          <a:custGeom>
            <a:avLst/>
            <a:gdLst>
              <a:gd name="connsiteX0" fmla="*/ 0 w 3649661"/>
              <a:gd name="connsiteY0" fmla="*/ 0 h 5352263"/>
              <a:gd name="connsiteX1" fmla="*/ 3649661 w 3649661"/>
              <a:gd name="connsiteY1" fmla="*/ 0 h 5352263"/>
              <a:gd name="connsiteX2" fmla="*/ 3649661 w 3649661"/>
              <a:gd name="connsiteY2" fmla="*/ 4995698 h 5352263"/>
              <a:gd name="connsiteX3" fmla="*/ 0 w 3649661"/>
              <a:gd name="connsiteY3" fmla="*/ 5352263 h 5352263"/>
            </a:gdLst>
            <a:ahLst/>
            <a:cxnLst>
              <a:cxn ang="0">
                <a:pos x="connsiteX0" y="connsiteY0"/>
              </a:cxn>
              <a:cxn ang="0">
                <a:pos x="connsiteX1" y="connsiteY1"/>
              </a:cxn>
              <a:cxn ang="0">
                <a:pos x="connsiteX2" y="connsiteY2"/>
              </a:cxn>
              <a:cxn ang="0">
                <a:pos x="connsiteX3" y="connsiteY3"/>
              </a:cxn>
            </a:cxnLst>
            <a:rect l="l" t="t" r="r" b="b"/>
            <a:pathLst>
              <a:path w="3649661" h="5352263">
                <a:moveTo>
                  <a:pt x="0" y="0"/>
                </a:moveTo>
                <a:lnTo>
                  <a:pt x="3649661" y="0"/>
                </a:lnTo>
                <a:lnTo>
                  <a:pt x="3649661" y="4995698"/>
                </a:lnTo>
                <a:lnTo>
                  <a:pt x="0" y="5352263"/>
                </a:lnTo>
                <a:close/>
              </a:path>
            </a:pathLst>
          </a:custGeom>
          <a:solidFill>
            <a:schemeClr val="bg2"/>
          </a:solidFill>
        </p:spPr>
        <p:txBody>
          <a:bodyPr wrap="square" anchor="ctr">
            <a:noAutofit/>
          </a:bodyPr>
          <a:lstStyle>
            <a:lvl1pPr marL="0" indent="0" algn="ctr">
              <a:buNone/>
              <a:defRPr sz="1600"/>
            </a:lvl1pPr>
          </a:lstStyle>
          <a:p>
            <a:r>
              <a:rPr lang="nl-NL"/>
              <a:t>Klik op het pictogram als u een afbeelding wilt toevoegen</a:t>
            </a:r>
          </a:p>
        </p:txBody>
      </p:sp>
      <p:sp>
        <p:nvSpPr>
          <p:cNvPr id="11" name="Tijdelijke aanduiding voor afbeelding 10">
            <a:extLst>
              <a:ext uri="{FF2B5EF4-FFF2-40B4-BE49-F238E27FC236}">
                <a16:creationId xmlns:a16="http://schemas.microsoft.com/office/drawing/2014/main" id="{AB373DEB-B1AD-CF41-862D-9210ABDD38FA}"/>
              </a:ext>
            </a:extLst>
          </p:cNvPr>
          <p:cNvSpPr>
            <a:spLocks noGrp="1"/>
          </p:cNvSpPr>
          <p:nvPr>
            <p:ph type="pic" sz="quarter" idx="12"/>
          </p:nvPr>
        </p:nvSpPr>
        <p:spPr>
          <a:xfrm>
            <a:off x="8089900" y="1079500"/>
            <a:ext cx="3649662" cy="4979118"/>
          </a:xfrm>
          <a:custGeom>
            <a:avLst/>
            <a:gdLst>
              <a:gd name="connsiteX0" fmla="*/ 0 w 3649662"/>
              <a:gd name="connsiteY0" fmla="*/ 0 h 4979118"/>
              <a:gd name="connsiteX1" fmla="*/ 3649662 w 3649662"/>
              <a:gd name="connsiteY1" fmla="*/ 0 h 4979118"/>
              <a:gd name="connsiteX2" fmla="*/ 3649662 w 3649662"/>
              <a:gd name="connsiteY2" fmla="*/ 4622553 h 4979118"/>
              <a:gd name="connsiteX3" fmla="*/ 0 w 3649662"/>
              <a:gd name="connsiteY3" fmla="*/ 4979118 h 4979118"/>
            </a:gdLst>
            <a:ahLst/>
            <a:cxnLst>
              <a:cxn ang="0">
                <a:pos x="connsiteX0" y="connsiteY0"/>
              </a:cxn>
              <a:cxn ang="0">
                <a:pos x="connsiteX1" y="connsiteY1"/>
              </a:cxn>
              <a:cxn ang="0">
                <a:pos x="connsiteX2" y="connsiteY2"/>
              </a:cxn>
              <a:cxn ang="0">
                <a:pos x="connsiteX3" y="connsiteY3"/>
              </a:cxn>
            </a:cxnLst>
            <a:rect l="l" t="t" r="r" b="b"/>
            <a:pathLst>
              <a:path w="3649662" h="4979118">
                <a:moveTo>
                  <a:pt x="0" y="0"/>
                </a:moveTo>
                <a:lnTo>
                  <a:pt x="3649662" y="0"/>
                </a:lnTo>
                <a:lnTo>
                  <a:pt x="3649662" y="4622553"/>
                </a:lnTo>
                <a:lnTo>
                  <a:pt x="0" y="4979118"/>
                </a:lnTo>
                <a:close/>
              </a:path>
            </a:pathLst>
          </a:custGeom>
          <a:solidFill>
            <a:schemeClr val="bg2"/>
          </a:solidFill>
        </p:spPr>
        <p:txBody>
          <a:bodyPr wrap="square" anchor="ctr">
            <a:noAutofit/>
          </a:bodyPr>
          <a:lstStyle>
            <a:lvl1pPr marL="0" indent="0" algn="ctr">
              <a:buNone/>
              <a:defRPr sz="1600"/>
            </a:lvl1pPr>
          </a:lstStyle>
          <a:p>
            <a:r>
              <a:rPr lang="nl-NL"/>
              <a:t>Klik op het pictogram als u een afbeelding wilt toevoegen</a:t>
            </a:r>
          </a:p>
        </p:txBody>
      </p:sp>
    </p:spTree>
    <p:extLst>
      <p:ext uri="{BB962C8B-B14F-4D97-AF65-F5344CB8AC3E}">
        <p14:creationId xmlns:p14="http://schemas.microsoft.com/office/powerpoint/2010/main" val="1798259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en 3 afbeeldingen 'galerij'">
    <p:spTree>
      <p:nvGrpSpPr>
        <p:cNvPr id="1" name=""/>
        <p:cNvGrpSpPr/>
        <p:nvPr/>
      </p:nvGrpSpPr>
      <p:grpSpPr>
        <a:xfrm>
          <a:off x="0" y="0"/>
          <a:ext cx="0" cy="0"/>
          <a:chOff x="0" y="0"/>
          <a:chExt cx="0" cy="0"/>
        </a:xfrm>
      </p:grpSpPr>
      <p:sp>
        <p:nvSpPr>
          <p:cNvPr id="6" name="Titel 3">
            <a:extLst>
              <a:ext uri="{FF2B5EF4-FFF2-40B4-BE49-F238E27FC236}">
                <a16:creationId xmlns:a16="http://schemas.microsoft.com/office/drawing/2014/main" id="{41F27F01-AA9F-9049-AF04-E0690EE7C8F4}"/>
              </a:ext>
            </a:extLst>
          </p:cNvPr>
          <p:cNvSpPr>
            <a:spLocks noGrp="1"/>
          </p:cNvSpPr>
          <p:nvPr>
            <p:ph type="title"/>
          </p:nvPr>
        </p:nvSpPr>
        <p:spPr>
          <a:xfrm>
            <a:off x="368516" y="357697"/>
            <a:ext cx="10515600" cy="635189"/>
          </a:xfrm>
        </p:spPr>
        <p:txBody>
          <a:bodyPr/>
          <a:lstStyle>
            <a:lvl1pPr>
              <a:defRPr/>
            </a:lvl1pPr>
          </a:lstStyle>
          <a:p>
            <a:r>
              <a:rPr lang="nl-NL"/>
              <a:t>Klik om de stijl te bewerken</a:t>
            </a:r>
          </a:p>
        </p:txBody>
      </p:sp>
      <p:sp>
        <p:nvSpPr>
          <p:cNvPr id="13" name="Tijdelijke aanduiding voor afbeelding 12">
            <a:extLst>
              <a:ext uri="{FF2B5EF4-FFF2-40B4-BE49-F238E27FC236}">
                <a16:creationId xmlns:a16="http://schemas.microsoft.com/office/drawing/2014/main" id="{261A86F2-45EF-B348-BF7C-7746F944192E}"/>
              </a:ext>
            </a:extLst>
          </p:cNvPr>
          <p:cNvSpPr>
            <a:spLocks noGrp="1"/>
          </p:cNvSpPr>
          <p:nvPr>
            <p:ph type="pic" sz="quarter" idx="10"/>
          </p:nvPr>
        </p:nvSpPr>
        <p:spPr>
          <a:xfrm>
            <a:off x="461963" y="1089025"/>
            <a:ext cx="5468937" cy="5714828"/>
          </a:xfrm>
          <a:custGeom>
            <a:avLst/>
            <a:gdLst>
              <a:gd name="connsiteX0" fmla="*/ 0 w 5468937"/>
              <a:gd name="connsiteY0" fmla="*/ 0 h 5714828"/>
              <a:gd name="connsiteX1" fmla="*/ 5468937 w 5468937"/>
              <a:gd name="connsiteY1" fmla="*/ 0 h 5714828"/>
              <a:gd name="connsiteX2" fmla="*/ 5468937 w 5468937"/>
              <a:gd name="connsiteY2" fmla="*/ 5180523 h 5714828"/>
              <a:gd name="connsiteX3" fmla="*/ 0 w 5468937"/>
              <a:gd name="connsiteY3" fmla="*/ 5714828 h 5714828"/>
            </a:gdLst>
            <a:ahLst/>
            <a:cxnLst>
              <a:cxn ang="0">
                <a:pos x="connsiteX0" y="connsiteY0"/>
              </a:cxn>
              <a:cxn ang="0">
                <a:pos x="connsiteX1" y="connsiteY1"/>
              </a:cxn>
              <a:cxn ang="0">
                <a:pos x="connsiteX2" y="connsiteY2"/>
              </a:cxn>
              <a:cxn ang="0">
                <a:pos x="connsiteX3" y="connsiteY3"/>
              </a:cxn>
            </a:cxnLst>
            <a:rect l="l" t="t" r="r" b="b"/>
            <a:pathLst>
              <a:path w="5468937" h="5714828">
                <a:moveTo>
                  <a:pt x="0" y="0"/>
                </a:moveTo>
                <a:lnTo>
                  <a:pt x="5468937" y="0"/>
                </a:lnTo>
                <a:lnTo>
                  <a:pt x="5468937" y="5180523"/>
                </a:lnTo>
                <a:lnTo>
                  <a:pt x="0" y="5714828"/>
                </a:lnTo>
                <a:close/>
              </a:path>
            </a:pathLst>
          </a:custGeom>
          <a:solidFill>
            <a:schemeClr val="bg2"/>
          </a:solidFill>
        </p:spPr>
        <p:txBody>
          <a:bodyPr wrap="square" anchor="ctr">
            <a:noAutofit/>
          </a:bodyPr>
          <a:lstStyle>
            <a:lvl1pPr marL="0" indent="0" algn="ctr">
              <a:buNone/>
              <a:defRPr sz="1600"/>
            </a:lvl1pPr>
          </a:lstStyle>
          <a:p>
            <a:r>
              <a:rPr lang="nl-NL"/>
              <a:t>Klik op het pictogram als u een afbeelding wilt toevoegen</a:t>
            </a:r>
          </a:p>
        </p:txBody>
      </p:sp>
      <p:sp>
        <p:nvSpPr>
          <p:cNvPr id="9" name="Tijdelijke aanduiding voor afbeelding 4">
            <a:extLst>
              <a:ext uri="{FF2B5EF4-FFF2-40B4-BE49-F238E27FC236}">
                <a16:creationId xmlns:a16="http://schemas.microsoft.com/office/drawing/2014/main" id="{1102E7EC-EB41-B64F-BBCF-6533E58DABFB}"/>
              </a:ext>
            </a:extLst>
          </p:cNvPr>
          <p:cNvSpPr>
            <a:spLocks noGrp="1"/>
          </p:cNvSpPr>
          <p:nvPr>
            <p:ph type="pic" sz="quarter" idx="11"/>
          </p:nvPr>
        </p:nvSpPr>
        <p:spPr>
          <a:xfrm>
            <a:off x="6261100" y="1089024"/>
            <a:ext cx="5468937" cy="2516325"/>
          </a:xfrm>
          <a:solidFill>
            <a:schemeClr val="bg2"/>
          </a:solidFill>
        </p:spPr>
        <p:txBody>
          <a:bodyPr anchor="ctr">
            <a:normAutofit/>
          </a:bodyPr>
          <a:lstStyle>
            <a:lvl1pPr marL="0" indent="0" algn="ctr">
              <a:buNone/>
              <a:defRPr sz="1600"/>
            </a:lvl1pPr>
          </a:lstStyle>
          <a:p>
            <a:r>
              <a:rPr lang="nl-NL"/>
              <a:t>Klik op het pictogram als u een afbeelding wilt toevoegen</a:t>
            </a:r>
          </a:p>
        </p:txBody>
      </p:sp>
      <p:sp>
        <p:nvSpPr>
          <p:cNvPr id="11" name="Tijdelijke aanduiding voor afbeelding 10">
            <a:extLst>
              <a:ext uri="{FF2B5EF4-FFF2-40B4-BE49-F238E27FC236}">
                <a16:creationId xmlns:a16="http://schemas.microsoft.com/office/drawing/2014/main" id="{B0D9DAF4-EC25-C244-9264-4C2297F82829}"/>
              </a:ext>
            </a:extLst>
          </p:cNvPr>
          <p:cNvSpPr>
            <a:spLocks noGrp="1"/>
          </p:cNvSpPr>
          <p:nvPr>
            <p:ph type="pic" sz="quarter" idx="12"/>
          </p:nvPr>
        </p:nvSpPr>
        <p:spPr>
          <a:xfrm>
            <a:off x="6261099" y="3889161"/>
            <a:ext cx="5468937" cy="2348127"/>
          </a:xfrm>
          <a:custGeom>
            <a:avLst/>
            <a:gdLst>
              <a:gd name="connsiteX0" fmla="*/ 0 w 5468937"/>
              <a:gd name="connsiteY0" fmla="*/ 0 h 2348127"/>
              <a:gd name="connsiteX1" fmla="*/ 5468937 w 5468937"/>
              <a:gd name="connsiteY1" fmla="*/ 0 h 2348127"/>
              <a:gd name="connsiteX2" fmla="*/ 5468937 w 5468937"/>
              <a:gd name="connsiteY2" fmla="*/ 1813822 h 2348127"/>
              <a:gd name="connsiteX3" fmla="*/ 0 w 5468937"/>
              <a:gd name="connsiteY3" fmla="*/ 2348127 h 2348127"/>
            </a:gdLst>
            <a:ahLst/>
            <a:cxnLst>
              <a:cxn ang="0">
                <a:pos x="connsiteX0" y="connsiteY0"/>
              </a:cxn>
              <a:cxn ang="0">
                <a:pos x="connsiteX1" y="connsiteY1"/>
              </a:cxn>
              <a:cxn ang="0">
                <a:pos x="connsiteX2" y="connsiteY2"/>
              </a:cxn>
              <a:cxn ang="0">
                <a:pos x="connsiteX3" y="connsiteY3"/>
              </a:cxn>
            </a:cxnLst>
            <a:rect l="l" t="t" r="r" b="b"/>
            <a:pathLst>
              <a:path w="5468937" h="2348127">
                <a:moveTo>
                  <a:pt x="0" y="0"/>
                </a:moveTo>
                <a:lnTo>
                  <a:pt x="5468937" y="0"/>
                </a:lnTo>
                <a:lnTo>
                  <a:pt x="5468937" y="1813822"/>
                </a:lnTo>
                <a:lnTo>
                  <a:pt x="0" y="2348127"/>
                </a:lnTo>
                <a:close/>
              </a:path>
            </a:pathLst>
          </a:custGeom>
          <a:solidFill>
            <a:schemeClr val="bg2"/>
          </a:solidFill>
        </p:spPr>
        <p:txBody>
          <a:bodyPr wrap="square" anchor="ctr">
            <a:noAutofit/>
          </a:bodyPr>
          <a:lstStyle>
            <a:lvl1pPr marL="0" indent="0" algn="ctr">
              <a:buNone/>
              <a:defRPr sz="1600"/>
            </a:lvl1pPr>
          </a:lstStyle>
          <a:p>
            <a:r>
              <a:rPr lang="nl-NL"/>
              <a:t>Klik op het pictogram als u een afbeelding wilt toevoegen</a:t>
            </a:r>
          </a:p>
        </p:txBody>
      </p:sp>
    </p:spTree>
    <p:extLst>
      <p:ext uri="{BB962C8B-B14F-4D97-AF65-F5344CB8AC3E}">
        <p14:creationId xmlns:p14="http://schemas.microsoft.com/office/powerpoint/2010/main" val="471405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en ronde afbeeldingen">
    <p:spTree>
      <p:nvGrpSpPr>
        <p:cNvPr id="1" name=""/>
        <p:cNvGrpSpPr/>
        <p:nvPr/>
      </p:nvGrpSpPr>
      <p:grpSpPr>
        <a:xfrm>
          <a:off x="0" y="0"/>
          <a:ext cx="0" cy="0"/>
          <a:chOff x="0" y="0"/>
          <a:chExt cx="0" cy="0"/>
        </a:xfrm>
      </p:grpSpPr>
      <p:sp>
        <p:nvSpPr>
          <p:cNvPr id="6" name="Titel 3">
            <a:extLst>
              <a:ext uri="{FF2B5EF4-FFF2-40B4-BE49-F238E27FC236}">
                <a16:creationId xmlns:a16="http://schemas.microsoft.com/office/drawing/2014/main" id="{B6132506-0AE1-DF48-9007-819FE6E7DC3C}"/>
              </a:ext>
            </a:extLst>
          </p:cNvPr>
          <p:cNvSpPr>
            <a:spLocks noGrp="1"/>
          </p:cNvSpPr>
          <p:nvPr>
            <p:ph type="title"/>
          </p:nvPr>
        </p:nvSpPr>
        <p:spPr>
          <a:xfrm>
            <a:off x="368516" y="357697"/>
            <a:ext cx="5660818" cy="635189"/>
          </a:xfrm>
        </p:spPr>
        <p:txBody>
          <a:bodyPr/>
          <a:lstStyle>
            <a:lvl1pPr>
              <a:defRPr/>
            </a:lvl1pPr>
          </a:lstStyle>
          <a:p>
            <a:r>
              <a:rPr lang="nl-NL"/>
              <a:t>Klik om de stijl te bewerken</a:t>
            </a:r>
          </a:p>
        </p:txBody>
      </p:sp>
      <p:sp>
        <p:nvSpPr>
          <p:cNvPr id="34" name="Tijdelijke aanduiding voor afbeelding 33">
            <a:extLst>
              <a:ext uri="{FF2B5EF4-FFF2-40B4-BE49-F238E27FC236}">
                <a16:creationId xmlns:a16="http://schemas.microsoft.com/office/drawing/2014/main" id="{C178803B-7D74-3A4B-8C87-7C16B714B5FE}"/>
              </a:ext>
            </a:extLst>
          </p:cNvPr>
          <p:cNvSpPr>
            <a:spLocks noGrp="1"/>
          </p:cNvSpPr>
          <p:nvPr>
            <p:ph type="pic" sz="quarter" idx="10"/>
          </p:nvPr>
        </p:nvSpPr>
        <p:spPr>
          <a:xfrm>
            <a:off x="6162667" y="322862"/>
            <a:ext cx="1080000" cy="1079999"/>
          </a:xfrm>
          <a:custGeom>
            <a:avLst/>
            <a:gdLst>
              <a:gd name="connsiteX0" fmla="*/ 539990 w 1080000"/>
              <a:gd name="connsiteY0" fmla="*/ 0 h 1079999"/>
              <a:gd name="connsiteX1" fmla="*/ 540010 w 1080000"/>
              <a:gd name="connsiteY1" fmla="*/ 0 h 1079999"/>
              <a:gd name="connsiteX2" fmla="*/ 648829 w 1080000"/>
              <a:gd name="connsiteY2" fmla="*/ 10970 h 1079999"/>
              <a:gd name="connsiteX3" fmla="*/ 1080000 w 1080000"/>
              <a:gd name="connsiteY3" fmla="*/ 539999 h 1079999"/>
              <a:gd name="connsiteX4" fmla="*/ 540000 w 1080000"/>
              <a:gd name="connsiteY4" fmla="*/ 1079999 h 1079999"/>
              <a:gd name="connsiteX5" fmla="*/ 0 w 1080000"/>
              <a:gd name="connsiteY5" fmla="*/ 539999 h 1079999"/>
              <a:gd name="connsiteX6" fmla="*/ 431171 w 1080000"/>
              <a:gd name="connsiteY6" fmla="*/ 10970 h 107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0000" h="1079999">
                <a:moveTo>
                  <a:pt x="539990" y="0"/>
                </a:moveTo>
                <a:lnTo>
                  <a:pt x="540010" y="0"/>
                </a:lnTo>
                <a:lnTo>
                  <a:pt x="648829" y="10970"/>
                </a:lnTo>
                <a:cubicBezTo>
                  <a:pt x="894898" y="61323"/>
                  <a:pt x="1080000" y="279044"/>
                  <a:pt x="1080000" y="539999"/>
                </a:cubicBezTo>
                <a:cubicBezTo>
                  <a:pt x="1080000" y="838233"/>
                  <a:pt x="838234" y="1079999"/>
                  <a:pt x="540000" y="1079999"/>
                </a:cubicBezTo>
                <a:cubicBezTo>
                  <a:pt x="241766" y="1079999"/>
                  <a:pt x="0" y="838233"/>
                  <a:pt x="0" y="539999"/>
                </a:cubicBezTo>
                <a:cubicBezTo>
                  <a:pt x="0" y="279044"/>
                  <a:pt x="185102" y="61323"/>
                  <a:pt x="431171" y="10970"/>
                </a:cubicBezTo>
                <a:close/>
              </a:path>
            </a:pathLst>
          </a:custGeom>
          <a:solidFill>
            <a:srgbClr val="CDDF95"/>
          </a:solidFill>
        </p:spPr>
        <p:txBody>
          <a:bodyPr wrap="square" anchor="ctr">
            <a:noAutofit/>
          </a:bodyPr>
          <a:lstStyle>
            <a:lvl1pPr marL="0" indent="0" algn="ctr">
              <a:buNone/>
              <a:defRPr sz="1200"/>
            </a:lvl1pPr>
          </a:lstStyle>
          <a:p>
            <a:r>
              <a:rPr lang="nl-NL"/>
              <a:t>Klik op het pictogram als u een afbeelding wilt toevoegen</a:t>
            </a:r>
          </a:p>
        </p:txBody>
      </p:sp>
      <p:sp>
        <p:nvSpPr>
          <p:cNvPr id="35" name="Tijdelijke aanduiding voor afbeelding 34">
            <a:extLst>
              <a:ext uri="{FF2B5EF4-FFF2-40B4-BE49-F238E27FC236}">
                <a16:creationId xmlns:a16="http://schemas.microsoft.com/office/drawing/2014/main" id="{1948FDC2-85F9-EE41-8390-B30D69B82B28}"/>
              </a:ext>
            </a:extLst>
          </p:cNvPr>
          <p:cNvSpPr>
            <a:spLocks noGrp="1"/>
          </p:cNvSpPr>
          <p:nvPr>
            <p:ph type="pic" sz="quarter" idx="11"/>
          </p:nvPr>
        </p:nvSpPr>
        <p:spPr>
          <a:xfrm>
            <a:off x="7595391" y="773632"/>
            <a:ext cx="1512000" cy="1512000"/>
          </a:xfrm>
          <a:custGeom>
            <a:avLst/>
            <a:gdLst>
              <a:gd name="connsiteX0" fmla="*/ 539990 w 1080000"/>
              <a:gd name="connsiteY0" fmla="*/ 0 h 1079999"/>
              <a:gd name="connsiteX1" fmla="*/ 540010 w 1080000"/>
              <a:gd name="connsiteY1" fmla="*/ 0 h 1079999"/>
              <a:gd name="connsiteX2" fmla="*/ 648829 w 1080000"/>
              <a:gd name="connsiteY2" fmla="*/ 10970 h 1079999"/>
              <a:gd name="connsiteX3" fmla="*/ 1080000 w 1080000"/>
              <a:gd name="connsiteY3" fmla="*/ 539999 h 1079999"/>
              <a:gd name="connsiteX4" fmla="*/ 540000 w 1080000"/>
              <a:gd name="connsiteY4" fmla="*/ 1079999 h 1079999"/>
              <a:gd name="connsiteX5" fmla="*/ 0 w 1080000"/>
              <a:gd name="connsiteY5" fmla="*/ 539999 h 1079999"/>
              <a:gd name="connsiteX6" fmla="*/ 431171 w 1080000"/>
              <a:gd name="connsiteY6" fmla="*/ 10970 h 107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0000" h="1079999">
                <a:moveTo>
                  <a:pt x="539990" y="0"/>
                </a:moveTo>
                <a:lnTo>
                  <a:pt x="540010" y="0"/>
                </a:lnTo>
                <a:lnTo>
                  <a:pt x="648829" y="10970"/>
                </a:lnTo>
                <a:cubicBezTo>
                  <a:pt x="894898" y="61323"/>
                  <a:pt x="1080000" y="279044"/>
                  <a:pt x="1080000" y="539999"/>
                </a:cubicBezTo>
                <a:cubicBezTo>
                  <a:pt x="1080000" y="838233"/>
                  <a:pt x="838234" y="1079999"/>
                  <a:pt x="540000" y="1079999"/>
                </a:cubicBezTo>
                <a:cubicBezTo>
                  <a:pt x="241766" y="1079999"/>
                  <a:pt x="0" y="838233"/>
                  <a:pt x="0" y="539999"/>
                </a:cubicBezTo>
                <a:cubicBezTo>
                  <a:pt x="0" y="279044"/>
                  <a:pt x="185102" y="61323"/>
                  <a:pt x="431171" y="10970"/>
                </a:cubicBezTo>
                <a:close/>
              </a:path>
            </a:pathLst>
          </a:custGeom>
          <a:solidFill>
            <a:srgbClr val="CDDF95"/>
          </a:solidFill>
        </p:spPr>
        <p:txBody>
          <a:bodyPr wrap="square" anchor="ctr">
            <a:noAutofit/>
          </a:bodyPr>
          <a:lstStyle>
            <a:lvl1pPr marL="0" indent="0" algn="ctr">
              <a:buNone/>
              <a:defRPr sz="1200"/>
            </a:lvl1pPr>
          </a:lstStyle>
          <a:p>
            <a:r>
              <a:rPr lang="nl-NL"/>
              <a:t>Klik op het pictogram als u een afbeelding wilt toevoegen</a:t>
            </a:r>
          </a:p>
        </p:txBody>
      </p:sp>
      <p:sp>
        <p:nvSpPr>
          <p:cNvPr id="36" name="Tijdelijke aanduiding voor afbeelding 35">
            <a:extLst>
              <a:ext uri="{FF2B5EF4-FFF2-40B4-BE49-F238E27FC236}">
                <a16:creationId xmlns:a16="http://schemas.microsoft.com/office/drawing/2014/main" id="{C4CEF5D5-9188-9249-95A8-17898EF9C57A}"/>
              </a:ext>
            </a:extLst>
          </p:cNvPr>
          <p:cNvSpPr>
            <a:spLocks noGrp="1"/>
          </p:cNvSpPr>
          <p:nvPr>
            <p:ph type="pic" sz="quarter" idx="12"/>
          </p:nvPr>
        </p:nvSpPr>
        <p:spPr>
          <a:xfrm>
            <a:off x="9459245" y="1413862"/>
            <a:ext cx="2268000" cy="2268000"/>
          </a:xfrm>
          <a:custGeom>
            <a:avLst/>
            <a:gdLst>
              <a:gd name="connsiteX0" fmla="*/ 539990 w 1080000"/>
              <a:gd name="connsiteY0" fmla="*/ 0 h 1079999"/>
              <a:gd name="connsiteX1" fmla="*/ 540010 w 1080000"/>
              <a:gd name="connsiteY1" fmla="*/ 0 h 1079999"/>
              <a:gd name="connsiteX2" fmla="*/ 648829 w 1080000"/>
              <a:gd name="connsiteY2" fmla="*/ 10970 h 1079999"/>
              <a:gd name="connsiteX3" fmla="*/ 1080000 w 1080000"/>
              <a:gd name="connsiteY3" fmla="*/ 539999 h 1079999"/>
              <a:gd name="connsiteX4" fmla="*/ 540000 w 1080000"/>
              <a:gd name="connsiteY4" fmla="*/ 1079999 h 1079999"/>
              <a:gd name="connsiteX5" fmla="*/ 0 w 1080000"/>
              <a:gd name="connsiteY5" fmla="*/ 539999 h 1079999"/>
              <a:gd name="connsiteX6" fmla="*/ 431171 w 1080000"/>
              <a:gd name="connsiteY6" fmla="*/ 10970 h 107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0000" h="1079999">
                <a:moveTo>
                  <a:pt x="539990" y="0"/>
                </a:moveTo>
                <a:lnTo>
                  <a:pt x="540010" y="0"/>
                </a:lnTo>
                <a:lnTo>
                  <a:pt x="648829" y="10970"/>
                </a:lnTo>
                <a:cubicBezTo>
                  <a:pt x="894898" y="61323"/>
                  <a:pt x="1080000" y="279044"/>
                  <a:pt x="1080000" y="539999"/>
                </a:cubicBezTo>
                <a:cubicBezTo>
                  <a:pt x="1080000" y="838233"/>
                  <a:pt x="838234" y="1079999"/>
                  <a:pt x="540000" y="1079999"/>
                </a:cubicBezTo>
                <a:cubicBezTo>
                  <a:pt x="241766" y="1079999"/>
                  <a:pt x="0" y="838233"/>
                  <a:pt x="0" y="539999"/>
                </a:cubicBezTo>
                <a:cubicBezTo>
                  <a:pt x="0" y="279044"/>
                  <a:pt x="185102" y="61323"/>
                  <a:pt x="431171" y="10970"/>
                </a:cubicBezTo>
                <a:close/>
              </a:path>
            </a:pathLst>
          </a:custGeom>
          <a:solidFill>
            <a:srgbClr val="CDDF95"/>
          </a:solidFill>
        </p:spPr>
        <p:txBody>
          <a:bodyPr wrap="square" anchor="ctr">
            <a:noAutofit/>
          </a:bodyPr>
          <a:lstStyle>
            <a:lvl1pPr marL="0" indent="0" algn="ctr">
              <a:buNone/>
              <a:defRPr sz="1200"/>
            </a:lvl1pPr>
          </a:lstStyle>
          <a:p>
            <a:r>
              <a:rPr lang="nl-NL"/>
              <a:t>Klik op het pictogram als u een afbeelding wilt toevoegen</a:t>
            </a:r>
          </a:p>
        </p:txBody>
      </p:sp>
      <p:sp>
        <p:nvSpPr>
          <p:cNvPr id="37" name="Tijdelijke aanduiding voor afbeelding 36">
            <a:extLst>
              <a:ext uri="{FF2B5EF4-FFF2-40B4-BE49-F238E27FC236}">
                <a16:creationId xmlns:a16="http://schemas.microsoft.com/office/drawing/2014/main" id="{BF27EE9E-744F-0146-8207-ABB3172A1D80}"/>
              </a:ext>
            </a:extLst>
          </p:cNvPr>
          <p:cNvSpPr>
            <a:spLocks noGrp="1"/>
          </p:cNvSpPr>
          <p:nvPr>
            <p:ph type="pic" sz="quarter" idx="13"/>
          </p:nvPr>
        </p:nvSpPr>
        <p:spPr>
          <a:xfrm>
            <a:off x="8281282" y="3772486"/>
            <a:ext cx="1620000" cy="1620000"/>
          </a:xfrm>
          <a:custGeom>
            <a:avLst/>
            <a:gdLst>
              <a:gd name="connsiteX0" fmla="*/ 539990 w 1080000"/>
              <a:gd name="connsiteY0" fmla="*/ 0 h 1079999"/>
              <a:gd name="connsiteX1" fmla="*/ 540010 w 1080000"/>
              <a:gd name="connsiteY1" fmla="*/ 0 h 1079999"/>
              <a:gd name="connsiteX2" fmla="*/ 648829 w 1080000"/>
              <a:gd name="connsiteY2" fmla="*/ 10970 h 1079999"/>
              <a:gd name="connsiteX3" fmla="*/ 1080000 w 1080000"/>
              <a:gd name="connsiteY3" fmla="*/ 539999 h 1079999"/>
              <a:gd name="connsiteX4" fmla="*/ 540000 w 1080000"/>
              <a:gd name="connsiteY4" fmla="*/ 1079999 h 1079999"/>
              <a:gd name="connsiteX5" fmla="*/ 0 w 1080000"/>
              <a:gd name="connsiteY5" fmla="*/ 539999 h 1079999"/>
              <a:gd name="connsiteX6" fmla="*/ 431171 w 1080000"/>
              <a:gd name="connsiteY6" fmla="*/ 10970 h 107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0000" h="1079999">
                <a:moveTo>
                  <a:pt x="539990" y="0"/>
                </a:moveTo>
                <a:lnTo>
                  <a:pt x="540010" y="0"/>
                </a:lnTo>
                <a:lnTo>
                  <a:pt x="648829" y="10970"/>
                </a:lnTo>
                <a:cubicBezTo>
                  <a:pt x="894898" y="61323"/>
                  <a:pt x="1080000" y="279044"/>
                  <a:pt x="1080000" y="539999"/>
                </a:cubicBezTo>
                <a:cubicBezTo>
                  <a:pt x="1080000" y="838233"/>
                  <a:pt x="838234" y="1079999"/>
                  <a:pt x="540000" y="1079999"/>
                </a:cubicBezTo>
                <a:cubicBezTo>
                  <a:pt x="241766" y="1079999"/>
                  <a:pt x="0" y="838233"/>
                  <a:pt x="0" y="539999"/>
                </a:cubicBezTo>
                <a:cubicBezTo>
                  <a:pt x="0" y="279044"/>
                  <a:pt x="185102" y="61323"/>
                  <a:pt x="431171" y="10970"/>
                </a:cubicBezTo>
                <a:close/>
              </a:path>
            </a:pathLst>
          </a:custGeom>
          <a:solidFill>
            <a:srgbClr val="CDDF95"/>
          </a:solidFill>
        </p:spPr>
        <p:txBody>
          <a:bodyPr wrap="square" anchor="ctr">
            <a:noAutofit/>
          </a:bodyPr>
          <a:lstStyle>
            <a:lvl1pPr marL="0" indent="0" algn="ctr">
              <a:buNone/>
              <a:defRPr sz="1200"/>
            </a:lvl1pPr>
          </a:lstStyle>
          <a:p>
            <a:r>
              <a:rPr lang="nl-NL"/>
              <a:t>Klik op het pictogram als u een afbeelding wilt toevoegen</a:t>
            </a:r>
          </a:p>
        </p:txBody>
      </p:sp>
      <p:sp>
        <p:nvSpPr>
          <p:cNvPr id="38" name="Tijdelijke aanduiding voor afbeelding 37">
            <a:extLst>
              <a:ext uri="{FF2B5EF4-FFF2-40B4-BE49-F238E27FC236}">
                <a16:creationId xmlns:a16="http://schemas.microsoft.com/office/drawing/2014/main" id="{2B1BA291-1D74-BE4B-BBCD-B8024C948CBB}"/>
              </a:ext>
            </a:extLst>
          </p:cNvPr>
          <p:cNvSpPr>
            <a:spLocks noGrp="1"/>
          </p:cNvSpPr>
          <p:nvPr>
            <p:ph type="pic" sz="quarter" idx="14"/>
          </p:nvPr>
        </p:nvSpPr>
        <p:spPr>
          <a:xfrm>
            <a:off x="1976279" y="1517442"/>
            <a:ext cx="2088000" cy="2088000"/>
          </a:xfrm>
          <a:custGeom>
            <a:avLst/>
            <a:gdLst>
              <a:gd name="connsiteX0" fmla="*/ 539990 w 1080000"/>
              <a:gd name="connsiteY0" fmla="*/ 0 h 1079999"/>
              <a:gd name="connsiteX1" fmla="*/ 540010 w 1080000"/>
              <a:gd name="connsiteY1" fmla="*/ 0 h 1079999"/>
              <a:gd name="connsiteX2" fmla="*/ 648829 w 1080000"/>
              <a:gd name="connsiteY2" fmla="*/ 10970 h 1079999"/>
              <a:gd name="connsiteX3" fmla="*/ 1080000 w 1080000"/>
              <a:gd name="connsiteY3" fmla="*/ 539999 h 1079999"/>
              <a:gd name="connsiteX4" fmla="*/ 540000 w 1080000"/>
              <a:gd name="connsiteY4" fmla="*/ 1079999 h 1079999"/>
              <a:gd name="connsiteX5" fmla="*/ 0 w 1080000"/>
              <a:gd name="connsiteY5" fmla="*/ 539999 h 1079999"/>
              <a:gd name="connsiteX6" fmla="*/ 431171 w 1080000"/>
              <a:gd name="connsiteY6" fmla="*/ 10970 h 107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0000" h="1079999">
                <a:moveTo>
                  <a:pt x="539990" y="0"/>
                </a:moveTo>
                <a:lnTo>
                  <a:pt x="540010" y="0"/>
                </a:lnTo>
                <a:lnTo>
                  <a:pt x="648829" y="10970"/>
                </a:lnTo>
                <a:cubicBezTo>
                  <a:pt x="894898" y="61323"/>
                  <a:pt x="1080000" y="279044"/>
                  <a:pt x="1080000" y="539999"/>
                </a:cubicBezTo>
                <a:cubicBezTo>
                  <a:pt x="1080000" y="838233"/>
                  <a:pt x="838234" y="1079999"/>
                  <a:pt x="540000" y="1079999"/>
                </a:cubicBezTo>
                <a:cubicBezTo>
                  <a:pt x="241766" y="1079999"/>
                  <a:pt x="0" y="838233"/>
                  <a:pt x="0" y="539999"/>
                </a:cubicBezTo>
                <a:cubicBezTo>
                  <a:pt x="0" y="279044"/>
                  <a:pt x="185102" y="61323"/>
                  <a:pt x="431171" y="10970"/>
                </a:cubicBezTo>
                <a:close/>
              </a:path>
            </a:pathLst>
          </a:custGeom>
          <a:solidFill>
            <a:srgbClr val="CDDF95"/>
          </a:solidFill>
        </p:spPr>
        <p:txBody>
          <a:bodyPr wrap="square" anchor="ctr">
            <a:noAutofit/>
          </a:bodyPr>
          <a:lstStyle>
            <a:lvl1pPr marL="0" indent="0" algn="ctr">
              <a:buNone/>
              <a:defRPr sz="1200"/>
            </a:lvl1pPr>
          </a:lstStyle>
          <a:p>
            <a:r>
              <a:rPr lang="nl-NL"/>
              <a:t>Klik op het pictogram als u een afbeelding wilt toevoegen</a:t>
            </a:r>
          </a:p>
        </p:txBody>
      </p:sp>
      <p:sp>
        <p:nvSpPr>
          <p:cNvPr id="39" name="Tijdelijke aanduiding voor afbeelding 38">
            <a:extLst>
              <a:ext uri="{FF2B5EF4-FFF2-40B4-BE49-F238E27FC236}">
                <a16:creationId xmlns:a16="http://schemas.microsoft.com/office/drawing/2014/main" id="{758B1C57-632A-F94D-B2A5-4543CFE06422}"/>
              </a:ext>
            </a:extLst>
          </p:cNvPr>
          <p:cNvSpPr>
            <a:spLocks noGrp="1"/>
          </p:cNvSpPr>
          <p:nvPr>
            <p:ph type="pic" sz="quarter" idx="15"/>
          </p:nvPr>
        </p:nvSpPr>
        <p:spPr>
          <a:xfrm>
            <a:off x="1074942" y="3777047"/>
            <a:ext cx="1512000" cy="1512000"/>
          </a:xfrm>
          <a:custGeom>
            <a:avLst/>
            <a:gdLst>
              <a:gd name="connsiteX0" fmla="*/ 539990 w 1080000"/>
              <a:gd name="connsiteY0" fmla="*/ 0 h 1079999"/>
              <a:gd name="connsiteX1" fmla="*/ 540010 w 1080000"/>
              <a:gd name="connsiteY1" fmla="*/ 0 h 1079999"/>
              <a:gd name="connsiteX2" fmla="*/ 648829 w 1080000"/>
              <a:gd name="connsiteY2" fmla="*/ 10970 h 1079999"/>
              <a:gd name="connsiteX3" fmla="*/ 1080000 w 1080000"/>
              <a:gd name="connsiteY3" fmla="*/ 539999 h 1079999"/>
              <a:gd name="connsiteX4" fmla="*/ 540000 w 1080000"/>
              <a:gd name="connsiteY4" fmla="*/ 1079999 h 1079999"/>
              <a:gd name="connsiteX5" fmla="*/ 0 w 1080000"/>
              <a:gd name="connsiteY5" fmla="*/ 539999 h 1079999"/>
              <a:gd name="connsiteX6" fmla="*/ 431171 w 1080000"/>
              <a:gd name="connsiteY6" fmla="*/ 10970 h 107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0000" h="1079999">
                <a:moveTo>
                  <a:pt x="539990" y="0"/>
                </a:moveTo>
                <a:lnTo>
                  <a:pt x="540010" y="0"/>
                </a:lnTo>
                <a:lnTo>
                  <a:pt x="648829" y="10970"/>
                </a:lnTo>
                <a:cubicBezTo>
                  <a:pt x="894898" y="61323"/>
                  <a:pt x="1080000" y="279044"/>
                  <a:pt x="1080000" y="539999"/>
                </a:cubicBezTo>
                <a:cubicBezTo>
                  <a:pt x="1080000" y="838233"/>
                  <a:pt x="838234" y="1079999"/>
                  <a:pt x="540000" y="1079999"/>
                </a:cubicBezTo>
                <a:cubicBezTo>
                  <a:pt x="241766" y="1079999"/>
                  <a:pt x="0" y="838233"/>
                  <a:pt x="0" y="539999"/>
                </a:cubicBezTo>
                <a:cubicBezTo>
                  <a:pt x="0" y="279044"/>
                  <a:pt x="185102" y="61323"/>
                  <a:pt x="431171" y="10970"/>
                </a:cubicBezTo>
                <a:close/>
              </a:path>
            </a:pathLst>
          </a:custGeom>
          <a:solidFill>
            <a:srgbClr val="CDDF95"/>
          </a:solidFill>
        </p:spPr>
        <p:txBody>
          <a:bodyPr wrap="square" anchor="ctr">
            <a:noAutofit/>
          </a:bodyPr>
          <a:lstStyle>
            <a:lvl1pPr marL="0" indent="0" algn="ctr">
              <a:buNone/>
              <a:defRPr sz="1200"/>
            </a:lvl1pPr>
          </a:lstStyle>
          <a:p>
            <a:r>
              <a:rPr lang="nl-NL"/>
              <a:t>Klik op het pictogram als u een afbeelding wilt toevoegen</a:t>
            </a:r>
          </a:p>
        </p:txBody>
      </p:sp>
      <p:sp>
        <p:nvSpPr>
          <p:cNvPr id="40" name="Tijdelijke aanduiding voor afbeelding 39">
            <a:extLst>
              <a:ext uri="{FF2B5EF4-FFF2-40B4-BE49-F238E27FC236}">
                <a16:creationId xmlns:a16="http://schemas.microsoft.com/office/drawing/2014/main" id="{BED98F4A-29D8-4843-BCA1-026980377FD2}"/>
              </a:ext>
            </a:extLst>
          </p:cNvPr>
          <p:cNvSpPr>
            <a:spLocks noGrp="1"/>
          </p:cNvSpPr>
          <p:nvPr>
            <p:ph type="pic" sz="quarter" idx="16"/>
          </p:nvPr>
        </p:nvSpPr>
        <p:spPr>
          <a:xfrm>
            <a:off x="2872028" y="4552587"/>
            <a:ext cx="1620000" cy="1620000"/>
          </a:xfrm>
          <a:custGeom>
            <a:avLst/>
            <a:gdLst>
              <a:gd name="connsiteX0" fmla="*/ 539990 w 1080000"/>
              <a:gd name="connsiteY0" fmla="*/ 0 h 1079999"/>
              <a:gd name="connsiteX1" fmla="*/ 540010 w 1080000"/>
              <a:gd name="connsiteY1" fmla="*/ 0 h 1079999"/>
              <a:gd name="connsiteX2" fmla="*/ 648829 w 1080000"/>
              <a:gd name="connsiteY2" fmla="*/ 10970 h 1079999"/>
              <a:gd name="connsiteX3" fmla="*/ 1080000 w 1080000"/>
              <a:gd name="connsiteY3" fmla="*/ 539999 h 1079999"/>
              <a:gd name="connsiteX4" fmla="*/ 540000 w 1080000"/>
              <a:gd name="connsiteY4" fmla="*/ 1079999 h 1079999"/>
              <a:gd name="connsiteX5" fmla="*/ 0 w 1080000"/>
              <a:gd name="connsiteY5" fmla="*/ 539999 h 1079999"/>
              <a:gd name="connsiteX6" fmla="*/ 431171 w 1080000"/>
              <a:gd name="connsiteY6" fmla="*/ 10970 h 107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0000" h="1079999">
                <a:moveTo>
                  <a:pt x="539990" y="0"/>
                </a:moveTo>
                <a:lnTo>
                  <a:pt x="540010" y="0"/>
                </a:lnTo>
                <a:lnTo>
                  <a:pt x="648829" y="10970"/>
                </a:lnTo>
                <a:cubicBezTo>
                  <a:pt x="894898" y="61323"/>
                  <a:pt x="1080000" y="279044"/>
                  <a:pt x="1080000" y="539999"/>
                </a:cubicBezTo>
                <a:cubicBezTo>
                  <a:pt x="1080000" y="838233"/>
                  <a:pt x="838234" y="1079999"/>
                  <a:pt x="540000" y="1079999"/>
                </a:cubicBezTo>
                <a:cubicBezTo>
                  <a:pt x="241766" y="1079999"/>
                  <a:pt x="0" y="838233"/>
                  <a:pt x="0" y="539999"/>
                </a:cubicBezTo>
                <a:cubicBezTo>
                  <a:pt x="0" y="279044"/>
                  <a:pt x="185102" y="61323"/>
                  <a:pt x="431171" y="10970"/>
                </a:cubicBezTo>
                <a:close/>
              </a:path>
            </a:pathLst>
          </a:custGeom>
          <a:solidFill>
            <a:srgbClr val="CDDF95"/>
          </a:solidFill>
        </p:spPr>
        <p:txBody>
          <a:bodyPr wrap="square" anchor="ctr">
            <a:noAutofit/>
          </a:bodyPr>
          <a:lstStyle>
            <a:lvl1pPr marL="0" indent="0" algn="ctr">
              <a:buNone/>
              <a:defRPr sz="1200"/>
            </a:lvl1pPr>
          </a:lstStyle>
          <a:p>
            <a:r>
              <a:rPr lang="nl-NL"/>
              <a:t>Klik op het pictogram als u een afbeelding wilt toevoegen</a:t>
            </a:r>
          </a:p>
        </p:txBody>
      </p:sp>
      <p:sp>
        <p:nvSpPr>
          <p:cNvPr id="41" name="Tijdelijke aanduiding voor afbeelding 40">
            <a:extLst>
              <a:ext uri="{FF2B5EF4-FFF2-40B4-BE49-F238E27FC236}">
                <a16:creationId xmlns:a16="http://schemas.microsoft.com/office/drawing/2014/main" id="{7451F9AA-CE6A-F940-A997-7F50790BC781}"/>
              </a:ext>
            </a:extLst>
          </p:cNvPr>
          <p:cNvSpPr>
            <a:spLocks noGrp="1"/>
          </p:cNvSpPr>
          <p:nvPr>
            <p:ph type="pic" sz="quarter" idx="17"/>
          </p:nvPr>
        </p:nvSpPr>
        <p:spPr>
          <a:xfrm>
            <a:off x="4349365" y="1688744"/>
            <a:ext cx="3492000" cy="3492000"/>
          </a:xfrm>
          <a:custGeom>
            <a:avLst/>
            <a:gdLst>
              <a:gd name="connsiteX0" fmla="*/ 539990 w 1080000"/>
              <a:gd name="connsiteY0" fmla="*/ 0 h 1079999"/>
              <a:gd name="connsiteX1" fmla="*/ 540010 w 1080000"/>
              <a:gd name="connsiteY1" fmla="*/ 0 h 1079999"/>
              <a:gd name="connsiteX2" fmla="*/ 648829 w 1080000"/>
              <a:gd name="connsiteY2" fmla="*/ 10970 h 1079999"/>
              <a:gd name="connsiteX3" fmla="*/ 1080000 w 1080000"/>
              <a:gd name="connsiteY3" fmla="*/ 539999 h 1079999"/>
              <a:gd name="connsiteX4" fmla="*/ 540000 w 1080000"/>
              <a:gd name="connsiteY4" fmla="*/ 1079999 h 1079999"/>
              <a:gd name="connsiteX5" fmla="*/ 0 w 1080000"/>
              <a:gd name="connsiteY5" fmla="*/ 539999 h 1079999"/>
              <a:gd name="connsiteX6" fmla="*/ 431171 w 1080000"/>
              <a:gd name="connsiteY6" fmla="*/ 10970 h 107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0000" h="1079999">
                <a:moveTo>
                  <a:pt x="539990" y="0"/>
                </a:moveTo>
                <a:lnTo>
                  <a:pt x="540010" y="0"/>
                </a:lnTo>
                <a:lnTo>
                  <a:pt x="648829" y="10970"/>
                </a:lnTo>
                <a:cubicBezTo>
                  <a:pt x="894898" y="61323"/>
                  <a:pt x="1080000" y="279044"/>
                  <a:pt x="1080000" y="539999"/>
                </a:cubicBezTo>
                <a:cubicBezTo>
                  <a:pt x="1080000" y="838233"/>
                  <a:pt x="838234" y="1079999"/>
                  <a:pt x="540000" y="1079999"/>
                </a:cubicBezTo>
                <a:cubicBezTo>
                  <a:pt x="241766" y="1079999"/>
                  <a:pt x="0" y="838233"/>
                  <a:pt x="0" y="539999"/>
                </a:cubicBezTo>
                <a:cubicBezTo>
                  <a:pt x="0" y="279044"/>
                  <a:pt x="185102" y="61323"/>
                  <a:pt x="431171" y="10970"/>
                </a:cubicBezTo>
                <a:close/>
              </a:path>
            </a:pathLst>
          </a:custGeom>
          <a:solidFill>
            <a:srgbClr val="A4CD39"/>
          </a:solidFill>
        </p:spPr>
        <p:txBody>
          <a:bodyPr vert="horz" wrap="square" lIns="91440" tIns="45720" rIns="91440" bIns="45720" rtlCol="0" anchor="ctr">
            <a:noAutofit/>
          </a:bodyPr>
          <a:lstStyle>
            <a:lvl1pPr marL="0" indent="0" algn="ctr">
              <a:lnSpc>
                <a:spcPct val="100000"/>
              </a:lnSpc>
              <a:buNone/>
              <a:defRPr lang="nl-NL" sz="2800" b="1">
                <a:solidFill>
                  <a:schemeClr val="bg1"/>
                </a:solidFill>
              </a:defRPr>
            </a:lvl1pPr>
          </a:lstStyle>
          <a:p>
            <a:pPr marL="228600" lvl="0" indent="-228600" algn="ctr">
              <a:lnSpc>
                <a:spcPct val="100000"/>
              </a:lnSpc>
            </a:pPr>
            <a:r>
              <a:rPr lang="nl-NL"/>
              <a:t>Klik op het pictogram als u een afbeelding wilt toevoegen</a:t>
            </a:r>
          </a:p>
        </p:txBody>
      </p:sp>
    </p:spTree>
    <p:extLst>
      <p:ext uri="{BB962C8B-B14F-4D97-AF65-F5344CB8AC3E}">
        <p14:creationId xmlns:p14="http://schemas.microsoft.com/office/powerpoint/2010/main" val="4225212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en ronde tekstvlakken">
    <p:spTree>
      <p:nvGrpSpPr>
        <p:cNvPr id="1" name=""/>
        <p:cNvGrpSpPr/>
        <p:nvPr/>
      </p:nvGrpSpPr>
      <p:grpSpPr>
        <a:xfrm>
          <a:off x="0" y="0"/>
          <a:ext cx="0" cy="0"/>
          <a:chOff x="0" y="0"/>
          <a:chExt cx="0" cy="0"/>
        </a:xfrm>
      </p:grpSpPr>
      <p:sp>
        <p:nvSpPr>
          <p:cNvPr id="6" name="Titel 3">
            <a:extLst>
              <a:ext uri="{FF2B5EF4-FFF2-40B4-BE49-F238E27FC236}">
                <a16:creationId xmlns:a16="http://schemas.microsoft.com/office/drawing/2014/main" id="{B6132506-0AE1-DF48-9007-819FE6E7DC3C}"/>
              </a:ext>
            </a:extLst>
          </p:cNvPr>
          <p:cNvSpPr>
            <a:spLocks noGrp="1"/>
          </p:cNvSpPr>
          <p:nvPr>
            <p:ph type="title"/>
          </p:nvPr>
        </p:nvSpPr>
        <p:spPr>
          <a:xfrm>
            <a:off x="368516" y="357697"/>
            <a:ext cx="5660818" cy="635189"/>
          </a:xfrm>
        </p:spPr>
        <p:txBody>
          <a:bodyPr/>
          <a:lstStyle>
            <a:lvl1pPr>
              <a:defRPr/>
            </a:lvl1pPr>
          </a:lstStyle>
          <a:p>
            <a:r>
              <a:rPr lang="nl-NL"/>
              <a:t>Klik om de stijl te bewerken</a:t>
            </a:r>
          </a:p>
        </p:txBody>
      </p:sp>
      <p:sp>
        <p:nvSpPr>
          <p:cNvPr id="22" name="Tijdelijke aanduiding voor tekst 21">
            <a:extLst>
              <a:ext uri="{FF2B5EF4-FFF2-40B4-BE49-F238E27FC236}">
                <a16:creationId xmlns:a16="http://schemas.microsoft.com/office/drawing/2014/main" id="{557ECDE4-B060-E24A-B635-AD067D541559}"/>
              </a:ext>
            </a:extLst>
          </p:cNvPr>
          <p:cNvSpPr>
            <a:spLocks noGrp="1"/>
          </p:cNvSpPr>
          <p:nvPr>
            <p:ph type="body" sz="quarter" idx="10"/>
          </p:nvPr>
        </p:nvSpPr>
        <p:spPr>
          <a:xfrm>
            <a:off x="7595391" y="773632"/>
            <a:ext cx="1476000" cy="1475998"/>
          </a:xfrm>
          <a:custGeom>
            <a:avLst/>
            <a:gdLst>
              <a:gd name="connsiteX0" fmla="*/ 738000 w 1476000"/>
              <a:gd name="connsiteY0" fmla="*/ 0 h 1475998"/>
              <a:gd name="connsiteX1" fmla="*/ 1476000 w 1476000"/>
              <a:gd name="connsiteY1" fmla="*/ 738000 h 1475998"/>
              <a:gd name="connsiteX2" fmla="*/ 813456 w 1476000"/>
              <a:gd name="connsiteY2" fmla="*/ 1472190 h 1475998"/>
              <a:gd name="connsiteX3" fmla="*/ 738040 w 1476000"/>
              <a:gd name="connsiteY3" fmla="*/ 1475998 h 1475998"/>
              <a:gd name="connsiteX4" fmla="*/ 737961 w 1476000"/>
              <a:gd name="connsiteY4" fmla="*/ 1475998 h 1475998"/>
              <a:gd name="connsiteX5" fmla="*/ 662544 w 1476000"/>
              <a:gd name="connsiteY5" fmla="*/ 1472190 h 1475998"/>
              <a:gd name="connsiteX6" fmla="*/ 0 w 1476000"/>
              <a:gd name="connsiteY6" fmla="*/ 738000 h 1475998"/>
              <a:gd name="connsiteX7" fmla="*/ 738000 w 1476000"/>
              <a:gd name="connsiteY7" fmla="*/ 0 h 147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6000" h="1475998">
                <a:moveTo>
                  <a:pt x="738000" y="0"/>
                </a:moveTo>
                <a:cubicBezTo>
                  <a:pt x="1145586" y="0"/>
                  <a:pt x="1476000" y="330414"/>
                  <a:pt x="1476000" y="738000"/>
                </a:cubicBezTo>
                <a:cubicBezTo>
                  <a:pt x="1476000" y="1120112"/>
                  <a:pt x="1185597" y="1434397"/>
                  <a:pt x="813456" y="1472190"/>
                </a:cubicBezTo>
                <a:lnTo>
                  <a:pt x="738040" y="1475998"/>
                </a:lnTo>
                <a:lnTo>
                  <a:pt x="737961" y="1475998"/>
                </a:lnTo>
                <a:lnTo>
                  <a:pt x="662544" y="1472190"/>
                </a:lnTo>
                <a:cubicBezTo>
                  <a:pt x="290403" y="1434397"/>
                  <a:pt x="0" y="1120112"/>
                  <a:pt x="0" y="738000"/>
                </a:cubicBezTo>
                <a:cubicBezTo>
                  <a:pt x="0" y="330414"/>
                  <a:pt x="330414" y="0"/>
                  <a:pt x="738000" y="0"/>
                </a:cubicBezTo>
                <a:close/>
              </a:path>
            </a:pathLst>
          </a:custGeom>
          <a:solidFill>
            <a:srgbClr val="CDDF95"/>
          </a:solidFill>
        </p:spPr>
        <p:txBody>
          <a:bodyPr wrap="square" anchor="ctr">
            <a:noAutofit/>
          </a:bodyPr>
          <a:lstStyle>
            <a:lvl1pPr marL="0" indent="0" algn="ctr">
              <a:buNone/>
              <a:defRPr/>
            </a:lvl1pPr>
          </a:lstStyle>
          <a:p>
            <a:pPr lvl="0"/>
            <a:r>
              <a:rPr lang="nl-NL"/>
              <a:t>Klik om de modelstijlen te bewerken</a:t>
            </a:r>
          </a:p>
        </p:txBody>
      </p:sp>
      <p:sp>
        <p:nvSpPr>
          <p:cNvPr id="23" name="Tijdelijke aanduiding voor tekst 22">
            <a:extLst>
              <a:ext uri="{FF2B5EF4-FFF2-40B4-BE49-F238E27FC236}">
                <a16:creationId xmlns:a16="http://schemas.microsoft.com/office/drawing/2014/main" id="{D13CAD19-7248-7B4E-9F81-B0608174CF95}"/>
              </a:ext>
            </a:extLst>
          </p:cNvPr>
          <p:cNvSpPr>
            <a:spLocks noGrp="1"/>
          </p:cNvSpPr>
          <p:nvPr>
            <p:ph type="body" sz="quarter" idx="11"/>
          </p:nvPr>
        </p:nvSpPr>
        <p:spPr>
          <a:xfrm>
            <a:off x="6162667" y="322862"/>
            <a:ext cx="1080000" cy="1079999"/>
          </a:xfrm>
          <a:custGeom>
            <a:avLst/>
            <a:gdLst>
              <a:gd name="connsiteX0" fmla="*/ 539990 w 1080000"/>
              <a:gd name="connsiteY0" fmla="*/ 0 h 1079999"/>
              <a:gd name="connsiteX1" fmla="*/ 540010 w 1080000"/>
              <a:gd name="connsiteY1" fmla="*/ 0 h 1079999"/>
              <a:gd name="connsiteX2" fmla="*/ 648829 w 1080000"/>
              <a:gd name="connsiteY2" fmla="*/ 10970 h 1079999"/>
              <a:gd name="connsiteX3" fmla="*/ 1080000 w 1080000"/>
              <a:gd name="connsiteY3" fmla="*/ 539999 h 1079999"/>
              <a:gd name="connsiteX4" fmla="*/ 540000 w 1080000"/>
              <a:gd name="connsiteY4" fmla="*/ 1079999 h 1079999"/>
              <a:gd name="connsiteX5" fmla="*/ 0 w 1080000"/>
              <a:gd name="connsiteY5" fmla="*/ 539999 h 1079999"/>
              <a:gd name="connsiteX6" fmla="*/ 431171 w 1080000"/>
              <a:gd name="connsiteY6" fmla="*/ 10970 h 107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0000" h="1079999">
                <a:moveTo>
                  <a:pt x="539990" y="0"/>
                </a:moveTo>
                <a:lnTo>
                  <a:pt x="540010" y="0"/>
                </a:lnTo>
                <a:lnTo>
                  <a:pt x="648829" y="10970"/>
                </a:lnTo>
                <a:cubicBezTo>
                  <a:pt x="894898" y="61323"/>
                  <a:pt x="1080000" y="279044"/>
                  <a:pt x="1080000" y="539999"/>
                </a:cubicBezTo>
                <a:cubicBezTo>
                  <a:pt x="1080000" y="838233"/>
                  <a:pt x="838234" y="1079999"/>
                  <a:pt x="540000" y="1079999"/>
                </a:cubicBezTo>
                <a:cubicBezTo>
                  <a:pt x="241766" y="1079999"/>
                  <a:pt x="0" y="838233"/>
                  <a:pt x="0" y="539999"/>
                </a:cubicBezTo>
                <a:cubicBezTo>
                  <a:pt x="0" y="279044"/>
                  <a:pt x="185102" y="61323"/>
                  <a:pt x="431171" y="10970"/>
                </a:cubicBezTo>
                <a:close/>
              </a:path>
            </a:pathLst>
          </a:custGeom>
          <a:solidFill>
            <a:srgbClr val="CDDF95"/>
          </a:solidFill>
        </p:spPr>
        <p:txBody>
          <a:bodyPr wrap="square" anchor="ctr">
            <a:noAutofit/>
          </a:bodyPr>
          <a:lstStyle>
            <a:lvl1pPr marL="0" indent="0" algn="ctr">
              <a:buNone/>
              <a:defRPr/>
            </a:lvl1pPr>
          </a:lstStyle>
          <a:p>
            <a:pPr lvl="0"/>
            <a:r>
              <a:rPr lang="nl-NL"/>
              <a:t>Klik om de modelstijlen te bewerken</a:t>
            </a:r>
          </a:p>
        </p:txBody>
      </p:sp>
      <p:sp>
        <p:nvSpPr>
          <p:cNvPr id="25" name="Tijdelijke aanduiding voor tekst 24">
            <a:extLst>
              <a:ext uri="{FF2B5EF4-FFF2-40B4-BE49-F238E27FC236}">
                <a16:creationId xmlns:a16="http://schemas.microsoft.com/office/drawing/2014/main" id="{7434E08C-5CCA-7C40-B9C8-E58219575B18}"/>
              </a:ext>
            </a:extLst>
          </p:cNvPr>
          <p:cNvSpPr>
            <a:spLocks noGrp="1"/>
          </p:cNvSpPr>
          <p:nvPr>
            <p:ph type="body" sz="quarter" idx="12"/>
          </p:nvPr>
        </p:nvSpPr>
        <p:spPr>
          <a:xfrm>
            <a:off x="4351415" y="1690172"/>
            <a:ext cx="3491999" cy="3484828"/>
          </a:xfrm>
          <a:custGeom>
            <a:avLst/>
            <a:gdLst>
              <a:gd name="connsiteX0" fmla="*/ 1603968 w 3491999"/>
              <a:gd name="connsiteY0" fmla="*/ 0 h 3484828"/>
              <a:gd name="connsiteX1" fmla="*/ 1888032 w 3491999"/>
              <a:gd name="connsiteY1" fmla="*/ 0 h 3484828"/>
              <a:gd name="connsiteX2" fmla="*/ 1924519 w 3491999"/>
              <a:gd name="connsiteY2" fmla="*/ 1843 h 3484828"/>
              <a:gd name="connsiteX3" fmla="*/ 3482986 w 3491999"/>
              <a:gd name="connsiteY3" fmla="*/ 1560310 h 3484828"/>
              <a:gd name="connsiteX4" fmla="*/ 3491999 w 3491999"/>
              <a:gd name="connsiteY4" fmla="*/ 1738807 h 3484828"/>
              <a:gd name="connsiteX5" fmla="*/ 3491999 w 3491999"/>
              <a:gd name="connsiteY5" fmla="*/ 1738849 h 3484828"/>
              <a:gd name="connsiteX6" fmla="*/ 3482986 w 3491999"/>
              <a:gd name="connsiteY6" fmla="*/ 1917346 h 3484828"/>
              <a:gd name="connsiteX7" fmla="*/ 1746000 w 3491999"/>
              <a:gd name="connsiteY7" fmla="*/ 3484828 h 3484828"/>
              <a:gd name="connsiteX8" fmla="*/ 0 w 3491999"/>
              <a:gd name="connsiteY8" fmla="*/ 1738828 h 3484828"/>
              <a:gd name="connsiteX9" fmla="*/ 1567482 w 3491999"/>
              <a:gd name="connsiteY9" fmla="*/ 1843 h 348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1999" h="3484828">
                <a:moveTo>
                  <a:pt x="1603968" y="0"/>
                </a:moveTo>
                <a:lnTo>
                  <a:pt x="1888032" y="0"/>
                </a:lnTo>
                <a:lnTo>
                  <a:pt x="1924519" y="1843"/>
                </a:lnTo>
                <a:cubicBezTo>
                  <a:pt x="2746254" y="85294"/>
                  <a:pt x="3399534" y="738574"/>
                  <a:pt x="3482986" y="1560310"/>
                </a:cubicBezTo>
                <a:lnTo>
                  <a:pt x="3491999" y="1738807"/>
                </a:lnTo>
                <a:lnTo>
                  <a:pt x="3491999" y="1738849"/>
                </a:lnTo>
                <a:lnTo>
                  <a:pt x="3482986" y="1917346"/>
                </a:lnTo>
                <a:cubicBezTo>
                  <a:pt x="3393573" y="2797778"/>
                  <a:pt x="2650021" y="3484828"/>
                  <a:pt x="1746000" y="3484828"/>
                </a:cubicBezTo>
                <a:cubicBezTo>
                  <a:pt x="781711" y="3484828"/>
                  <a:pt x="0" y="2703117"/>
                  <a:pt x="0" y="1738828"/>
                </a:cubicBezTo>
                <a:cubicBezTo>
                  <a:pt x="0" y="834807"/>
                  <a:pt x="687051" y="91255"/>
                  <a:pt x="1567482" y="1843"/>
                </a:cubicBezTo>
                <a:close/>
              </a:path>
            </a:pathLst>
          </a:custGeom>
          <a:solidFill>
            <a:srgbClr val="A4CD39"/>
          </a:solidFill>
        </p:spPr>
        <p:txBody>
          <a:bodyPr vert="horz" wrap="square" lIns="91440" tIns="45720" rIns="91440" bIns="45720" rtlCol="0" anchor="ctr">
            <a:noAutofit/>
          </a:bodyPr>
          <a:lstStyle>
            <a:lvl1pPr marL="0" indent="0" algn="ctr">
              <a:lnSpc>
                <a:spcPct val="100000"/>
              </a:lnSpc>
              <a:buNone/>
              <a:defRPr lang="nl-NL" sz="4400" b="1" dirty="0">
                <a:solidFill>
                  <a:schemeClr val="bg1"/>
                </a:solidFill>
              </a:defRPr>
            </a:lvl1pPr>
          </a:lstStyle>
          <a:p>
            <a:pPr marL="228600" lvl="0" indent="-228600" algn="ctr">
              <a:lnSpc>
                <a:spcPct val="100000"/>
              </a:lnSpc>
            </a:pPr>
            <a:r>
              <a:rPr lang="nl-NL"/>
              <a:t>Klik om de modelstijlen te bewerken</a:t>
            </a:r>
          </a:p>
        </p:txBody>
      </p:sp>
      <p:sp>
        <p:nvSpPr>
          <p:cNvPr id="21" name="Tijdelijke aanduiding voor tekst 20">
            <a:extLst>
              <a:ext uri="{FF2B5EF4-FFF2-40B4-BE49-F238E27FC236}">
                <a16:creationId xmlns:a16="http://schemas.microsoft.com/office/drawing/2014/main" id="{B735B2C1-7134-2E43-A2EA-A26708679EB5}"/>
              </a:ext>
            </a:extLst>
          </p:cNvPr>
          <p:cNvSpPr>
            <a:spLocks noGrp="1"/>
          </p:cNvSpPr>
          <p:nvPr>
            <p:ph type="body" sz="quarter" idx="13"/>
          </p:nvPr>
        </p:nvSpPr>
        <p:spPr>
          <a:xfrm>
            <a:off x="9461295" y="1413862"/>
            <a:ext cx="2268000" cy="2268000"/>
          </a:xfrm>
          <a:custGeom>
            <a:avLst/>
            <a:gdLst>
              <a:gd name="connsiteX0" fmla="*/ 1134000 w 2268000"/>
              <a:gd name="connsiteY0" fmla="*/ 0 h 2268000"/>
              <a:gd name="connsiteX1" fmla="*/ 2268000 w 2268000"/>
              <a:gd name="connsiteY1" fmla="*/ 1134000 h 2268000"/>
              <a:gd name="connsiteX2" fmla="*/ 1134000 w 2268000"/>
              <a:gd name="connsiteY2" fmla="*/ 2268000 h 2268000"/>
              <a:gd name="connsiteX3" fmla="*/ 0 w 2268000"/>
              <a:gd name="connsiteY3" fmla="*/ 1134000 h 2268000"/>
              <a:gd name="connsiteX4" fmla="*/ 1134000 w 2268000"/>
              <a:gd name="connsiteY4" fmla="*/ 0 h 226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8000" h="2268000">
                <a:moveTo>
                  <a:pt x="1134000" y="0"/>
                </a:moveTo>
                <a:cubicBezTo>
                  <a:pt x="1760291" y="0"/>
                  <a:pt x="2268000" y="507709"/>
                  <a:pt x="2268000" y="1134000"/>
                </a:cubicBezTo>
                <a:cubicBezTo>
                  <a:pt x="2268000" y="1760291"/>
                  <a:pt x="1760291" y="2268000"/>
                  <a:pt x="1134000" y="2268000"/>
                </a:cubicBezTo>
                <a:cubicBezTo>
                  <a:pt x="507709" y="2268000"/>
                  <a:pt x="0" y="1760291"/>
                  <a:pt x="0" y="1134000"/>
                </a:cubicBezTo>
                <a:cubicBezTo>
                  <a:pt x="0" y="507709"/>
                  <a:pt x="507709" y="0"/>
                  <a:pt x="1134000" y="0"/>
                </a:cubicBezTo>
                <a:close/>
              </a:path>
            </a:pathLst>
          </a:custGeom>
          <a:solidFill>
            <a:srgbClr val="CDDF95"/>
          </a:solidFill>
        </p:spPr>
        <p:txBody>
          <a:bodyPr wrap="square" anchor="ctr">
            <a:noAutofit/>
          </a:bodyPr>
          <a:lstStyle>
            <a:lvl1pPr marL="0" indent="0" algn="ctr">
              <a:buNone/>
              <a:defRPr/>
            </a:lvl1pPr>
          </a:lstStyle>
          <a:p>
            <a:pPr lvl="0"/>
            <a:r>
              <a:rPr lang="nl-NL"/>
              <a:t>Klik om de modelstijlen te bewerken</a:t>
            </a:r>
          </a:p>
        </p:txBody>
      </p:sp>
      <p:sp>
        <p:nvSpPr>
          <p:cNvPr id="24" name="Tijdelijke aanduiding voor tekst 23">
            <a:extLst>
              <a:ext uri="{FF2B5EF4-FFF2-40B4-BE49-F238E27FC236}">
                <a16:creationId xmlns:a16="http://schemas.microsoft.com/office/drawing/2014/main" id="{675564F1-343C-9A43-862D-304ACE365F5C}"/>
              </a:ext>
            </a:extLst>
          </p:cNvPr>
          <p:cNvSpPr>
            <a:spLocks noGrp="1"/>
          </p:cNvSpPr>
          <p:nvPr>
            <p:ph type="body" sz="quarter" idx="14"/>
          </p:nvPr>
        </p:nvSpPr>
        <p:spPr>
          <a:xfrm>
            <a:off x="8281282" y="3782859"/>
            <a:ext cx="1620000" cy="1609627"/>
          </a:xfrm>
          <a:custGeom>
            <a:avLst/>
            <a:gdLst>
              <a:gd name="connsiteX0" fmla="*/ 686616 w 1620000"/>
              <a:gd name="connsiteY0" fmla="*/ 0 h 1609627"/>
              <a:gd name="connsiteX1" fmla="*/ 933384 w 1620000"/>
              <a:gd name="connsiteY1" fmla="*/ 0 h 1609627"/>
              <a:gd name="connsiteX2" fmla="*/ 973243 w 1620000"/>
              <a:gd name="connsiteY2" fmla="*/ 6083 h 1609627"/>
              <a:gd name="connsiteX3" fmla="*/ 1620000 w 1620000"/>
              <a:gd name="connsiteY3" fmla="*/ 799627 h 1609627"/>
              <a:gd name="connsiteX4" fmla="*/ 810000 w 1620000"/>
              <a:gd name="connsiteY4" fmla="*/ 1609627 h 1609627"/>
              <a:gd name="connsiteX5" fmla="*/ 0 w 1620000"/>
              <a:gd name="connsiteY5" fmla="*/ 799627 h 1609627"/>
              <a:gd name="connsiteX6" fmla="*/ 646757 w 1620000"/>
              <a:gd name="connsiteY6" fmla="*/ 6083 h 160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0000" h="1609627">
                <a:moveTo>
                  <a:pt x="686616" y="0"/>
                </a:moveTo>
                <a:lnTo>
                  <a:pt x="933384" y="0"/>
                </a:lnTo>
                <a:lnTo>
                  <a:pt x="973243" y="6083"/>
                </a:lnTo>
                <a:cubicBezTo>
                  <a:pt x="1342347" y="81613"/>
                  <a:pt x="1620000" y="408195"/>
                  <a:pt x="1620000" y="799627"/>
                </a:cubicBezTo>
                <a:cubicBezTo>
                  <a:pt x="1620000" y="1246978"/>
                  <a:pt x="1257351" y="1609627"/>
                  <a:pt x="810000" y="1609627"/>
                </a:cubicBezTo>
                <a:cubicBezTo>
                  <a:pt x="362649" y="1609627"/>
                  <a:pt x="0" y="1246978"/>
                  <a:pt x="0" y="799627"/>
                </a:cubicBezTo>
                <a:cubicBezTo>
                  <a:pt x="0" y="408195"/>
                  <a:pt x="277653" y="81613"/>
                  <a:pt x="646757" y="6083"/>
                </a:cubicBezTo>
                <a:close/>
              </a:path>
            </a:pathLst>
          </a:custGeom>
          <a:solidFill>
            <a:srgbClr val="CDDF95"/>
          </a:solidFill>
        </p:spPr>
        <p:txBody>
          <a:bodyPr wrap="square" anchor="ctr">
            <a:noAutofit/>
          </a:bodyPr>
          <a:lstStyle>
            <a:lvl1pPr marL="0" indent="0" algn="ctr">
              <a:buNone/>
              <a:defRPr/>
            </a:lvl1pPr>
          </a:lstStyle>
          <a:p>
            <a:pPr lvl="0"/>
            <a:r>
              <a:rPr lang="nl-NL"/>
              <a:t>Klik om de modelstijlen te bewerken</a:t>
            </a:r>
          </a:p>
        </p:txBody>
      </p:sp>
      <p:sp>
        <p:nvSpPr>
          <p:cNvPr id="34" name="Tijdelijke aanduiding voor tekst 33">
            <a:extLst>
              <a:ext uri="{FF2B5EF4-FFF2-40B4-BE49-F238E27FC236}">
                <a16:creationId xmlns:a16="http://schemas.microsoft.com/office/drawing/2014/main" id="{5D75D9AA-F518-A646-B1AA-6FFC37B7ED82}"/>
              </a:ext>
            </a:extLst>
          </p:cNvPr>
          <p:cNvSpPr>
            <a:spLocks noGrp="1"/>
          </p:cNvSpPr>
          <p:nvPr>
            <p:ph type="body" sz="quarter" idx="15"/>
          </p:nvPr>
        </p:nvSpPr>
        <p:spPr>
          <a:xfrm>
            <a:off x="1976280" y="1517442"/>
            <a:ext cx="2087999" cy="2082188"/>
          </a:xfrm>
          <a:custGeom>
            <a:avLst/>
            <a:gdLst>
              <a:gd name="connsiteX0" fmla="*/ 1044000 w 2087999"/>
              <a:gd name="connsiteY0" fmla="*/ 0 h 2082188"/>
              <a:gd name="connsiteX1" fmla="*/ 2082610 w 2087999"/>
              <a:gd name="connsiteY1" fmla="*/ 937257 h 2082188"/>
              <a:gd name="connsiteX2" fmla="*/ 2087999 w 2087999"/>
              <a:gd name="connsiteY2" fmla="*/ 1043980 h 2082188"/>
              <a:gd name="connsiteX3" fmla="*/ 2087999 w 2087999"/>
              <a:gd name="connsiteY3" fmla="*/ 1044020 h 2082188"/>
              <a:gd name="connsiteX4" fmla="*/ 2082610 w 2087999"/>
              <a:gd name="connsiteY4" fmla="*/ 1150743 h 2082188"/>
              <a:gd name="connsiteX5" fmla="*/ 1254402 w 2087999"/>
              <a:gd name="connsiteY5" fmla="*/ 2066790 h 2082188"/>
              <a:gd name="connsiteX6" fmla="*/ 1153508 w 2087999"/>
              <a:gd name="connsiteY6" fmla="*/ 2082188 h 2082188"/>
              <a:gd name="connsiteX7" fmla="*/ 934492 w 2087999"/>
              <a:gd name="connsiteY7" fmla="*/ 2082188 h 2082188"/>
              <a:gd name="connsiteX8" fmla="*/ 833598 w 2087999"/>
              <a:gd name="connsiteY8" fmla="*/ 2066790 h 2082188"/>
              <a:gd name="connsiteX9" fmla="*/ 0 w 2087999"/>
              <a:gd name="connsiteY9" fmla="*/ 1044000 h 2082188"/>
              <a:gd name="connsiteX10" fmla="*/ 1044000 w 2087999"/>
              <a:gd name="connsiteY10" fmla="*/ 0 h 208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87999" h="2082188">
                <a:moveTo>
                  <a:pt x="1044000" y="0"/>
                </a:moveTo>
                <a:cubicBezTo>
                  <a:pt x="1584549" y="0"/>
                  <a:pt x="2029147" y="410814"/>
                  <a:pt x="2082610" y="937257"/>
                </a:cubicBezTo>
                <a:lnTo>
                  <a:pt x="2087999" y="1043980"/>
                </a:lnTo>
                <a:lnTo>
                  <a:pt x="2087999" y="1044020"/>
                </a:lnTo>
                <a:lnTo>
                  <a:pt x="2082610" y="1150743"/>
                </a:lnTo>
                <a:cubicBezTo>
                  <a:pt x="2036275" y="1606994"/>
                  <a:pt x="1696155" y="1976394"/>
                  <a:pt x="1254402" y="2066790"/>
                </a:cubicBezTo>
                <a:lnTo>
                  <a:pt x="1153508" y="2082188"/>
                </a:lnTo>
                <a:lnTo>
                  <a:pt x="934492" y="2082188"/>
                </a:lnTo>
                <a:lnTo>
                  <a:pt x="833598" y="2066790"/>
                </a:lnTo>
                <a:cubicBezTo>
                  <a:pt x="357865" y="1969441"/>
                  <a:pt x="0" y="1548512"/>
                  <a:pt x="0" y="1044000"/>
                </a:cubicBezTo>
                <a:cubicBezTo>
                  <a:pt x="0" y="467415"/>
                  <a:pt x="467415" y="0"/>
                  <a:pt x="1044000" y="0"/>
                </a:cubicBezTo>
                <a:close/>
              </a:path>
            </a:pathLst>
          </a:custGeom>
          <a:solidFill>
            <a:srgbClr val="CDDF95"/>
          </a:solidFill>
        </p:spPr>
        <p:txBody>
          <a:bodyPr wrap="square" anchor="ctr">
            <a:noAutofit/>
          </a:bodyPr>
          <a:lstStyle>
            <a:lvl1pPr marL="0" indent="0" algn="ctr">
              <a:buNone/>
              <a:defRPr/>
            </a:lvl1pPr>
          </a:lstStyle>
          <a:p>
            <a:pPr lvl="0"/>
            <a:r>
              <a:rPr lang="nl-NL"/>
              <a:t>Klik om de modelstijlen te bewerken</a:t>
            </a:r>
          </a:p>
        </p:txBody>
      </p:sp>
      <p:sp>
        <p:nvSpPr>
          <p:cNvPr id="35" name="Tijdelijke aanduiding voor tekst 34">
            <a:extLst>
              <a:ext uri="{FF2B5EF4-FFF2-40B4-BE49-F238E27FC236}">
                <a16:creationId xmlns:a16="http://schemas.microsoft.com/office/drawing/2014/main" id="{F7E7E026-AE26-D54C-A08C-CC315C164E01}"/>
              </a:ext>
            </a:extLst>
          </p:cNvPr>
          <p:cNvSpPr>
            <a:spLocks noGrp="1"/>
          </p:cNvSpPr>
          <p:nvPr>
            <p:ph type="body" sz="quarter" idx="16"/>
          </p:nvPr>
        </p:nvSpPr>
        <p:spPr>
          <a:xfrm>
            <a:off x="1074942" y="3782859"/>
            <a:ext cx="1512000" cy="1506188"/>
          </a:xfrm>
          <a:custGeom>
            <a:avLst/>
            <a:gdLst>
              <a:gd name="connsiteX0" fmla="*/ 666196 w 1512000"/>
              <a:gd name="connsiteY0" fmla="*/ 0 h 1506188"/>
              <a:gd name="connsiteX1" fmla="*/ 845804 w 1512000"/>
              <a:gd name="connsiteY1" fmla="*/ 0 h 1506188"/>
              <a:gd name="connsiteX2" fmla="*/ 908360 w 1512000"/>
              <a:gd name="connsiteY2" fmla="*/ 9547 h 1506188"/>
              <a:gd name="connsiteX3" fmla="*/ 1512000 w 1512000"/>
              <a:gd name="connsiteY3" fmla="*/ 750188 h 1506188"/>
              <a:gd name="connsiteX4" fmla="*/ 756000 w 1512000"/>
              <a:gd name="connsiteY4" fmla="*/ 1506188 h 1506188"/>
              <a:gd name="connsiteX5" fmla="*/ 0 w 1512000"/>
              <a:gd name="connsiteY5" fmla="*/ 750188 h 1506188"/>
              <a:gd name="connsiteX6" fmla="*/ 603640 w 1512000"/>
              <a:gd name="connsiteY6" fmla="*/ 9547 h 150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000" h="1506188">
                <a:moveTo>
                  <a:pt x="666196" y="0"/>
                </a:moveTo>
                <a:lnTo>
                  <a:pt x="845804" y="0"/>
                </a:lnTo>
                <a:lnTo>
                  <a:pt x="908360" y="9547"/>
                </a:lnTo>
                <a:cubicBezTo>
                  <a:pt x="1252857" y="80042"/>
                  <a:pt x="1512000" y="384852"/>
                  <a:pt x="1512000" y="750188"/>
                </a:cubicBezTo>
                <a:cubicBezTo>
                  <a:pt x="1512000" y="1167715"/>
                  <a:pt x="1173527" y="1506188"/>
                  <a:pt x="756000" y="1506188"/>
                </a:cubicBezTo>
                <a:cubicBezTo>
                  <a:pt x="338473" y="1506188"/>
                  <a:pt x="0" y="1167715"/>
                  <a:pt x="0" y="750188"/>
                </a:cubicBezTo>
                <a:cubicBezTo>
                  <a:pt x="0" y="384852"/>
                  <a:pt x="259143" y="80042"/>
                  <a:pt x="603640" y="9547"/>
                </a:cubicBezTo>
                <a:close/>
              </a:path>
            </a:pathLst>
          </a:custGeom>
          <a:solidFill>
            <a:srgbClr val="CDDF95"/>
          </a:solidFill>
        </p:spPr>
        <p:txBody>
          <a:bodyPr wrap="square" anchor="ctr">
            <a:noAutofit/>
          </a:bodyPr>
          <a:lstStyle>
            <a:lvl1pPr marL="0" indent="0" algn="ctr">
              <a:buNone/>
              <a:defRPr/>
            </a:lvl1pPr>
          </a:lstStyle>
          <a:p>
            <a:pPr lvl="0"/>
            <a:r>
              <a:rPr lang="nl-NL"/>
              <a:t>Klik om de modelstijlen te bewerken</a:t>
            </a:r>
          </a:p>
        </p:txBody>
      </p:sp>
      <p:sp>
        <p:nvSpPr>
          <p:cNvPr id="36" name="Tijdelijke aanduiding voor tekst 35">
            <a:extLst>
              <a:ext uri="{FF2B5EF4-FFF2-40B4-BE49-F238E27FC236}">
                <a16:creationId xmlns:a16="http://schemas.microsoft.com/office/drawing/2014/main" id="{9C1DE1F6-BC4F-3E4A-B30F-FD30087E3855}"/>
              </a:ext>
            </a:extLst>
          </p:cNvPr>
          <p:cNvSpPr>
            <a:spLocks noGrp="1"/>
          </p:cNvSpPr>
          <p:nvPr>
            <p:ph type="body" sz="quarter" idx="17"/>
          </p:nvPr>
        </p:nvSpPr>
        <p:spPr>
          <a:xfrm>
            <a:off x="2872029" y="4552587"/>
            <a:ext cx="1619999" cy="1614187"/>
          </a:xfrm>
          <a:custGeom>
            <a:avLst/>
            <a:gdLst>
              <a:gd name="connsiteX0" fmla="*/ 810000 w 1619999"/>
              <a:gd name="connsiteY0" fmla="*/ 0 h 1614187"/>
              <a:gd name="connsiteX1" fmla="*/ 1615818 w 1619999"/>
              <a:gd name="connsiteY1" fmla="*/ 727182 h 1614187"/>
              <a:gd name="connsiteX2" fmla="*/ 1619999 w 1619999"/>
              <a:gd name="connsiteY2" fmla="*/ 809981 h 1614187"/>
              <a:gd name="connsiteX3" fmla="*/ 1619999 w 1619999"/>
              <a:gd name="connsiteY3" fmla="*/ 810020 h 1614187"/>
              <a:gd name="connsiteX4" fmla="*/ 1615818 w 1619999"/>
              <a:gd name="connsiteY4" fmla="*/ 892818 h 1614187"/>
              <a:gd name="connsiteX5" fmla="*/ 973243 w 1619999"/>
              <a:gd name="connsiteY5" fmla="*/ 1603544 h 1614187"/>
              <a:gd name="connsiteX6" fmla="*/ 903505 w 1619999"/>
              <a:gd name="connsiteY6" fmla="*/ 1614187 h 1614187"/>
              <a:gd name="connsiteX7" fmla="*/ 716495 w 1619999"/>
              <a:gd name="connsiteY7" fmla="*/ 1614187 h 1614187"/>
              <a:gd name="connsiteX8" fmla="*/ 646757 w 1619999"/>
              <a:gd name="connsiteY8" fmla="*/ 1603544 h 1614187"/>
              <a:gd name="connsiteX9" fmla="*/ 0 w 1619999"/>
              <a:gd name="connsiteY9" fmla="*/ 810000 h 1614187"/>
              <a:gd name="connsiteX10" fmla="*/ 810000 w 1619999"/>
              <a:gd name="connsiteY10" fmla="*/ 0 h 1614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9999" h="1614187">
                <a:moveTo>
                  <a:pt x="810000" y="0"/>
                </a:moveTo>
                <a:cubicBezTo>
                  <a:pt x="1229392" y="0"/>
                  <a:pt x="1574338" y="318735"/>
                  <a:pt x="1615818" y="727182"/>
                </a:cubicBezTo>
                <a:lnTo>
                  <a:pt x="1619999" y="809981"/>
                </a:lnTo>
                <a:lnTo>
                  <a:pt x="1619999" y="810020"/>
                </a:lnTo>
                <a:lnTo>
                  <a:pt x="1615818" y="892818"/>
                </a:lnTo>
                <a:cubicBezTo>
                  <a:pt x="1579869" y="1246806"/>
                  <a:pt x="1315982" y="1533409"/>
                  <a:pt x="973243" y="1603544"/>
                </a:cubicBezTo>
                <a:lnTo>
                  <a:pt x="903505" y="1614187"/>
                </a:lnTo>
                <a:lnTo>
                  <a:pt x="716495" y="1614187"/>
                </a:lnTo>
                <a:lnTo>
                  <a:pt x="646757" y="1603544"/>
                </a:lnTo>
                <a:cubicBezTo>
                  <a:pt x="277653" y="1528015"/>
                  <a:pt x="0" y="1201432"/>
                  <a:pt x="0" y="810000"/>
                </a:cubicBezTo>
                <a:cubicBezTo>
                  <a:pt x="0" y="362649"/>
                  <a:pt x="362649" y="0"/>
                  <a:pt x="810000" y="0"/>
                </a:cubicBezTo>
                <a:close/>
              </a:path>
            </a:pathLst>
          </a:custGeom>
          <a:solidFill>
            <a:srgbClr val="CDDF95"/>
          </a:solidFill>
        </p:spPr>
        <p:txBody>
          <a:bodyPr wrap="square" anchor="ctr">
            <a:noAutofit/>
          </a:bodyPr>
          <a:lstStyle>
            <a:lvl1pPr marL="0" indent="0" algn="ctr">
              <a:buNone/>
              <a:defRPr/>
            </a:lvl1pPr>
          </a:lstStyle>
          <a:p>
            <a:pPr lvl="0"/>
            <a:r>
              <a:rPr lang="nl-NL"/>
              <a:t>Klik om de modelstijlen te bewerken</a:t>
            </a:r>
          </a:p>
        </p:txBody>
      </p:sp>
    </p:spTree>
    <p:extLst>
      <p:ext uri="{BB962C8B-B14F-4D97-AF65-F5344CB8AC3E}">
        <p14:creationId xmlns:p14="http://schemas.microsoft.com/office/powerpoint/2010/main" val="795116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el en contactpagina">
    <p:spTree>
      <p:nvGrpSpPr>
        <p:cNvPr id="1" name=""/>
        <p:cNvGrpSpPr/>
        <p:nvPr/>
      </p:nvGrpSpPr>
      <p:grpSpPr>
        <a:xfrm>
          <a:off x="0" y="0"/>
          <a:ext cx="0" cy="0"/>
          <a:chOff x="0" y="0"/>
          <a:chExt cx="0" cy="0"/>
        </a:xfrm>
      </p:grpSpPr>
      <p:sp>
        <p:nvSpPr>
          <p:cNvPr id="13" name="Vrije vorm 12">
            <a:extLst>
              <a:ext uri="{FF2B5EF4-FFF2-40B4-BE49-F238E27FC236}">
                <a16:creationId xmlns:a16="http://schemas.microsoft.com/office/drawing/2014/main" id="{F60CD5C9-574B-2045-8D21-6E188B312477}"/>
              </a:ext>
            </a:extLst>
          </p:cNvPr>
          <p:cNvSpPr/>
          <p:nvPr userDrawn="1"/>
        </p:nvSpPr>
        <p:spPr>
          <a:xfrm flipH="1">
            <a:off x="1" y="3366976"/>
            <a:ext cx="12191999" cy="3491024"/>
          </a:xfrm>
          <a:custGeom>
            <a:avLst/>
            <a:gdLst>
              <a:gd name="connsiteX0" fmla="*/ 0 w 12191999"/>
              <a:gd name="connsiteY0" fmla="*/ 0 h 3491024"/>
              <a:gd name="connsiteX1" fmla="*/ 0 w 12191999"/>
              <a:gd name="connsiteY1" fmla="*/ 3491024 h 3491024"/>
              <a:gd name="connsiteX2" fmla="*/ 12191999 w 12191999"/>
              <a:gd name="connsiteY2" fmla="*/ 3491024 h 3491024"/>
              <a:gd name="connsiteX3" fmla="*/ 12191999 w 12191999"/>
              <a:gd name="connsiteY3" fmla="*/ 3231734 h 3491024"/>
            </a:gdLst>
            <a:ahLst/>
            <a:cxnLst>
              <a:cxn ang="0">
                <a:pos x="connsiteX0" y="connsiteY0"/>
              </a:cxn>
              <a:cxn ang="0">
                <a:pos x="connsiteX1" y="connsiteY1"/>
              </a:cxn>
              <a:cxn ang="0">
                <a:pos x="connsiteX2" y="connsiteY2"/>
              </a:cxn>
              <a:cxn ang="0">
                <a:pos x="connsiteX3" y="connsiteY3"/>
              </a:cxn>
            </a:cxnLst>
            <a:rect l="l" t="t" r="r" b="b"/>
            <a:pathLst>
              <a:path w="12191999" h="3491024">
                <a:moveTo>
                  <a:pt x="0" y="0"/>
                </a:moveTo>
                <a:lnTo>
                  <a:pt x="0" y="3491024"/>
                </a:lnTo>
                <a:lnTo>
                  <a:pt x="12191999" y="3491024"/>
                </a:lnTo>
                <a:lnTo>
                  <a:pt x="12191999" y="3231734"/>
                </a:lnTo>
                <a:close/>
              </a:path>
            </a:pathLst>
          </a:custGeom>
          <a:solidFill>
            <a:srgbClr val="E0EBB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4" name="Vrije vorm 13">
            <a:extLst>
              <a:ext uri="{FF2B5EF4-FFF2-40B4-BE49-F238E27FC236}">
                <a16:creationId xmlns:a16="http://schemas.microsoft.com/office/drawing/2014/main" id="{3355EE1A-0282-B74D-B3AD-81C3EA83E85F}"/>
              </a:ext>
            </a:extLst>
          </p:cNvPr>
          <p:cNvSpPr/>
          <p:nvPr userDrawn="1"/>
        </p:nvSpPr>
        <p:spPr>
          <a:xfrm>
            <a:off x="-1269" y="5657850"/>
            <a:ext cx="12193269" cy="1200150"/>
          </a:xfrm>
          <a:custGeom>
            <a:avLst/>
            <a:gdLst>
              <a:gd name="connsiteX0" fmla="*/ 0 w 12193269"/>
              <a:gd name="connsiteY0" fmla="*/ 1191260 h 1200150"/>
              <a:gd name="connsiteX1" fmla="*/ 0 w 12193269"/>
              <a:gd name="connsiteY1" fmla="*/ 1200150 h 1200150"/>
              <a:gd name="connsiteX2" fmla="*/ 12193270 w 12193269"/>
              <a:gd name="connsiteY2" fmla="*/ 1200150 h 1200150"/>
              <a:gd name="connsiteX3" fmla="*/ 12193270 w 12193269"/>
              <a:gd name="connsiteY3" fmla="*/ 0 h 1200150"/>
            </a:gdLst>
            <a:ahLst/>
            <a:cxnLst>
              <a:cxn ang="0">
                <a:pos x="connsiteX0" y="connsiteY0"/>
              </a:cxn>
              <a:cxn ang="0">
                <a:pos x="connsiteX1" y="connsiteY1"/>
              </a:cxn>
              <a:cxn ang="0">
                <a:pos x="connsiteX2" y="connsiteY2"/>
              </a:cxn>
              <a:cxn ang="0">
                <a:pos x="connsiteX3" y="connsiteY3"/>
              </a:cxn>
            </a:cxnLst>
            <a:rect l="l" t="t" r="r" b="b"/>
            <a:pathLst>
              <a:path w="12193269" h="1200150">
                <a:moveTo>
                  <a:pt x="0" y="1191260"/>
                </a:moveTo>
                <a:lnTo>
                  <a:pt x="0" y="1200150"/>
                </a:lnTo>
                <a:lnTo>
                  <a:pt x="12193270" y="1200150"/>
                </a:lnTo>
                <a:lnTo>
                  <a:pt x="12193270" y="0"/>
                </a:lnTo>
                <a:close/>
              </a:path>
            </a:pathLst>
          </a:custGeom>
          <a:solidFill>
            <a:srgbClr val="A4CD39"/>
          </a:solidFill>
          <a:ln w="12700" cap="flat">
            <a:noFill/>
            <a:prstDash val="solid"/>
            <a:miter/>
          </a:ln>
        </p:spPr>
        <p:txBody>
          <a:bodyPr rtlCol="0" anchor="ctr"/>
          <a:lstStyle/>
          <a:p>
            <a:endParaRPr lang="nl-NL"/>
          </a:p>
        </p:txBody>
      </p:sp>
      <p:sp>
        <p:nvSpPr>
          <p:cNvPr id="6" name="Titel 3">
            <a:extLst>
              <a:ext uri="{FF2B5EF4-FFF2-40B4-BE49-F238E27FC236}">
                <a16:creationId xmlns:a16="http://schemas.microsoft.com/office/drawing/2014/main" id="{DD095E76-9137-544E-931D-6288EE626FE2}"/>
              </a:ext>
            </a:extLst>
          </p:cNvPr>
          <p:cNvSpPr>
            <a:spLocks noGrp="1"/>
          </p:cNvSpPr>
          <p:nvPr>
            <p:ph type="title"/>
          </p:nvPr>
        </p:nvSpPr>
        <p:spPr>
          <a:xfrm>
            <a:off x="368516" y="357697"/>
            <a:ext cx="10515600" cy="635189"/>
          </a:xfrm>
        </p:spPr>
        <p:txBody>
          <a:bodyPr/>
          <a:lstStyle>
            <a:lvl1pPr>
              <a:defRPr/>
            </a:lvl1pPr>
          </a:lstStyle>
          <a:p>
            <a:r>
              <a:rPr lang="nl-NL"/>
              <a:t>Klik om de stijl te bewerken</a:t>
            </a:r>
          </a:p>
        </p:txBody>
      </p:sp>
      <p:sp>
        <p:nvSpPr>
          <p:cNvPr id="5" name="Tijdelijke aanduiding voor tekst 4">
            <a:extLst>
              <a:ext uri="{FF2B5EF4-FFF2-40B4-BE49-F238E27FC236}">
                <a16:creationId xmlns:a16="http://schemas.microsoft.com/office/drawing/2014/main" id="{7B375DC4-0D57-3B44-A5BC-2E5C063E0552}"/>
              </a:ext>
            </a:extLst>
          </p:cNvPr>
          <p:cNvSpPr>
            <a:spLocks noGrp="1"/>
          </p:cNvSpPr>
          <p:nvPr>
            <p:ph type="body" sz="quarter" idx="10"/>
          </p:nvPr>
        </p:nvSpPr>
        <p:spPr>
          <a:xfrm>
            <a:off x="2551075" y="1680933"/>
            <a:ext cx="6680013" cy="757467"/>
          </a:xfrm>
        </p:spPr>
        <p:txBody>
          <a:bodyPr>
            <a:noAutofit/>
          </a:bodyPr>
          <a:lstStyle>
            <a:lvl1pPr marL="0" indent="0">
              <a:lnSpc>
                <a:spcPct val="100000"/>
              </a:lnSpc>
              <a:buNone/>
              <a:defRPr sz="3500">
                <a:solidFill>
                  <a:schemeClr val="tx1"/>
                </a:solidFill>
              </a:defRPr>
            </a:lvl1pPr>
            <a:lvl2pPr marL="457200" indent="0">
              <a:lnSpc>
                <a:spcPct val="100000"/>
              </a:lnSpc>
              <a:buNone/>
              <a:defRPr sz="2500"/>
            </a:lvl2pPr>
            <a:lvl3pPr marL="914400" indent="0">
              <a:lnSpc>
                <a:spcPct val="100000"/>
              </a:lnSpc>
              <a:buNone/>
              <a:defRPr sz="2500"/>
            </a:lvl3pPr>
            <a:lvl4pPr marL="1371600" indent="0">
              <a:lnSpc>
                <a:spcPct val="100000"/>
              </a:lnSpc>
              <a:buNone/>
              <a:defRPr sz="2500"/>
            </a:lvl4pPr>
            <a:lvl5pPr marL="1828800" indent="0">
              <a:lnSpc>
                <a:spcPct val="100000"/>
              </a:lnSpc>
              <a:buNone/>
              <a:defRPr sz="2500"/>
            </a:lvl5pPr>
          </a:lstStyle>
          <a:p>
            <a:pPr lvl="0"/>
            <a:r>
              <a:rPr lang="nl-NL"/>
              <a:t>Klik om de modelstijlen te bewerken</a:t>
            </a:r>
          </a:p>
        </p:txBody>
      </p:sp>
      <p:sp>
        <p:nvSpPr>
          <p:cNvPr id="9" name="Tijdelijke aanduiding voor tekst 4">
            <a:extLst>
              <a:ext uri="{FF2B5EF4-FFF2-40B4-BE49-F238E27FC236}">
                <a16:creationId xmlns:a16="http://schemas.microsoft.com/office/drawing/2014/main" id="{8E3F9AAA-0370-6747-981D-5BCEDC767916}"/>
              </a:ext>
            </a:extLst>
          </p:cNvPr>
          <p:cNvSpPr>
            <a:spLocks noGrp="1"/>
          </p:cNvSpPr>
          <p:nvPr>
            <p:ph type="body" sz="quarter" idx="11"/>
          </p:nvPr>
        </p:nvSpPr>
        <p:spPr>
          <a:xfrm>
            <a:off x="2551073" y="4055023"/>
            <a:ext cx="6680013" cy="757467"/>
          </a:xfrm>
        </p:spPr>
        <p:txBody>
          <a:bodyPr>
            <a:noAutofit/>
          </a:bodyPr>
          <a:lstStyle>
            <a:lvl1pPr marL="0" indent="0">
              <a:lnSpc>
                <a:spcPct val="100000"/>
              </a:lnSpc>
              <a:buNone/>
              <a:defRPr sz="3500">
                <a:solidFill>
                  <a:schemeClr val="tx1"/>
                </a:solidFill>
              </a:defRPr>
            </a:lvl1pPr>
            <a:lvl2pPr marL="457200" indent="0">
              <a:lnSpc>
                <a:spcPct val="100000"/>
              </a:lnSpc>
              <a:buNone/>
              <a:defRPr sz="2500"/>
            </a:lvl2pPr>
            <a:lvl3pPr marL="914400" indent="0">
              <a:lnSpc>
                <a:spcPct val="100000"/>
              </a:lnSpc>
              <a:buNone/>
              <a:defRPr sz="2500"/>
            </a:lvl3pPr>
            <a:lvl4pPr marL="1371600" indent="0">
              <a:lnSpc>
                <a:spcPct val="100000"/>
              </a:lnSpc>
              <a:buNone/>
              <a:defRPr sz="2500"/>
            </a:lvl4pPr>
            <a:lvl5pPr marL="1828800" indent="0">
              <a:lnSpc>
                <a:spcPct val="100000"/>
              </a:lnSpc>
              <a:buNone/>
              <a:defRPr sz="2500"/>
            </a:lvl5pPr>
          </a:lstStyle>
          <a:p>
            <a:pPr lvl="0"/>
            <a:r>
              <a:rPr lang="nl-NL"/>
              <a:t>Klik om de modelstijlen te bewerken</a:t>
            </a:r>
          </a:p>
        </p:txBody>
      </p:sp>
      <p:sp>
        <p:nvSpPr>
          <p:cNvPr id="10" name="Tijdelijke aanduiding voor tekst 4">
            <a:extLst>
              <a:ext uri="{FF2B5EF4-FFF2-40B4-BE49-F238E27FC236}">
                <a16:creationId xmlns:a16="http://schemas.microsoft.com/office/drawing/2014/main" id="{F6FA3566-2A4D-9746-9157-BA9073B54D43}"/>
              </a:ext>
            </a:extLst>
          </p:cNvPr>
          <p:cNvSpPr>
            <a:spLocks noGrp="1"/>
          </p:cNvSpPr>
          <p:nvPr>
            <p:ph type="body" sz="quarter" idx="12"/>
          </p:nvPr>
        </p:nvSpPr>
        <p:spPr>
          <a:xfrm>
            <a:off x="2551074" y="2870678"/>
            <a:ext cx="6680013" cy="757467"/>
          </a:xfrm>
        </p:spPr>
        <p:txBody>
          <a:bodyPr>
            <a:noAutofit/>
          </a:bodyPr>
          <a:lstStyle>
            <a:lvl1pPr marL="0" indent="0">
              <a:lnSpc>
                <a:spcPct val="100000"/>
              </a:lnSpc>
              <a:buNone/>
              <a:defRPr sz="3500">
                <a:solidFill>
                  <a:schemeClr val="tx1"/>
                </a:solidFill>
              </a:defRPr>
            </a:lvl1pPr>
            <a:lvl2pPr marL="457200" indent="0">
              <a:lnSpc>
                <a:spcPct val="100000"/>
              </a:lnSpc>
              <a:buNone/>
              <a:defRPr sz="2500"/>
            </a:lvl2pPr>
            <a:lvl3pPr marL="914400" indent="0">
              <a:lnSpc>
                <a:spcPct val="100000"/>
              </a:lnSpc>
              <a:buNone/>
              <a:defRPr sz="2500"/>
            </a:lvl3pPr>
            <a:lvl4pPr marL="1371600" indent="0">
              <a:lnSpc>
                <a:spcPct val="100000"/>
              </a:lnSpc>
              <a:buNone/>
              <a:defRPr sz="2500"/>
            </a:lvl4pPr>
            <a:lvl5pPr marL="1828800" indent="0">
              <a:lnSpc>
                <a:spcPct val="100000"/>
              </a:lnSpc>
              <a:buNone/>
              <a:defRPr sz="2500"/>
            </a:lvl5pPr>
          </a:lstStyle>
          <a:p>
            <a:pPr lvl="0"/>
            <a:r>
              <a:rPr lang="nl-NL"/>
              <a:t>Klik om de modelstijlen te bewerken</a:t>
            </a:r>
          </a:p>
        </p:txBody>
      </p:sp>
      <p:sp>
        <p:nvSpPr>
          <p:cNvPr id="4" name="Tijdelijke aanduiding voor afbeelding 3">
            <a:extLst>
              <a:ext uri="{FF2B5EF4-FFF2-40B4-BE49-F238E27FC236}">
                <a16:creationId xmlns:a16="http://schemas.microsoft.com/office/drawing/2014/main" id="{214D95A5-C4B6-0B4E-B018-2EB911726B45}"/>
              </a:ext>
            </a:extLst>
          </p:cNvPr>
          <p:cNvSpPr>
            <a:spLocks noGrp="1" noChangeAspect="1"/>
          </p:cNvSpPr>
          <p:nvPr>
            <p:ph type="pic" sz="quarter" idx="13"/>
          </p:nvPr>
        </p:nvSpPr>
        <p:spPr>
          <a:xfrm>
            <a:off x="1293393" y="1586461"/>
            <a:ext cx="936000" cy="936000"/>
          </a:xfrm>
        </p:spPr>
        <p:txBody>
          <a:bodyPr anchor="ctr">
            <a:normAutofit/>
          </a:bodyPr>
          <a:lstStyle>
            <a:lvl1pPr marL="0" indent="0" algn="ctr">
              <a:lnSpc>
                <a:spcPct val="100000"/>
              </a:lnSpc>
              <a:buNone/>
              <a:defRPr sz="1000"/>
            </a:lvl1pPr>
          </a:lstStyle>
          <a:p>
            <a:r>
              <a:rPr lang="nl-NL"/>
              <a:t>Klik op het pictogram als u een afbeelding wilt toevoegen</a:t>
            </a:r>
          </a:p>
        </p:txBody>
      </p:sp>
      <p:sp>
        <p:nvSpPr>
          <p:cNvPr id="11" name="Tijdelijke aanduiding voor afbeelding 3">
            <a:extLst>
              <a:ext uri="{FF2B5EF4-FFF2-40B4-BE49-F238E27FC236}">
                <a16:creationId xmlns:a16="http://schemas.microsoft.com/office/drawing/2014/main" id="{4FC31E31-FB8B-9A49-93CF-464E5E3137F8}"/>
              </a:ext>
            </a:extLst>
          </p:cNvPr>
          <p:cNvSpPr>
            <a:spLocks noGrp="1" noChangeAspect="1"/>
          </p:cNvSpPr>
          <p:nvPr>
            <p:ph type="pic" sz="quarter" idx="14"/>
          </p:nvPr>
        </p:nvSpPr>
        <p:spPr>
          <a:xfrm>
            <a:off x="1293393" y="2774524"/>
            <a:ext cx="936000" cy="936000"/>
          </a:xfrm>
        </p:spPr>
        <p:txBody>
          <a:bodyPr anchor="ctr">
            <a:normAutofit/>
          </a:bodyPr>
          <a:lstStyle>
            <a:lvl1pPr marL="0" indent="0" algn="ctr">
              <a:lnSpc>
                <a:spcPct val="100000"/>
              </a:lnSpc>
              <a:buNone/>
              <a:defRPr sz="1000"/>
            </a:lvl1pPr>
          </a:lstStyle>
          <a:p>
            <a:r>
              <a:rPr lang="nl-NL"/>
              <a:t>Klik op het pictogram als u een afbeelding wilt toevoegen</a:t>
            </a:r>
          </a:p>
        </p:txBody>
      </p:sp>
      <p:sp>
        <p:nvSpPr>
          <p:cNvPr id="12" name="Tijdelijke aanduiding voor afbeelding 3">
            <a:extLst>
              <a:ext uri="{FF2B5EF4-FFF2-40B4-BE49-F238E27FC236}">
                <a16:creationId xmlns:a16="http://schemas.microsoft.com/office/drawing/2014/main" id="{2F30D5BB-4F5F-C345-BA8D-1F56F4F060C5}"/>
              </a:ext>
            </a:extLst>
          </p:cNvPr>
          <p:cNvSpPr>
            <a:spLocks noGrp="1" noChangeAspect="1"/>
          </p:cNvSpPr>
          <p:nvPr>
            <p:ph type="pic" sz="quarter" idx="15"/>
          </p:nvPr>
        </p:nvSpPr>
        <p:spPr>
          <a:xfrm>
            <a:off x="1293393" y="3965756"/>
            <a:ext cx="936000" cy="936000"/>
          </a:xfrm>
        </p:spPr>
        <p:txBody>
          <a:bodyPr anchor="ctr">
            <a:normAutofit/>
          </a:bodyPr>
          <a:lstStyle>
            <a:lvl1pPr marL="0" indent="0" algn="ctr">
              <a:lnSpc>
                <a:spcPct val="100000"/>
              </a:lnSpc>
              <a:buNone/>
              <a:defRPr sz="1000"/>
            </a:lvl1pPr>
          </a:lstStyle>
          <a:p>
            <a:r>
              <a:rPr lang="nl-NL"/>
              <a:t>Klik op het pictogram als u een afbeelding wilt toevoegen</a:t>
            </a:r>
          </a:p>
        </p:txBody>
      </p:sp>
    </p:spTree>
    <p:extLst>
      <p:ext uri="{BB962C8B-B14F-4D97-AF65-F5344CB8AC3E}">
        <p14:creationId xmlns:p14="http://schemas.microsoft.com/office/powerpoint/2010/main" val="2775916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el en socials-pagina">
    <p:spTree>
      <p:nvGrpSpPr>
        <p:cNvPr id="1" name=""/>
        <p:cNvGrpSpPr/>
        <p:nvPr/>
      </p:nvGrpSpPr>
      <p:grpSpPr>
        <a:xfrm>
          <a:off x="0" y="0"/>
          <a:ext cx="0" cy="0"/>
          <a:chOff x="0" y="0"/>
          <a:chExt cx="0" cy="0"/>
        </a:xfrm>
      </p:grpSpPr>
      <p:sp>
        <p:nvSpPr>
          <p:cNvPr id="17" name="Vrije vorm 16">
            <a:extLst>
              <a:ext uri="{FF2B5EF4-FFF2-40B4-BE49-F238E27FC236}">
                <a16:creationId xmlns:a16="http://schemas.microsoft.com/office/drawing/2014/main" id="{7723E4EF-DDA7-1B46-83DF-EB945C7B536B}"/>
              </a:ext>
            </a:extLst>
          </p:cNvPr>
          <p:cNvSpPr/>
          <p:nvPr userDrawn="1"/>
        </p:nvSpPr>
        <p:spPr>
          <a:xfrm flipH="1">
            <a:off x="1" y="3366976"/>
            <a:ext cx="12191999" cy="3491024"/>
          </a:xfrm>
          <a:custGeom>
            <a:avLst/>
            <a:gdLst>
              <a:gd name="connsiteX0" fmla="*/ 0 w 12191999"/>
              <a:gd name="connsiteY0" fmla="*/ 0 h 3491024"/>
              <a:gd name="connsiteX1" fmla="*/ 0 w 12191999"/>
              <a:gd name="connsiteY1" fmla="*/ 3491024 h 3491024"/>
              <a:gd name="connsiteX2" fmla="*/ 12191999 w 12191999"/>
              <a:gd name="connsiteY2" fmla="*/ 3491024 h 3491024"/>
              <a:gd name="connsiteX3" fmla="*/ 12191999 w 12191999"/>
              <a:gd name="connsiteY3" fmla="*/ 3231734 h 3491024"/>
            </a:gdLst>
            <a:ahLst/>
            <a:cxnLst>
              <a:cxn ang="0">
                <a:pos x="connsiteX0" y="connsiteY0"/>
              </a:cxn>
              <a:cxn ang="0">
                <a:pos x="connsiteX1" y="connsiteY1"/>
              </a:cxn>
              <a:cxn ang="0">
                <a:pos x="connsiteX2" y="connsiteY2"/>
              </a:cxn>
              <a:cxn ang="0">
                <a:pos x="connsiteX3" y="connsiteY3"/>
              </a:cxn>
            </a:cxnLst>
            <a:rect l="l" t="t" r="r" b="b"/>
            <a:pathLst>
              <a:path w="12191999" h="3491024">
                <a:moveTo>
                  <a:pt x="0" y="0"/>
                </a:moveTo>
                <a:lnTo>
                  <a:pt x="0" y="3491024"/>
                </a:lnTo>
                <a:lnTo>
                  <a:pt x="12191999" y="3491024"/>
                </a:lnTo>
                <a:lnTo>
                  <a:pt x="12191999" y="3231734"/>
                </a:lnTo>
                <a:close/>
              </a:path>
            </a:pathLst>
          </a:custGeom>
          <a:solidFill>
            <a:srgbClr val="E0EBB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8" name="Vrije vorm 17">
            <a:extLst>
              <a:ext uri="{FF2B5EF4-FFF2-40B4-BE49-F238E27FC236}">
                <a16:creationId xmlns:a16="http://schemas.microsoft.com/office/drawing/2014/main" id="{0EAA1B93-B95D-EC4D-BA9C-3CEC36228118}"/>
              </a:ext>
            </a:extLst>
          </p:cNvPr>
          <p:cNvSpPr/>
          <p:nvPr userDrawn="1"/>
        </p:nvSpPr>
        <p:spPr>
          <a:xfrm>
            <a:off x="-1269" y="5657850"/>
            <a:ext cx="12193269" cy="1200150"/>
          </a:xfrm>
          <a:custGeom>
            <a:avLst/>
            <a:gdLst>
              <a:gd name="connsiteX0" fmla="*/ 0 w 12193269"/>
              <a:gd name="connsiteY0" fmla="*/ 1191260 h 1200150"/>
              <a:gd name="connsiteX1" fmla="*/ 0 w 12193269"/>
              <a:gd name="connsiteY1" fmla="*/ 1200150 h 1200150"/>
              <a:gd name="connsiteX2" fmla="*/ 12193270 w 12193269"/>
              <a:gd name="connsiteY2" fmla="*/ 1200150 h 1200150"/>
              <a:gd name="connsiteX3" fmla="*/ 12193270 w 12193269"/>
              <a:gd name="connsiteY3" fmla="*/ 0 h 1200150"/>
            </a:gdLst>
            <a:ahLst/>
            <a:cxnLst>
              <a:cxn ang="0">
                <a:pos x="connsiteX0" y="connsiteY0"/>
              </a:cxn>
              <a:cxn ang="0">
                <a:pos x="connsiteX1" y="connsiteY1"/>
              </a:cxn>
              <a:cxn ang="0">
                <a:pos x="connsiteX2" y="connsiteY2"/>
              </a:cxn>
              <a:cxn ang="0">
                <a:pos x="connsiteX3" y="connsiteY3"/>
              </a:cxn>
            </a:cxnLst>
            <a:rect l="l" t="t" r="r" b="b"/>
            <a:pathLst>
              <a:path w="12193269" h="1200150">
                <a:moveTo>
                  <a:pt x="0" y="1191260"/>
                </a:moveTo>
                <a:lnTo>
                  <a:pt x="0" y="1200150"/>
                </a:lnTo>
                <a:lnTo>
                  <a:pt x="12193270" y="1200150"/>
                </a:lnTo>
                <a:lnTo>
                  <a:pt x="12193270" y="0"/>
                </a:lnTo>
                <a:close/>
              </a:path>
            </a:pathLst>
          </a:custGeom>
          <a:solidFill>
            <a:srgbClr val="A4CD39"/>
          </a:solidFill>
          <a:ln w="12700" cap="flat">
            <a:noFill/>
            <a:prstDash val="solid"/>
            <a:miter/>
          </a:ln>
        </p:spPr>
        <p:txBody>
          <a:bodyPr rtlCol="0" anchor="ctr"/>
          <a:lstStyle/>
          <a:p>
            <a:endParaRPr lang="nl-NL"/>
          </a:p>
        </p:txBody>
      </p:sp>
      <p:sp>
        <p:nvSpPr>
          <p:cNvPr id="6" name="Titel 3">
            <a:extLst>
              <a:ext uri="{FF2B5EF4-FFF2-40B4-BE49-F238E27FC236}">
                <a16:creationId xmlns:a16="http://schemas.microsoft.com/office/drawing/2014/main" id="{DD095E76-9137-544E-931D-6288EE626FE2}"/>
              </a:ext>
            </a:extLst>
          </p:cNvPr>
          <p:cNvSpPr>
            <a:spLocks noGrp="1"/>
          </p:cNvSpPr>
          <p:nvPr>
            <p:ph type="title"/>
          </p:nvPr>
        </p:nvSpPr>
        <p:spPr>
          <a:xfrm>
            <a:off x="368516" y="357697"/>
            <a:ext cx="10515600" cy="635189"/>
          </a:xfrm>
        </p:spPr>
        <p:txBody>
          <a:bodyPr/>
          <a:lstStyle>
            <a:lvl1pPr>
              <a:defRPr/>
            </a:lvl1pPr>
          </a:lstStyle>
          <a:p>
            <a:r>
              <a:rPr lang="nl-NL"/>
              <a:t>Klik om de stijl te bewerken</a:t>
            </a:r>
          </a:p>
        </p:txBody>
      </p:sp>
      <p:sp>
        <p:nvSpPr>
          <p:cNvPr id="5" name="Tijdelijke aanduiding voor tekst 4">
            <a:extLst>
              <a:ext uri="{FF2B5EF4-FFF2-40B4-BE49-F238E27FC236}">
                <a16:creationId xmlns:a16="http://schemas.microsoft.com/office/drawing/2014/main" id="{7B375DC4-0D57-3B44-A5BC-2E5C063E0552}"/>
              </a:ext>
            </a:extLst>
          </p:cNvPr>
          <p:cNvSpPr>
            <a:spLocks noGrp="1"/>
          </p:cNvSpPr>
          <p:nvPr>
            <p:ph type="body" sz="quarter" idx="10"/>
          </p:nvPr>
        </p:nvSpPr>
        <p:spPr>
          <a:xfrm>
            <a:off x="2551075" y="1675728"/>
            <a:ext cx="6680013" cy="757467"/>
          </a:xfrm>
        </p:spPr>
        <p:txBody>
          <a:bodyPr>
            <a:noAutofit/>
          </a:bodyPr>
          <a:lstStyle>
            <a:lvl1pPr marL="0" indent="0">
              <a:lnSpc>
                <a:spcPct val="100000"/>
              </a:lnSpc>
              <a:buNone/>
              <a:defRPr sz="3500">
                <a:solidFill>
                  <a:schemeClr val="tx1"/>
                </a:solidFill>
              </a:defRPr>
            </a:lvl1pPr>
            <a:lvl2pPr marL="457200" indent="0">
              <a:lnSpc>
                <a:spcPct val="100000"/>
              </a:lnSpc>
              <a:buNone/>
              <a:defRPr sz="2500"/>
            </a:lvl2pPr>
            <a:lvl3pPr marL="914400" indent="0">
              <a:lnSpc>
                <a:spcPct val="100000"/>
              </a:lnSpc>
              <a:buNone/>
              <a:defRPr sz="2500"/>
            </a:lvl3pPr>
            <a:lvl4pPr marL="1371600" indent="0">
              <a:lnSpc>
                <a:spcPct val="100000"/>
              </a:lnSpc>
              <a:buNone/>
              <a:defRPr sz="2500"/>
            </a:lvl4pPr>
            <a:lvl5pPr marL="1828800" indent="0">
              <a:lnSpc>
                <a:spcPct val="100000"/>
              </a:lnSpc>
              <a:buNone/>
              <a:defRPr sz="2500"/>
            </a:lvl5pPr>
          </a:lstStyle>
          <a:p>
            <a:pPr lvl="0"/>
            <a:r>
              <a:rPr lang="nl-NL"/>
              <a:t>Klik om de modelstijlen te bewerken</a:t>
            </a:r>
          </a:p>
        </p:txBody>
      </p:sp>
      <p:sp>
        <p:nvSpPr>
          <p:cNvPr id="9" name="Tijdelijke aanduiding voor tekst 4">
            <a:extLst>
              <a:ext uri="{FF2B5EF4-FFF2-40B4-BE49-F238E27FC236}">
                <a16:creationId xmlns:a16="http://schemas.microsoft.com/office/drawing/2014/main" id="{8E3F9AAA-0370-6747-981D-5BCEDC767916}"/>
              </a:ext>
            </a:extLst>
          </p:cNvPr>
          <p:cNvSpPr>
            <a:spLocks noGrp="1"/>
          </p:cNvSpPr>
          <p:nvPr>
            <p:ph type="body" sz="quarter" idx="11"/>
          </p:nvPr>
        </p:nvSpPr>
        <p:spPr>
          <a:xfrm>
            <a:off x="2551073" y="3803520"/>
            <a:ext cx="6680013" cy="757467"/>
          </a:xfrm>
        </p:spPr>
        <p:txBody>
          <a:bodyPr>
            <a:noAutofit/>
          </a:bodyPr>
          <a:lstStyle>
            <a:lvl1pPr marL="0" indent="0">
              <a:lnSpc>
                <a:spcPct val="100000"/>
              </a:lnSpc>
              <a:buNone/>
              <a:defRPr sz="3500">
                <a:solidFill>
                  <a:schemeClr val="tx1"/>
                </a:solidFill>
              </a:defRPr>
            </a:lvl1pPr>
            <a:lvl2pPr marL="457200" indent="0">
              <a:lnSpc>
                <a:spcPct val="100000"/>
              </a:lnSpc>
              <a:buNone/>
              <a:defRPr sz="2500"/>
            </a:lvl2pPr>
            <a:lvl3pPr marL="914400" indent="0">
              <a:lnSpc>
                <a:spcPct val="100000"/>
              </a:lnSpc>
              <a:buNone/>
              <a:defRPr sz="2500"/>
            </a:lvl3pPr>
            <a:lvl4pPr marL="1371600" indent="0">
              <a:lnSpc>
                <a:spcPct val="100000"/>
              </a:lnSpc>
              <a:buNone/>
              <a:defRPr sz="2500"/>
            </a:lvl4pPr>
            <a:lvl5pPr marL="1828800" indent="0">
              <a:lnSpc>
                <a:spcPct val="100000"/>
              </a:lnSpc>
              <a:buNone/>
              <a:defRPr sz="2500"/>
            </a:lvl5pPr>
          </a:lstStyle>
          <a:p>
            <a:pPr lvl="0"/>
            <a:r>
              <a:rPr lang="nl-NL"/>
              <a:t>Klik om de modelstijlen te bewerken</a:t>
            </a:r>
          </a:p>
        </p:txBody>
      </p:sp>
      <p:sp>
        <p:nvSpPr>
          <p:cNvPr id="10" name="Tijdelijke aanduiding voor tekst 4">
            <a:extLst>
              <a:ext uri="{FF2B5EF4-FFF2-40B4-BE49-F238E27FC236}">
                <a16:creationId xmlns:a16="http://schemas.microsoft.com/office/drawing/2014/main" id="{F6FA3566-2A4D-9746-9157-BA9073B54D43}"/>
              </a:ext>
            </a:extLst>
          </p:cNvPr>
          <p:cNvSpPr>
            <a:spLocks noGrp="1"/>
          </p:cNvSpPr>
          <p:nvPr>
            <p:ph type="body" sz="quarter" idx="12"/>
          </p:nvPr>
        </p:nvSpPr>
        <p:spPr>
          <a:xfrm>
            <a:off x="2551074" y="2739624"/>
            <a:ext cx="6680013" cy="757467"/>
          </a:xfrm>
        </p:spPr>
        <p:txBody>
          <a:bodyPr>
            <a:noAutofit/>
          </a:bodyPr>
          <a:lstStyle>
            <a:lvl1pPr marL="0" indent="0">
              <a:lnSpc>
                <a:spcPct val="100000"/>
              </a:lnSpc>
              <a:buNone/>
              <a:defRPr sz="3500">
                <a:solidFill>
                  <a:schemeClr val="tx1"/>
                </a:solidFill>
              </a:defRPr>
            </a:lvl1pPr>
            <a:lvl2pPr marL="457200" indent="0">
              <a:lnSpc>
                <a:spcPct val="100000"/>
              </a:lnSpc>
              <a:buNone/>
              <a:defRPr sz="2500"/>
            </a:lvl2pPr>
            <a:lvl3pPr marL="914400" indent="0">
              <a:lnSpc>
                <a:spcPct val="100000"/>
              </a:lnSpc>
              <a:buNone/>
              <a:defRPr sz="2500"/>
            </a:lvl3pPr>
            <a:lvl4pPr marL="1371600" indent="0">
              <a:lnSpc>
                <a:spcPct val="100000"/>
              </a:lnSpc>
              <a:buNone/>
              <a:defRPr sz="2500"/>
            </a:lvl4pPr>
            <a:lvl5pPr marL="1828800" indent="0">
              <a:lnSpc>
                <a:spcPct val="100000"/>
              </a:lnSpc>
              <a:buNone/>
              <a:defRPr sz="2500"/>
            </a:lvl5pPr>
          </a:lstStyle>
          <a:p>
            <a:pPr lvl="0"/>
            <a:r>
              <a:rPr lang="nl-NL"/>
              <a:t>Klik om de modelstijlen te bewerken</a:t>
            </a:r>
          </a:p>
        </p:txBody>
      </p:sp>
      <p:sp>
        <p:nvSpPr>
          <p:cNvPr id="4" name="Tijdelijke aanduiding voor afbeelding 3">
            <a:extLst>
              <a:ext uri="{FF2B5EF4-FFF2-40B4-BE49-F238E27FC236}">
                <a16:creationId xmlns:a16="http://schemas.microsoft.com/office/drawing/2014/main" id="{214D95A5-C4B6-0B4E-B018-2EB911726B45}"/>
              </a:ext>
            </a:extLst>
          </p:cNvPr>
          <p:cNvSpPr>
            <a:spLocks noGrp="1" noChangeAspect="1"/>
          </p:cNvSpPr>
          <p:nvPr>
            <p:ph type="pic" sz="quarter" idx="13"/>
          </p:nvPr>
        </p:nvSpPr>
        <p:spPr>
          <a:xfrm>
            <a:off x="1293393" y="1586461"/>
            <a:ext cx="936000" cy="936000"/>
          </a:xfrm>
        </p:spPr>
        <p:txBody>
          <a:bodyPr anchor="ctr">
            <a:normAutofit/>
          </a:bodyPr>
          <a:lstStyle>
            <a:lvl1pPr marL="0" indent="0" algn="ctr">
              <a:lnSpc>
                <a:spcPct val="100000"/>
              </a:lnSpc>
              <a:buNone/>
              <a:defRPr sz="1000"/>
            </a:lvl1pPr>
          </a:lstStyle>
          <a:p>
            <a:r>
              <a:rPr lang="nl-NL"/>
              <a:t>Klik op het pictogram als u een afbeelding wilt toevoegen</a:t>
            </a:r>
          </a:p>
        </p:txBody>
      </p:sp>
      <p:sp>
        <p:nvSpPr>
          <p:cNvPr id="11" name="Tijdelijke aanduiding voor afbeelding 3">
            <a:extLst>
              <a:ext uri="{FF2B5EF4-FFF2-40B4-BE49-F238E27FC236}">
                <a16:creationId xmlns:a16="http://schemas.microsoft.com/office/drawing/2014/main" id="{4FC31E31-FB8B-9A49-93CF-464E5E3137F8}"/>
              </a:ext>
            </a:extLst>
          </p:cNvPr>
          <p:cNvSpPr>
            <a:spLocks noGrp="1" noChangeAspect="1"/>
          </p:cNvSpPr>
          <p:nvPr>
            <p:ph type="pic" sz="quarter" idx="14"/>
          </p:nvPr>
        </p:nvSpPr>
        <p:spPr>
          <a:xfrm>
            <a:off x="1293393" y="2650357"/>
            <a:ext cx="936000" cy="936000"/>
          </a:xfrm>
        </p:spPr>
        <p:txBody>
          <a:bodyPr anchor="ctr">
            <a:normAutofit/>
          </a:bodyPr>
          <a:lstStyle>
            <a:lvl1pPr marL="0" indent="0" algn="ctr">
              <a:lnSpc>
                <a:spcPct val="100000"/>
              </a:lnSpc>
              <a:buNone/>
              <a:defRPr sz="1000"/>
            </a:lvl1pPr>
          </a:lstStyle>
          <a:p>
            <a:r>
              <a:rPr lang="nl-NL"/>
              <a:t>Klik op het pictogram als u een afbeelding wilt toevoegen</a:t>
            </a:r>
          </a:p>
        </p:txBody>
      </p:sp>
      <p:sp>
        <p:nvSpPr>
          <p:cNvPr id="12" name="Tijdelijke aanduiding voor afbeelding 3">
            <a:extLst>
              <a:ext uri="{FF2B5EF4-FFF2-40B4-BE49-F238E27FC236}">
                <a16:creationId xmlns:a16="http://schemas.microsoft.com/office/drawing/2014/main" id="{2F30D5BB-4F5F-C345-BA8D-1F56F4F060C5}"/>
              </a:ext>
            </a:extLst>
          </p:cNvPr>
          <p:cNvSpPr>
            <a:spLocks noGrp="1" noChangeAspect="1"/>
          </p:cNvSpPr>
          <p:nvPr>
            <p:ph type="pic" sz="quarter" idx="15"/>
          </p:nvPr>
        </p:nvSpPr>
        <p:spPr>
          <a:xfrm>
            <a:off x="1293393" y="3714253"/>
            <a:ext cx="936000" cy="936000"/>
          </a:xfrm>
        </p:spPr>
        <p:txBody>
          <a:bodyPr anchor="ctr">
            <a:normAutofit/>
          </a:bodyPr>
          <a:lstStyle>
            <a:lvl1pPr marL="0" indent="0" algn="ctr">
              <a:lnSpc>
                <a:spcPct val="100000"/>
              </a:lnSpc>
              <a:buNone/>
              <a:defRPr sz="1000"/>
            </a:lvl1pPr>
          </a:lstStyle>
          <a:p>
            <a:r>
              <a:rPr lang="nl-NL"/>
              <a:t>Klik op het pictogram als u een afbeelding wilt toevoegen</a:t>
            </a:r>
          </a:p>
        </p:txBody>
      </p:sp>
      <p:sp>
        <p:nvSpPr>
          <p:cNvPr id="13" name="Tijdelijke aanduiding voor tekst 4">
            <a:extLst>
              <a:ext uri="{FF2B5EF4-FFF2-40B4-BE49-F238E27FC236}">
                <a16:creationId xmlns:a16="http://schemas.microsoft.com/office/drawing/2014/main" id="{FFFD0F3A-9238-044C-84AF-658384F5BED4}"/>
              </a:ext>
            </a:extLst>
          </p:cNvPr>
          <p:cNvSpPr>
            <a:spLocks noGrp="1"/>
          </p:cNvSpPr>
          <p:nvPr>
            <p:ph type="body" sz="quarter" idx="16"/>
          </p:nvPr>
        </p:nvSpPr>
        <p:spPr>
          <a:xfrm>
            <a:off x="2551073" y="4867417"/>
            <a:ext cx="6680013" cy="757467"/>
          </a:xfrm>
        </p:spPr>
        <p:txBody>
          <a:bodyPr>
            <a:noAutofit/>
          </a:bodyPr>
          <a:lstStyle>
            <a:lvl1pPr marL="0" indent="0">
              <a:lnSpc>
                <a:spcPct val="100000"/>
              </a:lnSpc>
              <a:buNone/>
              <a:defRPr sz="3500">
                <a:solidFill>
                  <a:schemeClr val="tx1"/>
                </a:solidFill>
              </a:defRPr>
            </a:lvl1pPr>
            <a:lvl2pPr marL="457200" indent="0">
              <a:lnSpc>
                <a:spcPct val="100000"/>
              </a:lnSpc>
              <a:buNone/>
              <a:defRPr sz="2500"/>
            </a:lvl2pPr>
            <a:lvl3pPr marL="914400" indent="0">
              <a:lnSpc>
                <a:spcPct val="100000"/>
              </a:lnSpc>
              <a:buNone/>
              <a:defRPr sz="2500"/>
            </a:lvl3pPr>
            <a:lvl4pPr marL="1371600" indent="0">
              <a:lnSpc>
                <a:spcPct val="100000"/>
              </a:lnSpc>
              <a:buNone/>
              <a:defRPr sz="2500"/>
            </a:lvl4pPr>
            <a:lvl5pPr marL="1828800" indent="0">
              <a:lnSpc>
                <a:spcPct val="100000"/>
              </a:lnSpc>
              <a:buNone/>
              <a:defRPr sz="2500"/>
            </a:lvl5pPr>
          </a:lstStyle>
          <a:p>
            <a:pPr lvl="0"/>
            <a:r>
              <a:rPr lang="nl-NL"/>
              <a:t>Klik om de modelstijlen te bewerken</a:t>
            </a:r>
          </a:p>
        </p:txBody>
      </p:sp>
      <p:sp>
        <p:nvSpPr>
          <p:cNvPr id="14" name="Tijdelijke aanduiding voor afbeelding 3">
            <a:extLst>
              <a:ext uri="{FF2B5EF4-FFF2-40B4-BE49-F238E27FC236}">
                <a16:creationId xmlns:a16="http://schemas.microsoft.com/office/drawing/2014/main" id="{D5F316C5-FE98-0545-8738-9C74DD5E3834}"/>
              </a:ext>
            </a:extLst>
          </p:cNvPr>
          <p:cNvSpPr>
            <a:spLocks noGrp="1" noChangeAspect="1"/>
          </p:cNvSpPr>
          <p:nvPr>
            <p:ph type="pic" sz="quarter" idx="17"/>
          </p:nvPr>
        </p:nvSpPr>
        <p:spPr>
          <a:xfrm>
            <a:off x="1293393" y="4778150"/>
            <a:ext cx="936000" cy="936000"/>
          </a:xfrm>
        </p:spPr>
        <p:txBody>
          <a:bodyPr anchor="ctr">
            <a:normAutofit/>
          </a:bodyPr>
          <a:lstStyle>
            <a:lvl1pPr marL="0" indent="0" algn="ctr">
              <a:lnSpc>
                <a:spcPct val="100000"/>
              </a:lnSpc>
              <a:buNone/>
              <a:defRPr sz="1000"/>
            </a:lvl1pPr>
          </a:lstStyle>
          <a:p>
            <a:r>
              <a:rPr lang="nl-NL"/>
              <a:t>Klik op het pictogram als u een afbeelding wilt toevoegen</a:t>
            </a:r>
          </a:p>
        </p:txBody>
      </p:sp>
    </p:spTree>
    <p:extLst>
      <p:ext uri="{BB962C8B-B14F-4D97-AF65-F5344CB8AC3E}">
        <p14:creationId xmlns:p14="http://schemas.microsoft.com/office/powerpoint/2010/main" val="1626018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fsluitende dia">
    <p:spTree>
      <p:nvGrpSpPr>
        <p:cNvPr id="1" name=""/>
        <p:cNvGrpSpPr/>
        <p:nvPr/>
      </p:nvGrpSpPr>
      <p:grpSpPr>
        <a:xfrm>
          <a:off x="0" y="0"/>
          <a:ext cx="0" cy="0"/>
          <a:chOff x="0" y="0"/>
          <a:chExt cx="0" cy="0"/>
        </a:xfrm>
      </p:grpSpPr>
      <p:sp>
        <p:nvSpPr>
          <p:cNvPr id="8" name="Vrije vorm 7">
            <a:extLst>
              <a:ext uri="{FF2B5EF4-FFF2-40B4-BE49-F238E27FC236}">
                <a16:creationId xmlns:a16="http://schemas.microsoft.com/office/drawing/2014/main" id="{EC355CA8-C5C9-1A42-AD4D-3605CCC05CFF}"/>
              </a:ext>
            </a:extLst>
          </p:cNvPr>
          <p:cNvSpPr/>
          <p:nvPr userDrawn="1"/>
        </p:nvSpPr>
        <p:spPr>
          <a:xfrm>
            <a:off x="-1" y="494030"/>
            <a:ext cx="12193270" cy="5548629"/>
          </a:xfrm>
          <a:custGeom>
            <a:avLst/>
            <a:gdLst>
              <a:gd name="connsiteX0" fmla="*/ 12193270 w 12193270"/>
              <a:gd name="connsiteY0" fmla="*/ 0 h 5548629"/>
              <a:gd name="connsiteX1" fmla="*/ 12193270 w 12193270"/>
              <a:gd name="connsiteY1" fmla="*/ 4381499 h 5548629"/>
              <a:gd name="connsiteX2" fmla="*/ 12193270 w 12193270"/>
              <a:gd name="connsiteY2" fmla="*/ 4716780 h 5548629"/>
              <a:gd name="connsiteX3" fmla="*/ 12193270 w 12193270"/>
              <a:gd name="connsiteY3" fmla="*/ 4927599 h 5548629"/>
              <a:gd name="connsiteX4" fmla="*/ 0 w 12193270"/>
              <a:gd name="connsiteY4" fmla="*/ 5548629 h 5548629"/>
              <a:gd name="connsiteX5" fmla="*/ 0 w 12193270"/>
              <a:gd name="connsiteY5" fmla="*/ 5527040 h 5548629"/>
              <a:gd name="connsiteX6" fmla="*/ 0 w 12193270"/>
              <a:gd name="connsiteY6" fmla="*/ 5519419 h 5548629"/>
              <a:gd name="connsiteX7" fmla="*/ 0 w 12193270"/>
              <a:gd name="connsiteY7" fmla="*/ 881380 h 554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70" h="5548629">
                <a:moveTo>
                  <a:pt x="12193270" y="0"/>
                </a:moveTo>
                <a:lnTo>
                  <a:pt x="12193270" y="4381499"/>
                </a:lnTo>
                <a:lnTo>
                  <a:pt x="12193270" y="4716780"/>
                </a:lnTo>
                <a:lnTo>
                  <a:pt x="12193270" y="4927599"/>
                </a:lnTo>
                <a:lnTo>
                  <a:pt x="0" y="5548629"/>
                </a:lnTo>
                <a:lnTo>
                  <a:pt x="0" y="5527040"/>
                </a:lnTo>
                <a:lnTo>
                  <a:pt x="0" y="5519419"/>
                </a:lnTo>
                <a:lnTo>
                  <a:pt x="0" y="881380"/>
                </a:lnTo>
                <a:close/>
              </a:path>
            </a:pathLst>
          </a:custGeom>
          <a:solidFill>
            <a:srgbClr val="A4CD39"/>
          </a:solidFill>
          <a:ln w="12700" cap="flat">
            <a:noFill/>
            <a:prstDash val="solid"/>
            <a:miter/>
          </a:ln>
        </p:spPr>
        <p:txBody>
          <a:bodyPr rtlCol="0" anchor="ctr"/>
          <a:lstStyle/>
          <a:p>
            <a:endParaRPr lang="nl-NL"/>
          </a:p>
        </p:txBody>
      </p:sp>
      <p:pic>
        <p:nvPicPr>
          <p:cNvPr id="9" name="Afbeelding 8">
            <a:extLst>
              <a:ext uri="{FF2B5EF4-FFF2-40B4-BE49-F238E27FC236}">
                <a16:creationId xmlns:a16="http://schemas.microsoft.com/office/drawing/2014/main" id="{3683744F-205C-A34E-902D-3B497687705D}"/>
              </a:ext>
            </a:extLst>
          </p:cNvPr>
          <p:cNvPicPr>
            <a:picLocks noChangeAspect="1"/>
          </p:cNvPicPr>
          <p:nvPr userDrawn="1"/>
        </p:nvPicPr>
        <p:blipFill>
          <a:blip r:embed="rId2"/>
          <a:srcRect/>
          <a:stretch/>
        </p:blipFill>
        <p:spPr>
          <a:xfrm>
            <a:off x="10134600" y="6007100"/>
            <a:ext cx="2057400" cy="850900"/>
          </a:xfrm>
          <a:prstGeom prst="rect">
            <a:avLst/>
          </a:prstGeom>
        </p:spPr>
      </p:pic>
      <p:pic>
        <p:nvPicPr>
          <p:cNvPr id="11" name="Afbeelding 10">
            <a:extLst>
              <a:ext uri="{FF2B5EF4-FFF2-40B4-BE49-F238E27FC236}">
                <a16:creationId xmlns:a16="http://schemas.microsoft.com/office/drawing/2014/main" id="{5680A24D-DAD3-854D-9AFA-1B165BA85F2C}"/>
              </a:ext>
            </a:extLst>
          </p:cNvPr>
          <p:cNvPicPr>
            <a:picLocks noChangeAspect="1"/>
          </p:cNvPicPr>
          <p:nvPr userDrawn="1"/>
        </p:nvPicPr>
        <p:blipFill rotWithShape="1">
          <a:blip r:embed="rId3"/>
          <a:srcRect l="22671" t="40295" r="23913" b="41467"/>
          <a:stretch/>
        </p:blipFill>
        <p:spPr>
          <a:xfrm>
            <a:off x="2764140" y="2764140"/>
            <a:ext cx="6512483" cy="1249448"/>
          </a:xfrm>
          <a:prstGeom prst="rect">
            <a:avLst/>
          </a:prstGeom>
        </p:spPr>
      </p:pic>
    </p:spTree>
    <p:extLst>
      <p:ext uri="{BB962C8B-B14F-4D97-AF65-F5344CB8AC3E}">
        <p14:creationId xmlns:p14="http://schemas.microsoft.com/office/powerpoint/2010/main" val="3601103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44BDF8-9114-CE4D-83BD-8CCBEDDF2119}"/>
              </a:ext>
            </a:extLst>
          </p:cNvPr>
          <p:cNvSpPr>
            <a:spLocks noGrp="1"/>
          </p:cNvSpPr>
          <p:nvPr>
            <p:ph type="title"/>
          </p:nvPr>
        </p:nvSpPr>
        <p:spPr/>
        <p:txBody>
          <a:bodyPr>
            <a:normAutofit/>
          </a:bodyPr>
          <a:lstStyle>
            <a:lvl1pPr>
              <a:defRPr sz="2800"/>
            </a:lvl1pPr>
          </a:lstStyle>
          <a:p>
            <a:r>
              <a:rPr lang="nl-NL"/>
              <a:t>Klik om de stijl te bewerken</a:t>
            </a:r>
          </a:p>
        </p:txBody>
      </p:sp>
      <p:sp>
        <p:nvSpPr>
          <p:cNvPr id="3" name="Tijdelijke aanduiding voor inhoud 2">
            <a:extLst>
              <a:ext uri="{FF2B5EF4-FFF2-40B4-BE49-F238E27FC236}">
                <a16:creationId xmlns:a16="http://schemas.microsoft.com/office/drawing/2014/main" id="{1A1E8AE8-47CF-D44A-B219-2EFFC190E734}"/>
              </a:ext>
            </a:extLst>
          </p:cNvPr>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D89B300-F9ED-1D48-A0F8-ECA52FC972FB}"/>
              </a:ext>
            </a:extLst>
          </p:cNvPr>
          <p:cNvSpPr>
            <a:spLocks noGrp="1"/>
          </p:cNvSpPr>
          <p:nvPr>
            <p:ph type="dt" sz="half" idx="10"/>
          </p:nvPr>
        </p:nvSpPr>
        <p:spPr>
          <a:xfrm>
            <a:off x="838200" y="6356350"/>
            <a:ext cx="2743200" cy="365125"/>
          </a:xfrm>
          <a:prstGeom prst="rect">
            <a:avLst/>
          </a:prstGeom>
        </p:spPr>
        <p:txBody>
          <a:bodyPr/>
          <a:lstStyle/>
          <a:p>
            <a:fld id="{80ED8728-4E3F-7544-AA5A-52B1986B428B}" type="datetimeFigureOut">
              <a:rPr lang="nl-NL" smtClean="0"/>
              <a:t>24-12-2024</a:t>
            </a:fld>
            <a:endParaRPr lang="nl-NL"/>
          </a:p>
        </p:txBody>
      </p:sp>
      <p:sp>
        <p:nvSpPr>
          <p:cNvPr id="5" name="Tijdelijke aanduiding voor voettekst 4">
            <a:extLst>
              <a:ext uri="{FF2B5EF4-FFF2-40B4-BE49-F238E27FC236}">
                <a16:creationId xmlns:a16="http://schemas.microsoft.com/office/drawing/2014/main" id="{842C5E61-3190-F346-B712-5C6A80A8EA46}"/>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47502715-545D-2C4F-B391-3EF4E2635D64}"/>
              </a:ext>
            </a:extLst>
          </p:cNvPr>
          <p:cNvSpPr>
            <a:spLocks noGrp="1"/>
          </p:cNvSpPr>
          <p:nvPr>
            <p:ph type="sldNum" sz="quarter" idx="12"/>
          </p:nvPr>
        </p:nvSpPr>
        <p:spPr>
          <a:xfrm>
            <a:off x="8610600" y="6356350"/>
            <a:ext cx="2743200" cy="365125"/>
          </a:xfrm>
          <a:prstGeom prst="rect">
            <a:avLst/>
          </a:prstGeom>
        </p:spPr>
        <p:txBody>
          <a:bodyPr/>
          <a:lstStyle/>
          <a:p>
            <a:fld id="{4D66D457-BC47-004C-8640-7D34D5ADE13A}" type="slidenum">
              <a:rPr lang="nl-NL" smtClean="0"/>
              <a:t>‹nr.›</a:t>
            </a:fld>
            <a:endParaRPr lang="nl-NL"/>
          </a:p>
        </p:txBody>
      </p:sp>
    </p:spTree>
    <p:extLst>
      <p:ext uri="{BB962C8B-B14F-4D97-AF65-F5344CB8AC3E}">
        <p14:creationId xmlns:p14="http://schemas.microsoft.com/office/powerpoint/2010/main" val="2140132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itel en twee objec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8B051E-FC71-0740-9399-BA2E5899D541}"/>
              </a:ext>
            </a:extLst>
          </p:cNvPr>
          <p:cNvSpPr>
            <a:spLocks noGrp="1"/>
          </p:cNvSpPr>
          <p:nvPr>
            <p:ph type="title"/>
          </p:nvPr>
        </p:nvSpPr>
        <p:spPr/>
        <p:txBody>
          <a:bodyPr/>
          <a:lstStyle/>
          <a:p>
            <a:r>
              <a:rPr lang="nl-NL"/>
              <a:t>Klik om de stijl te bewerken</a:t>
            </a:r>
          </a:p>
        </p:txBody>
      </p:sp>
      <p:sp>
        <p:nvSpPr>
          <p:cNvPr id="3" name="Tijdelijke aanduiding voor inhoud 2">
            <a:extLst>
              <a:ext uri="{FF2B5EF4-FFF2-40B4-BE49-F238E27FC236}">
                <a16:creationId xmlns:a16="http://schemas.microsoft.com/office/drawing/2014/main" id="{B2ACA4B0-9237-564B-B541-0967A54CFC88}"/>
              </a:ext>
            </a:extLst>
          </p:cNvPr>
          <p:cNvSpPr>
            <a:spLocks noGrp="1"/>
          </p:cNvSpPr>
          <p:nvPr>
            <p:ph sz="half" idx="1"/>
          </p:nvPr>
        </p:nvSpPr>
        <p:spPr>
          <a:xfrm>
            <a:off x="367200" y="1090800"/>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C9532F7C-B4F1-6B4E-8D39-ADE218481748}"/>
              </a:ext>
            </a:extLst>
          </p:cNvPr>
          <p:cNvSpPr>
            <a:spLocks noGrp="1"/>
          </p:cNvSpPr>
          <p:nvPr>
            <p:ph sz="half" idx="2"/>
          </p:nvPr>
        </p:nvSpPr>
        <p:spPr>
          <a:xfrm>
            <a:off x="5701200" y="1090800"/>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CF518989-861B-F549-B4F6-EA3FD4399827}"/>
              </a:ext>
            </a:extLst>
          </p:cNvPr>
          <p:cNvSpPr>
            <a:spLocks noGrp="1"/>
          </p:cNvSpPr>
          <p:nvPr>
            <p:ph type="dt" sz="half" idx="10"/>
          </p:nvPr>
        </p:nvSpPr>
        <p:spPr>
          <a:xfrm>
            <a:off x="838200" y="6356350"/>
            <a:ext cx="2743200" cy="365125"/>
          </a:xfrm>
          <a:prstGeom prst="rect">
            <a:avLst/>
          </a:prstGeom>
        </p:spPr>
        <p:txBody>
          <a:bodyPr/>
          <a:lstStyle/>
          <a:p>
            <a:fld id="{80ED8728-4E3F-7544-AA5A-52B1986B428B}" type="datetimeFigureOut">
              <a:rPr lang="nl-NL" smtClean="0"/>
              <a:t>24-12-2024</a:t>
            </a:fld>
            <a:endParaRPr lang="nl-NL"/>
          </a:p>
        </p:txBody>
      </p:sp>
      <p:sp>
        <p:nvSpPr>
          <p:cNvPr id="6" name="Tijdelijke aanduiding voor voettekst 5">
            <a:extLst>
              <a:ext uri="{FF2B5EF4-FFF2-40B4-BE49-F238E27FC236}">
                <a16:creationId xmlns:a16="http://schemas.microsoft.com/office/drawing/2014/main" id="{172411A2-18F4-7544-8877-2F34EBC7BE98}"/>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9C50FDC2-C62A-C14D-AA3E-84F6A0354727}"/>
              </a:ext>
            </a:extLst>
          </p:cNvPr>
          <p:cNvSpPr>
            <a:spLocks noGrp="1"/>
          </p:cNvSpPr>
          <p:nvPr>
            <p:ph type="sldNum" sz="quarter" idx="12"/>
          </p:nvPr>
        </p:nvSpPr>
        <p:spPr>
          <a:xfrm>
            <a:off x="8610600" y="6356350"/>
            <a:ext cx="2743200" cy="365125"/>
          </a:xfrm>
          <a:prstGeom prst="rect">
            <a:avLst/>
          </a:prstGeom>
        </p:spPr>
        <p:txBody>
          <a:bodyPr/>
          <a:lstStyle/>
          <a:p>
            <a:fld id="{4D66D457-BC47-004C-8640-7D34D5ADE13A}" type="slidenum">
              <a:rPr lang="nl-NL" smtClean="0"/>
              <a:t>‹nr.›</a:t>
            </a:fld>
            <a:endParaRPr lang="nl-NL"/>
          </a:p>
        </p:txBody>
      </p:sp>
    </p:spTree>
    <p:extLst>
      <p:ext uri="{BB962C8B-B14F-4D97-AF65-F5344CB8AC3E}">
        <p14:creationId xmlns:p14="http://schemas.microsoft.com/office/powerpoint/2010/main" val="3805776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524357-24EB-2B41-BB8C-27E6D05DCFD2}"/>
              </a:ext>
            </a:extLst>
          </p:cNvPr>
          <p:cNvSpPr>
            <a:spLocks noGrp="1"/>
          </p:cNvSpPr>
          <p:nvPr>
            <p:ph type="title"/>
          </p:nvPr>
        </p:nvSpPr>
        <p:spPr>
          <a:xfrm>
            <a:off x="367200" y="356399"/>
            <a:ext cx="10515600" cy="734401"/>
          </a:xfrm>
        </p:spPr>
        <p:txBody>
          <a:bodyPr/>
          <a:lstStyle/>
          <a:p>
            <a:r>
              <a:rPr lang="nl-NL"/>
              <a:t>Klik om de stijl te bewerken</a:t>
            </a:r>
          </a:p>
        </p:txBody>
      </p:sp>
      <p:sp>
        <p:nvSpPr>
          <p:cNvPr id="3" name="Tijdelijke aanduiding voor tekst 2">
            <a:extLst>
              <a:ext uri="{FF2B5EF4-FFF2-40B4-BE49-F238E27FC236}">
                <a16:creationId xmlns:a16="http://schemas.microsoft.com/office/drawing/2014/main" id="{3A35DCE1-8CA3-1D4F-8C3A-E75CE8AE212B}"/>
              </a:ext>
            </a:extLst>
          </p:cNvPr>
          <p:cNvSpPr>
            <a:spLocks noGrp="1"/>
          </p:cNvSpPr>
          <p:nvPr>
            <p:ph type="body" idx="1"/>
          </p:nvPr>
        </p:nvSpPr>
        <p:spPr>
          <a:xfrm>
            <a:off x="367200" y="10908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a:extLst>
              <a:ext uri="{FF2B5EF4-FFF2-40B4-BE49-F238E27FC236}">
                <a16:creationId xmlns:a16="http://schemas.microsoft.com/office/drawing/2014/main" id="{23ADB193-E80C-7242-AE77-F99A09819AC3}"/>
              </a:ext>
            </a:extLst>
          </p:cNvPr>
          <p:cNvSpPr>
            <a:spLocks noGrp="1"/>
          </p:cNvSpPr>
          <p:nvPr>
            <p:ph sz="half" idx="2"/>
          </p:nvPr>
        </p:nvSpPr>
        <p:spPr>
          <a:xfrm>
            <a:off x="367200" y="1881281"/>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BAC1CCB7-F286-5F49-93DB-EED8854E3AA0}"/>
              </a:ext>
            </a:extLst>
          </p:cNvPr>
          <p:cNvSpPr>
            <a:spLocks noGrp="1"/>
          </p:cNvSpPr>
          <p:nvPr>
            <p:ph type="body" sz="quarter" idx="3"/>
          </p:nvPr>
        </p:nvSpPr>
        <p:spPr>
          <a:xfrm>
            <a:off x="5699612" y="10908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a:extLst>
              <a:ext uri="{FF2B5EF4-FFF2-40B4-BE49-F238E27FC236}">
                <a16:creationId xmlns:a16="http://schemas.microsoft.com/office/drawing/2014/main" id="{1F649EDF-DBD9-3342-8AD9-E895C34CA0FB}"/>
              </a:ext>
            </a:extLst>
          </p:cNvPr>
          <p:cNvSpPr>
            <a:spLocks noGrp="1"/>
          </p:cNvSpPr>
          <p:nvPr>
            <p:ph sz="quarter" idx="4"/>
          </p:nvPr>
        </p:nvSpPr>
        <p:spPr>
          <a:xfrm>
            <a:off x="5699612" y="1914712"/>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54629B9-FD89-6C4C-884B-1A9D2CF7C29E}"/>
              </a:ext>
            </a:extLst>
          </p:cNvPr>
          <p:cNvSpPr>
            <a:spLocks noGrp="1"/>
          </p:cNvSpPr>
          <p:nvPr>
            <p:ph type="dt" sz="half" idx="10"/>
          </p:nvPr>
        </p:nvSpPr>
        <p:spPr>
          <a:xfrm>
            <a:off x="838200" y="6356350"/>
            <a:ext cx="2743200" cy="365125"/>
          </a:xfrm>
          <a:prstGeom prst="rect">
            <a:avLst/>
          </a:prstGeom>
        </p:spPr>
        <p:txBody>
          <a:bodyPr/>
          <a:lstStyle/>
          <a:p>
            <a:fld id="{80ED8728-4E3F-7544-AA5A-52B1986B428B}" type="datetimeFigureOut">
              <a:rPr lang="nl-NL" smtClean="0"/>
              <a:t>24-12-2024</a:t>
            </a:fld>
            <a:endParaRPr lang="nl-NL"/>
          </a:p>
        </p:txBody>
      </p:sp>
      <p:sp>
        <p:nvSpPr>
          <p:cNvPr id="8" name="Tijdelijke aanduiding voor voettekst 7">
            <a:extLst>
              <a:ext uri="{FF2B5EF4-FFF2-40B4-BE49-F238E27FC236}">
                <a16:creationId xmlns:a16="http://schemas.microsoft.com/office/drawing/2014/main" id="{F0A4EE43-910A-9A4D-BD68-4E99766E6494}"/>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9" name="Tijdelijke aanduiding voor dianummer 8">
            <a:extLst>
              <a:ext uri="{FF2B5EF4-FFF2-40B4-BE49-F238E27FC236}">
                <a16:creationId xmlns:a16="http://schemas.microsoft.com/office/drawing/2014/main" id="{520508D2-4E7D-BF43-9450-C3FC2B36FDEF}"/>
              </a:ext>
            </a:extLst>
          </p:cNvPr>
          <p:cNvSpPr>
            <a:spLocks noGrp="1"/>
          </p:cNvSpPr>
          <p:nvPr>
            <p:ph type="sldNum" sz="quarter" idx="12"/>
          </p:nvPr>
        </p:nvSpPr>
        <p:spPr>
          <a:xfrm>
            <a:off x="8610600" y="6356350"/>
            <a:ext cx="2743200" cy="365125"/>
          </a:xfrm>
          <a:prstGeom prst="rect">
            <a:avLst/>
          </a:prstGeom>
        </p:spPr>
        <p:txBody>
          <a:bodyPr/>
          <a:lstStyle/>
          <a:p>
            <a:fld id="{4D66D457-BC47-004C-8640-7D34D5ADE13A}" type="slidenum">
              <a:rPr lang="nl-NL" smtClean="0"/>
              <a:t>‹nr.›</a:t>
            </a:fld>
            <a:endParaRPr lang="nl-NL"/>
          </a:p>
        </p:txBody>
      </p:sp>
    </p:spTree>
    <p:extLst>
      <p:ext uri="{BB962C8B-B14F-4D97-AF65-F5344CB8AC3E}">
        <p14:creationId xmlns:p14="http://schemas.microsoft.com/office/powerpoint/2010/main" val="1668418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en hexagonale afbeeldingen">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10579DAF-23A2-EC4B-9DC0-74D8CD65456A}"/>
              </a:ext>
            </a:extLst>
          </p:cNvPr>
          <p:cNvSpPr>
            <a:spLocks noGrp="1"/>
          </p:cNvSpPr>
          <p:nvPr>
            <p:ph type="pic" sz="quarter" idx="10"/>
          </p:nvPr>
        </p:nvSpPr>
        <p:spPr>
          <a:xfrm>
            <a:off x="1662177" y="1307212"/>
            <a:ext cx="2004440" cy="1735962"/>
          </a:xfrm>
          <a:custGeom>
            <a:avLst/>
            <a:gdLst>
              <a:gd name="connsiteX0" fmla="*/ 501141 w 2004440"/>
              <a:gd name="connsiteY0" fmla="*/ 0 h 1735962"/>
              <a:gd name="connsiteX1" fmla="*/ 1503299 w 2004440"/>
              <a:gd name="connsiteY1" fmla="*/ 0 h 1735962"/>
              <a:gd name="connsiteX2" fmla="*/ 2004440 w 2004440"/>
              <a:gd name="connsiteY2" fmla="*/ 868044 h 1735962"/>
              <a:gd name="connsiteX3" fmla="*/ 1503298 w 2004440"/>
              <a:gd name="connsiteY3" fmla="*/ 1735962 h 1735962"/>
              <a:gd name="connsiteX4" fmla="*/ 501141 w 2004440"/>
              <a:gd name="connsiteY4" fmla="*/ 1735962 h 1735962"/>
              <a:gd name="connsiteX5" fmla="*/ 0 w 2004440"/>
              <a:gd name="connsiteY5" fmla="*/ 868046 h 1735962"/>
              <a:gd name="connsiteX6" fmla="*/ 0 w 2004440"/>
              <a:gd name="connsiteY6" fmla="*/ 868042 h 173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440" h="1735962">
                <a:moveTo>
                  <a:pt x="501141" y="0"/>
                </a:moveTo>
                <a:lnTo>
                  <a:pt x="1503299" y="0"/>
                </a:lnTo>
                <a:lnTo>
                  <a:pt x="2004440" y="868044"/>
                </a:lnTo>
                <a:lnTo>
                  <a:pt x="1503298" y="1735962"/>
                </a:lnTo>
                <a:lnTo>
                  <a:pt x="501141" y="1735962"/>
                </a:lnTo>
                <a:lnTo>
                  <a:pt x="0" y="868046"/>
                </a:lnTo>
                <a:lnTo>
                  <a:pt x="0" y="868042"/>
                </a:lnTo>
                <a:close/>
              </a:path>
            </a:pathLst>
          </a:custGeom>
          <a:solidFill>
            <a:schemeClr val="bg2"/>
          </a:solidFill>
        </p:spPr>
        <p:txBody>
          <a:bodyPr wrap="square" anchor="ctr">
            <a:noAutofit/>
          </a:bodyPr>
          <a:lstStyle>
            <a:lvl1pPr marL="0" indent="0" algn="ctr">
              <a:buNone/>
              <a:defRPr sz="1200"/>
            </a:lvl1pPr>
          </a:lstStyle>
          <a:p>
            <a:r>
              <a:rPr lang="nl-NL"/>
              <a:t>Klik op het pictogram als u een afbeelding wilt toevoegen</a:t>
            </a:r>
          </a:p>
        </p:txBody>
      </p:sp>
      <p:sp>
        <p:nvSpPr>
          <p:cNvPr id="14" name="Tijdelijke aanduiding voor afbeelding 13">
            <a:extLst>
              <a:ext uri="{FF2B5EF4-FFF2-40B4-BE49-F238E27FC236}">
                <a16:creationId xmlns:a16="http://schemas.microsoft.com/office/drawing/2014/main" id="{8230C3C5-4DE3-9345-9029-A8ACD0E3344F}"/>
              </a:ext>
            </a:extLst>
          </p:cNvPr>
          <p:cNvSpPr>
            <a:spLocks noGrp="1"/>
          </p:cNvSpPr>
          <p:nvPr>
            <p:ph type="pic" sz="quarter" idx="11"/>
          </p:nvPr>
        </p:nvSpPr>
        <p:spPr>
          <a:xfrm>
            <a:off x="802894" y="3144520"/>
            <a:ext cx="3177920" cy="2752214"/>
          </a:xfrm>
          <a:custGeom>
            <a:avLst/>
            <a:gdLst>
              <a:gd name="connsiteX0" fmla="*/ 794512 w 3177920"/>
              <a:gd name="connsiteY0" fmla="*/ 0 h 2752214"/>
              <a:gd name="connsiteX1" fmla="*/ 2383536 w 3177920"/>
              <a:gd name="connsiteY1" fmla="*/ 0 h 2752214"/>
              <a:gd name="connsiteX2" fmla="*/ 3177920 w 3177920"/>
              <a:gd name="connsiteY2" fmla="*/ 1376044 h 2752214"/>
              <a:gd name="connsiteX3" fmla="*/ 3177920 w 3177920"/>
              <a:gd name="connsiteY3" fmla="*/ 1376047 h 2752214"/>
              <a:gd name="connsiteX4" fmla="*/ 2383538 w 3177920"/>
              <a:gd name="connsiteY4" fmla="*/ 2752214 h 2752214"/>
              <a:gd name="connsiteX5" fmla="*/ 794510 w 3177920"/>
              <a:gd name="connsiteY5" fmla="*/ 2752214 h 2752214"/>
              <a:gd name="connsiteX6" fmla="*/ 0 w 3177920"/>
              <a:gd name="connsiteY6" fmla="*/ 1376045 h 27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7920" h="2752214">
                <a:moveTo>
                  <a:pt x="794512" y="0"/>
                </a:moveTo>
                <a:lnTo>
                  <a:pt x="2383536" y="0"/>
                </a:lnTo>
                <a:lnTo>
                  <a:pt x="3177920" y="1376044"/>
                </a:lnTo>
                <a:lnTo>
                  <a:pt x="3177920" y="1376047"/>
                </a:lnTo>
                <a:lnTo>
                  <a:pt x="2383538" y="2752214"/>
                </a:lnTo>
                <a:lnTo>
                  <a:pt x="794510" y="2752214"/>
                </a:lnTo>
                <a:lnTo>
                  <a:pt x="0" y="1376045"/>
                </a:lnTo>
                <a:close/>
              </a:path>
            </a:pathLst>
          </a:custGeom>
          <a:solidFill>
            <a:schemeClr val="bg2"/>
          </a:solidFill>
        </p:spPr>
        <p:txBody>
          <a:bodyPr wrap="square" anchor="ctr">
            <a:noAutofit/>
          </a:bodyPr>
          <a:lstStyle>
            <a:lvl1pPr marL="0" indent="0" algn="ctr">
              <a:buNone/>
              <a:defRPr sz="1200"/>
            </a:lvl1pPr>
          </a:lstStyle>
          <a:p>
            <a:r>
              <a:rPr lang="nl-NL"/>
              <a:t>Klik op het pictogram als u een afbeelding wilt toevoegen</a:t>
            </a:r>
          </a:p>
        </p:txBody>
      </p:sp>
      <p:sp>
        <p:nvSpPr>
          <p:cNvPr id="17" name="Tijdelijke aanduiding voor afbeelding 16">
            <a:extLst>
              <a:ext uri="{FF2B5EF4-FFF2-40B4-BE49-F238E27FC236}">
                <a16:creationId xmlns:a16="http://schemas.microsoft.com/office/drawing/2014/main" id="{BD4BDAF0-6CB2-374F-888E-1693CDDA35FA}"/>
              </a:ext>
            </a:extLst>
          </p:cNvPr>
          <p:cNvSpPr>
            <a:spLocks noGrp="1"/>
          </p:cNvSpPr>
          <p:nvPr>
            <p:ph type="pic" sz="quarter" idx="12"/>
          </p:nvPr>
        </p:nvSpPr>
        <p:spPr>
          <a:xfrm>
            <a:off x="3291966" y="1231138"/>
            <a:ext cx="4264151" cy="3692905"/>
          </a:xfrm>
          <a:custGeom>
            <a:avLst/>
            <a:gdLst>
              <a:gd name="connsiteX0" fmla="*/ 1066038 w 4264151"/>
              <a:gd name="connsiteY0" fmla="*/ 0 h 3692905"/>
              <a:gd name="connsiteX1" fmla="*/ 3198114 w 4264151"/>
              <a:gd name="connsiteY1" fmla="*/ 0 h 3692905"/>
              <a:gd name="connsiteX2" fmla="*/ 4264151 w 4264151"/>
              <a:gd name="connsiteY2" fmla="*/ 1846451 h 3692905"/>
              <a:gd name="connsiteX3" fmla="*/ 4264151 w 4264151"/>
              <a:gd name="connsiteY3" fmla="*/ 1846455 h 3692905"/>
              <a:gd name="connsiteX4" fmla="*/ 3198115 w 4264151"/>
              <a:gd name="connsiteY4" fmla="*/ 3692905 h 3692905"/>
              <a:gd name="connsiteX5" fmla="*/ 1066038 w 4264151"/>
              <a:gd name="connsiteY5" fmla="*/ 3692905 h 3692905"/>
              <a:gd name="connsiteX6" fmla="*/ 0 w 4264151"/>
              <a:gd name="connsiteY6" fmla="*/ 1846453 h 369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4151" h="3692905">
                <a:moveTo>
                  <a:pt x="1066038" y="0"/>
                </a:moveTo>
                <a:lnTo>
                  <a:pt x="3198114" y="0"/>
                </a:lnTo>
                <a:lnTo>
                  <a:pt x="4264151" y="1846451"/>
                </a:lnTo>
                <a:lnTo>
                  <a:pt x="4264151" y="1846455"/>
                </a:lnTo>
                <a:lnTo>
                  <a:pt x="3198115" y="3692905"/>
                </a:lnTo>
                <a:lnTo>
                  <a:pt x="1066038" y="3692905"/>
                </a:lnTo>
                <a:lnTo>
                  <a:pt x="0" y="1846453"/>
                </a:lnTo>
                <a:close/>
              </a:path>
            </a:pathLst>
          </a:custGeom>
          <a:solidFill>
            <a:schemeClr val="bg2"/>
          </a:solidFill>
        </p:spPr>
        <p:txBody>
          <a:bodyPr wrap="square" anchor="ctr">
            <a:noAutofit/>
          </a:bodyPr>
          <a:lstStyle>
            <a:lvl1pPr marL="0" indent="0" algn="ctr">
              <a:buNone/>
              <a:defRPr sz="1200"/>
            </a:lvl1pPr>
          </a:lstStyle>
          <a:p>
            <a:r>
              <a:rPr lang="nl-NL"/>
              <a:t>Klik op het pictogram als u een afbeelding wilt toevoegen</a:t>
            </a:r>
          </a:p>
        </p:txBody>
      </p:sp>
      <p:sp>
        <p:nvSpPr>
          <p:cNvPr id="18" name="Tijdelijke aanduiding voor afbeelding 17">
            <a:extLst>
              <a:ext uri="{FF2B5EF4-FFF2-40B4-BE49-F238E27FC236}">
                <a16:creationId xmlns:a16="http://schemas.microsoft.com/office/drawing/2014/main" id="{83A2D744-B1DA-1546-9A20-0D93C812CD20}"/>
              </a:ext>
            </a:extLst>
          </p:cNvPr>
          <p:cNvSpPr>
            <a:spLocks noGrp="1"/>
          </p:cNvSpPr>
          <p:nvPr>
            <p:ph type="pic" sz="quarter" idx="13"/>
          </p:nvPr>
        </p:nvSpPr>
        <p:spPr>
          <a:xfrm>
            <a:off x="6933438" y="454151"/>
            <a:ext cx="2916808" cy="2526030"/>
          </a:xfrm>
          <a:custGeom>
            <a:avLst/>
            <a:gdLst>
              <a:gd name="connsiteX0" fmla="*/ 729234 w 2916808"/>
              <a:gd name="connsiteY0" fmla="*/ 0 h 2526030"/>
              <a:gd name="connsiteX1" fmla="*/ 2187575 w 2916808"/>
              <a:gd name="connsiteY1" fmla="*/ 0 h 2526030"/>
              <a:gd name="connsiteX2" fmla="*/ 2916808 w 2916808"/>
              <a:gd name="connsiteY2" fmla="*/ 1263013 h 2526030"/>
              <a:gd name="connsiteX3" fmla="*/ 2916808 w 2916808"/>
              <a:gd name="connsiteY3" fmla="*/ 1263017 h 2526030"/>
              <a:gd name="connsiteX4" fmla="*/ 2187575 w 2916808"/>
              <a:gd name="connsiteY4" fmla="*/ 2526030 h 2526030"/>
              <a:gd name="connsiteX5" fmla="*/ 729234 w 2916808"/>
              <a:gd name="connsiteY5" fmla="*/ 2526030 h 2526030"/>
              <a:gd name="connsiteX6" fmla="*/ 0 w 2916808"/>
              <a:gd name="connsiteY6" fmla="*/ 1263015 h 252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6808" h="2526030">
                <a:moveTo>
                  <a:pt x="729234" y="0"/>
                </a:moveTo>
                <a:lnTo>
                  <a:pt x="2187575" y="0"/>
                </a:lnTo>
                <a:lnTo>
                  <a:pt x="2916808" y="1263013"/>
                </a:lnTo>
                <a:lnTo>
                  <a:pt x="2916808" y="1263017"/>
                </a:lnTo>
                <a:lnTo>
                  <a:pt x="2187575" y="2526030"/>
                </a:lnTo>
                <a:lnTo>
                  <a:pt x="729234" y="2526030"/>
                </a:lnTo>
                <a:lnTo>
                  <a:pt x="0" y="1263015"/>
                </a:lnTo>
                <a:close/>
              </a:path>
            </a:pathLst>
          </a:custGeom>
          <a:solidFill>
            <a:schemeClr val="bg2"/>
          </a:solidFill>
        </p:spPr>
        <p:txBody>
          <a:bodyPr wrap="square" anchor="ctr">
            <a:noAutofit/>
          </a:bodyPr>
          <a:lstStyle>
            <a:lvl1pPr marL="0" indent="0" algn="ctr">
              <a:buNone/>
              <a:defRPr sz="1200"/>
            </a:lvl1pPr>
          </a:lstStyle>
          <a:p>
            <a:r>
              <a:rPr lang="nl-NL"/>
              <a:t>Klik op het pictogram als u een afbeelding wilt toevoegen</a:t>
            </a:r>
          </a:p>
        </p:txBody>
      </p:sp>
      <p:sp>
        <p:nvSpPr>
          <p:cNvPr id="19" name="Tijdelijke aanduiding voor afbeelding 18">
            <a:extLst>
              <a:ext uri="{FF2B5EF4-FFF2-40B4-BE49-F238E27FC236}">
                <a16:creationId xmlns:a16="http://schemas.microsoft.com/office/drawing/2014/main" id="{E7885598-DF98-8946-8194-19B9B2BDAEFE}"/>
              </a:ext>
            </a:extLst>
          </p:cNvPr>
          <p:cNvSpPr>
            <a:spLocks noGrp="1"/>
          </p:cNvSpPr>
          <p:nvPr>
            <p:ph type="pic" sz="quarter" idx="14"/>
          </p:nvPr>
        </p:nvSpPr>
        <p:spPr>
          <a:xfrm>
            <a:off x="6933438" y="3106166"/>
            <a:ext cx="2916808" cy="2526030"/>
          </a:xfrm>
          <a:custGeom>
            <a:avLst/>
            <a:gdLst>
              <a:gd name="connsiteX0" fmla="*/ 729234 w 2916808"/>
              <a:gd name="connsiteY0" fmla="*/ 0 h 2526030"/>
              <a:gd name="connsiteX1" fmla="*/ 2187575 w 2916808"/>
              <a:gd name="connsiteY1" fmla="*/ 0 h 2526030"/>
              <a:gd name="connsiteX2" fmla="*/ 2916808 w 2916808"/>
              <a:gd name="connsiteY2" fmla="*/ 1263014 h 2526030"/>
              <a:gd name="connsiteX3" fmla="*/ 2916808 w 2916808"/>
              <a:gd name="connsiteY3" fmla="*/ 1263017 h 2526030"/>
              <a:gd name="connsiteX4" fmla="*/ 2187575 w 2916808"/>
              <a:gd name="connsiteY4" fmla="*/ 2526030 h 2526030"/>
              <a:gd name="connsiteX5" fmla="*/ 729234 w 2916808"/>
              <a:gd name="connsiteY5" fmla="*/ 2526030 h 2526030"/>
              <a:gd name="connsiteX6" fmla="*/ 0 w 2916808"/>
              <a:gd name="connsiteY6" fmla="*/ 1263015 h 252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6808" h="2526030">
                <a:moveTo>
                  <a:pt x="729234" y="0"/>
                </a:moveTo>
                <a:lnTo>
                  <a:pt x="2187575" y="0"/>
                </a:lnTo>
                <a:lnTo>
                  <a:pt x="2916808" y="1263014"/>
                </a:lnTo>
                <a:lnTo>
                  <a:pt x="2916808" y="1263017"/>
                </a:lnTo>
                <a:lnTo>
                  <a:pt x="2187575" y="2526030"/>
                </a:lnTo>
                <a:lnTo>
                  <a:pt x="729234" y="2526030"/>
                </a:lnTo>
                <a:lnTo>
                  <a:pt x="0" y="1263015"/>
                </a:lnTo>
                <a:close/>
              </a:path>
            </a:pathLst>
          </a:custGeom>
          <a:solidFill>
            <a:schemeClr val="bg2"/>
          </a:solidFill>
        </p:spPr>
        <p:txBody>
          <a:bodyPr wrap="square" anchor="ctr">
            <a:noAutofit/>
          </a:bodyPr>
          <a:lstStyle>
            <a:lvl1pPr marL="0" indent="0" algn="ctr">
              <a:buNone/>
              <a:defRPr sz="1200"/>
            </a:lvl1pPr>
          </a:lstStyle>
          <a:p>
            <a:r>
              <a:rPr lang="nl-NL"/>
              <a:t>Klik op het pictogram als u een afbeelding wilt toevoegen</a:t>
            </a:r>
          </a:p>
        </p:txBody>
      </p:sp>
      <p:sp>
        <p:nvSpPr>
          <p:cNvPr id="26" name="Tijdelijke aanduiding voor afbeelding 25">
            <a:extLst>
              <a:ext uri="{FF2B5EF4-FFF2-40B4-BE49-F238E27FC236}">
                <a16:creationId xmlns:a16="http://schemas.microsoft.com/office/drawing/2014/main" id="{E2251625-D263-7C4D-ABE7-682C9FE08753}"/>
              </a:ext>
            </a:extLst>
          </p:cNvPr>
          <p:cNvSpPr>
            <a:spLocks noGrp="1"/>
          </p:cNvSpPr>
          <p:nvPr>
            <p:ph type="pic" sz="quarter" idx="15"/>
          </p:nvPr>
        </p:nvSpPr>
        <p:spPr>
          <a:xfrm>
            <a:off x="9226168" y="2078735"/>
            <a:ext cx="2227198" cy="1928876"/>
          </a:xfrm>
          <a:custGeom>
            <a:avLst/>
            <a:gdLst>
              <a:gd name="connsiteX0" fmla="*/ 556768 w 2227198"/>
              <a:gd name="connsiteY0" fmla="*/ 0 h 1928876"/>
              <a:gd name="connsiteX1" fmla="*/ 1670431 w 2227198"/>
              <a:gd name="connsiteY1" fmla="*/ 0 h 1928876"/>
              <a:gd name="connsiteX2" fmla="*/ 2227198 w 2227198"/>
              <a:gd name="connsiteY2" fmla="*/ 964435 h 1928876"/>
              <a:gd name="connsiteX3" fmla="*/ 2227198 w 2227198"/>
              <a:gd name="connsiteY3" fmla="*/ 964442 h 1928876"/>
              <a:gd name="connsiteX4" fmla="*/ 1670431 w 2227198"/>
              <a:gd name="connsiteY4" fmla="*/ 1928876 h 1928876"/>
              <a:gd name="connsiteX5" fmla="*/ 556768 w 2227198"/>
              <a:gd name="connsiteY5" fmla="*/ 1928876 h 1928876"/>
              <a:gd name="connsiteX6" fmla="*/ 0 w 2227198"/>
              <a:gd name="connsiteY6" fmla="*/ 964438 h 1928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7198" h="1928876">
                <a:moveTo>
                  <a:pt x="556768" y="0"/>
                </a:moveTo>
                <a:lnTo>
                  <a:pt x="1670431" y="0"/>
                </a:lnTo>
                <a:lnTo>
                  <a:pt x="2227198" y="964435"/>
                </a:lnTo>
                <a:lnTo>
                  <a:pt x="2227198" y="964442"/>
                </a:lnTo>
                <a:lnTo>
                  <a:pt x="1670431" y="1928876"/>
                </a:lnTo>
                <a:lnTo>
                  <a:pt x="556768" y="1928876"/>
                </a:lnTo>
                <a:lnTo>
                  <a:pt x="0" y="964438"/>
                </a:lnTo>
                <a:close/>
              </a:path>
            </a:pathLst>
          </a:custGeom>
          <a:solidFill>
            <a:schemeClr val="bg2"/>
          </a:solidFill>
        </p:spPr>
        <p:txBody>
          <a:bodyPr wrap="square" anchor="ctr">
            <a:noAutofit/>
          </a:bodyPr>
          <a:lstStyle>
            <a:lvl1pPr marL="0" indent="0" algn="ctr">
              <a:buNone/>
              <a:defRPr sz="1200"/>
            </a:lvl1pPr>
          </a:lstStyle>
          <a:p>
            <a:r>
              <a:rPr lang="nl-NL"/>
              <a:t>Klik op het pictogram als u een afbeelding wilt toevoegen</a:t>
            </a:r>
          </a:p>
        </p:txBody>
      </p:sp>
      <p:sp>
        <p:nvSpPr>
          <p:cNvPr id="2" name="Titel 1">
            <a:extLst>
              <a:ext uri="{FF2B5EF4-FFF2-40B4-BE49-F238E27FC236}">
                <a16:creationId xmlns:a16="http://schemas.microsoft.com/office/drawing/2014/main" id="{91AE32FD-8F65-E048-9310-BF9489943621}"/>
              </a:ext>
            </a:extLst>
          </p:cNvPr>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3560738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rnpunten en afbeeldingen staand">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6626FD8D-0697-E241-AD83-9495C893FBE3}"/>
              </a:ext>
            </a:extLst>
          </p:cNvPr>
          <p:cNvSpPr>
            <a:spLocks noGrp="1" noChangeAspect="1"/>
          </p:cNvSpPr>
          <p:nvPr>
            <p:ph type="pic" sz="quarter" idx="10"/>
          </p:nvPr>
        </p:nvSpPr>
        <p:spPr>
          <a:xfrm>
            <a:off x="1748366" y="792206"/>
            <a:ext cx="2448000" cy="2448000"/>
          </a:xfrm>
          <a:custGeom>
            <a:avLst/>
            <a:gdLst>
              <a:gd name="connsiteX0" fmla="*/ 1224000 w 2448000"/>
              <a:gd name="connsiteY0" fmla="*/ 0 h 2448000"/>
              <a:gd name="connsiteX1" fmla="*/ 2448000 w 2448000"/>
              <a:gd name="connsiteY1" fmla="*/ 1224000 h 2448000"/>
              <a:gd name="connsiteX2" fmla="*/ 1224000 w 2448000"/>
              <a:gd name="connsiteY2" fmla="*/ 2448000 h 2448000"/>
              <a:gd name="connsiteX3" fmla="*/ 0 w 2448000"/>
              <a:gd name="connsiteY3" fmla="*/ 1224000 h 2448000"/>
              <a:gd name="connsiteX4" fmla="*/ 1224000 w 2448000"/>
              <a:gd name="connsiteY4" fmla="*/ 0 h 24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8000" h="2448000">
                <a:moveTo>
                  <a:pt x="1224000" y="0"/>
                </a:moveTo>
                <a:cubicBezTo>
                  <a:pt x="1899997" y="0"/>
                  <a:pt x="2448000" y="548003"/>
                  <a:pt x="2448000" y="1224000"/>
                </a:cubicBezTo>
                <a:cubicBezTo>
                  <a:pt x="2448000" y="1899997"/>
                  <a:pt x="1899997" y="2448000"/>
                  <a:pt x="1224000" y="2448000"/>
                </a:cubicBezTo>
                <a:cubicBezTo>
                  <a:pt x="548003" y="2448000"/>
                  <a:pt x="0" y="1899997"/>
                  <a:pt x="0" y="1224000"/>
                </a:cubicBezTo>
                <a:cubicBezTo>
                  <a:pt x="0" y="548003"/>
                  <a:pt x="548003" y="0"/>
                  <a:pt x="1224000" y="0"/>
                </a:cubicBezTo>
                <a:close/>
              </a:path>
            </a:pathLst>
          </a:custGeom>
          <a:noFill/>
          <a:ln w="28575">
            <a:solidFill>
              <a:srgbClr val="9EC73D"/>
            </a:solidFill>
          </a:ln>
        </p:spPr>
        <p:txBody>
          <a:bodyPr wrap="square" anchor="ctr">
            <a:noAutofit/>
          </a:bodyPr>
          <a:lstStyle>
            <a:lvl1pPr marL="0" indent="0" algn="ctr">
              <a:buNone/>
              <a:defRPr sz="1600"/>
            </a:lvl1pPr>
          </a:lstStyle>
          <a:p>
            <a:r>
              <a:rPr lang="nl-NL"/>
              <a:t>Klik op het pictogram als u een afbeelding wilt toevoegen</a:t>
            </a:r>
          </a:p>
        </p:txBody>
      </p:sp>
      <p:sp>
        <p:nvSpPr>
          <p:cNvPr id="10" name="Tijdelijke aanduiding voor afbeelding 9">
            <a:extLst>
              <a:ext uri="{FF2B5EF4-FFF2-40B4-BE49-F238E27FC236}">
                <a16:creationId xmlns:a16="http://schemas.microsoft.com/office/drawing/2014/main" id="{9093FEC7-5A5A-8949-9B9B-09743C123BC7}"/>
              </a:ext>
            </a:extLst>
          </p:cNvPr>
          <p:cNvSpPr>
            <a:spLocks noGrp="1" noChangeAspect="1"/>
          </p:cNvSpPr>
          <p:nvPr>
            <p:ph type="pic" sz="quarter" idx="11"/>
          </p:nvPr>
        </p:nvSpPr>
        <p:spPr>
          <a:xfrm>
            <a:off x="7984872" y="792206"/>
            <a:ext cx="2448000" cy="2448000"/>
          </a:xfrm>
          <a:custGeom>
            <a:avLst/>
            <a:gdLst>
              <a:gd name="connsiteX0" fmla="*/ 1224000 w 2448000"/>
              <a:gd name="connsiteY0" fmla="*/ 0 h 2448000"/>
              <a:gd name="connsiteX1" fmla="*/ 2448000 w 2448000"/>
              <a:gd name="connsiteY1" fmla="*/ 1224000 h 2448000"/>
              <a:gd name="connsiteX2" fmla="*/ 1224000 w 2448000"/>
              <a:gd name="connsiteY2" fmla="*/ 2448000 h 2448000"/>
              <a:gd name="connsiteX3" fmla="*/ 0 w 2448000"/>
              <a:gd name="connsiteY3" fmla="*/ 1224000 h 2448000"/>
              <a:gd name="connsiteX4" fmla="*/ 1224000 w 2448000"/>
              <a:gd name="connsiteY4" fmla="*/ 0 h 24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8000" h="2448000">
                <a:moveTo>
                  <a:pt x="1224000" y="0"/>
                </a:moveTo>
                <a:cubicBezTo>
                  <a:pt x="1899997" y="0"/>
                  <a:pt x="2448000" y="548003"/>
                  <a:pt x="2448000" y="1224000"/>
                </a:cubicBezTo>
                <a:cubicBezTo>
                  <a:pt x="2448000" y="1899997"/>
                  <a:pt x="1899997" y="2448000"/>
                  <a:pt x="1224000" y="2448000"/>
                </a:cubicBezTo>
                <a:cubicBezTo>
                  <a:pt x="548003" y="2448000"/>
                  <a:pt x="0" y="1899997"/>
                  <a:pt x="0" y="1224000"/>
                </a:cubicBezTo>
                <a:cubicBezTo>
                  <a:pt x="0" y="548003"/>
                  <a:pt x="548003" y="0"/>
                  <a:pt x="1224000" y="0"/>
                </a:cubicBezTo>
                <a:close/>
              </a:path>
            </a:pathLst>
          </a:custGeom>
          <a:noFill/>
          <a:ln w="28575">
            <a:solidFill>
              <a:srgbClr val="9EC73D"/>
            </a:solidFill>
          </a:ln>
        </p:spPr>
        <p:txBody>
          <a:bodyPr wrap="square" anchor="ctr">
            <a:noAutofit/>
          </a:bodyPr>
          <a:lstStyle>
            <a:lvl1pPr marL="0" indent="0" algn="ctr">
              <a:buNone/>
              <a:defRPr sz="1600"/>
            </a:lvl1pPr>
          </a:lstStyle>
          <a:p>
            <a:r>
              <a:rPr lang="nl-NL"/>
              <a:t>Klik op het pictogram als u een afbeelding wilt toevoegen</a:t>
            </a:r>
          </a:p>
        </p:txBody>
      </p:sp>
      <p:sp>
        <p:nvSpPr>
          <p:cNvPr id="11" name="Tijdelijke aanduiding voor afbeelding 10">
            <a:extLst>
              <a:ext uri="{FF2B5EF4-FFF2-40B4-BE49-F238E27FC236}">
                <a16:creationId xmlns:a16="http://schemas.microsoft.com/office/drawing/2014/main" id="{A7224440-CDAC-6F40-A01F-8F8B535A82C9}"/>
              </a:ext>
            </a:extLst>
          </p:cNvPr>
          <p:cNvSpPr>
            <a:spLocks noGrp="1" noChangeAspect="1"/>
          </p:cNvSpPr>
          <p:nvPr>
            <p:ph type="pic" sz="quarter" idx="12"/>
          </p:nvPr>
        </p:nvSpPr>
        <p:spPr>
          <a:xfrm>
            <a:off x="4866619" y="792206"/>
            <a:ext cx="2448000" cy="2448000"/>
          </a:xfrm>
          <a:custGeom>
            <a:avLst/>
            <a:gdLst>
              <a:gd name="connsiteX0" fmla="*/ 1224000 w 2448000"/>
              <a:gd name="connsiteY0" fmla="*/ 0 h 2448000"/>
              <a:gd name="connsiteX1" fmla="*/ 2448000 w 2448000"/>
              <a:gd name="connsiteY1" fmla="*/ 1224000 h 2448000"/>
              <a:gd name="connsiteX2" fmla="*/ 1224000 w 2448000"/>
              <a:gd name="connsiteY2" fmla="*/ 2448000 h 2448000"/>
              <a:gd name="connsiteX3" fmla="*/ 0 w 2448000"/>
              <a:gd name="connsiteY3" fmla="*/ 1224000 h 2448000"/>
              <a:gd name="connsiteX4" fmla="*/ 1224000 w 2448000"/>
              <a:gd name="connsiteY4" fmla="*/ 0 h 24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8000" h="2448000">
                <a:moveTo>
                  <a:pt x="1224000" y="0"/>
                </a:moveTo>
                <a:cubicBezTo>
                  <a:pt x="1899997" y="0"/>
                  <a:pt x="2448000" y="548003"/>
                  <a:pt x="2448000" y="1224000"/>
                </a:cubicBezTo>
                <a:cubicBezTo>
                  <a:pt x="2448000" y="1899997"/>
                  <a:pt x="1899997" y="2448000"/>
                  <a:pt x="1224000" y="2448000"/>
                </a:cubicBezTo>
                <a:cubicBezTo>
                  <a:pt x="548003" y="2448000"/>
                  <a:pt x="0" y="1899997"/>
                  <a:pt x="0" y="1224000"/>
                </a:cubicBezTo>
                <a:cubicBezTo>
                  <a:pt x="0" y="548003"/>
                  <a:pt x="548003" y="0"/>
                  <a:pt x="1224000" y="0"/>
                </a:cubicBezTo>
                <a:close/>
              </a:path>
            </a:pathLst>
          </a:custGeom>
          <a:noFill/>
          <a:ln w="28575">
            <a:solidFill>
              <a:srgbClr val="9EC73D"/>
            </a:solidFill>
          </a:ln>
        </p:spPr>
        <p:txBody>
          <a:bodyPr wrap="square" anchor="ctr">
            <a:noAutofit/>
          </a:bodyPr>
          <a:lstStyle>
            <a:lvl1pPr marL="0" indent="0" algn="ctr">
              <a:buNone/>
              <a:defRPr sz="1600"/>
            </a:lvl1pPr>
          </a:lstStyle>
          <a:p>
            <a:r>
              <a:rPr lang="nl-NL"/>
              <a:t>Klik op het pictogram als u een afbeelding wilt toevoegen</a:t>
            </a:r>
          </a:p>
        </p:txBody>
      </p:sp>
      <p:sp>
        <p:nvSpPr>
          <p:cNvPr id="8" name="Tijdelijke aanduiding voor tekst 7">
            <a:extLst>
              <a:ext uri="{FF2B5EF4-FFF2-40B4-BE49-F238E27FC236}">
                <a16:creationId xmlns:a16="http://schemas.microsoft.com/office/drawing/2014/main" id="{E3858A84-AA44-B641-BEEA-C54627C31B3A}"/>
              </a:ext>
            </a:extLst>
          </p:cNvPr>
          <p:cNvSpPr>
            <a:spLocks noGrp="1"/>
          </p:cNvSpPr>
          <p:nvPr>
            <p:ph type="body" sz="quarter" idx="13" hasCustomPrompt="1"/>
          </p:nvPr>
        </p:nvSpPr>
        <p:spPr>
          <a:xfrm>
            <a:off x="1748366" y="3745097"/>
            <a:ext cx="2448000" cy="557212"/>
          </a:xfrm>
        </p:spPr>
        <p:txBody>
          <a:bodyPr>
            <a:normAutofit/>
          </a:bodyPr>
          <a:lstStyle>
            <a:lvl1pPr marL="0" indent="0" algn="ctr">
              <a:buNone/>
              <a:defRPr sz="25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Kernpunt</a:t>
            </a:r>
          </a:p>
        </p:txBody>
      </p:sp>
      <p:sp>
        <p:nvSpPr>
          <p:cNvPr id="14" name="Tijdelijke aanduiding voor tekst 7">
            <a:extLst>
              <a:ext uri="{FF2B5EF4-FFF2-40B4-BE49-F238E27FC236}">
                <a16:creationId xmlns:a16="http://schemas.microsoft.com/office/drawing/2014/main" id="{EF807933-2BB7-1A4F-AFE2-37DE40C06E6D}"/>
              </a:ext>
            </a:extLst>
          </p:cNvPr>
          <p:cNvSpPr>
            <a:spLocks noGrp="1"/>
          </p:cNvSpPr>
          <p:nvPr>
            <p:ph type="body" sz="quarter" idx="14"/>
          </p:nvPr>
        </p:nvSpPr>
        <p:spPr>
          <a:xfrm>
            <a:off x="1893394" y="4256931"/>
            <a:ext cx="2157944" cy="1577813"/>
          </a:xfrm>
        </p:spPr>
        <p:txBody>
          <a:bodyPr>
            <a:noAutofit/>
          </a:bodyPr>
          <a:lstStyle>
            <a:lvl1pPr marL="0" indent="0" algn="ctr">
              <a:lnSpc>
                <a:spcPct val="100000"/>
              </a:lnSpc>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Klik om de modelstijlen te bewerken</a:t>
            </a:r>
          </a:p>
        </p:txBody>
      </p:sp>
      <p:sp>
        <p:nvSpPr>
          <p:cNvPr id="17" name="Tijdelijke aanduiding voor tekst 7">
            <a:extLst>
              <a:ext uri="{FF2B5EF4-FFF2-40B4-BE49-F238E27FC236}">
                <a16:creationId xmlns:a16="http://schemas.microsoft.com/office/drawing/2014/main" id="{89C8A77F-0B99-D046-8464-3655C2A534A4}"/>
              </a:ext>
            </a:extLst>
          </p:cNvPr>
          <p:cNvSpPr>
            <a:spLocks noGrp="1"/>
          </p:cNvSpPr>
          <p:nvPr>
            <p:ph type="body" sz="quarter" idx="15" hasCustomPrompt="1"/>
          </p:nvPr>
        </p:nvSpPr>
        <p:spPr>
          <a:xfrm>
            <a:off x="7984872" y="3744181"/>
            <a:ext cx="2448000" cy="557212"/>
          </a:xfrm>
        </p:spPr>
        <p:txBody>
          <a:bodyPr>
            <a:normAutofit/>
          </a:bodyPr>
          <a:lstStyle>
            <a:lvl1pPr marL="0" indent="0" algn="ctr">
              <a:buNone/>
              <a:defRPr sz="25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Kernpunt</a:t>
            </a:r>
          </a:p>
        </p:txBody>
      </p:sp>
      <p:sp>
        <p:nvSpPr>
          <p:cNvPr id="18" name="Tijdelijke aanduiding voor tekst 7">
            <a:extLst>
              <a:ext uri="{FF2B5EF4-FFF2-40B4-BE49-F238E27FC236}">
                <a16:creationId xmlns:a16="http://schemas.microsoft.com/office/drawing/2014/main" id="{85E4BE78-0689-E346-9A08-CBECC77034DF}"/>
              </a:ext>
            </a:extLst>
          </p:cNvPr>
          <p:cNvSpPr>
            <a:spLocks noGrp="1"/>
          </p:cNvSpPr>
          <p:nvPr>
            <p:ph type="body" sz="quarter" idx="16" hasCustomPrompt="1"/>
          </p:nvPr>
        </p:nvSpPr>
        <p:spPr>
          <a:xfrm>
            <a:off x="4866619" y="3751973"/>
            <a:ext cx="2448000" cy="557212"/>
          </a:xfrm>
        </p:spPr>
        <p:txBody>
          <a:bodyPr>
            <a:normAutofit/>
          </a:bodyPr>
          <a:lstStyle>
            <a:lvl1pPr marL="0" indent="0" algn="ctr">
              <a:buNone/>
              <a:defRPr sz="25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Kernpunt</a:t>
            </a:r>
          </a:p>
        </p:txBody>
      </p:sp>
      <p:sp>
        <p:nvSpPr>
          <p:cNvPr id="19" name="Tijdelijke aanduiding voor tekst 7">
            <a:extLst>
              <a:ext uri="{FF2B5EF4-FFF2-40B4-BE49-F238E27FC236}">
                <a16:creationId xmlns:a16="http://schemas.microsoft.com/office/drawing/2014/main" id="{D4388902-EC3D-EE48-B0A7-DE08DEE047A6}"/>
              </a:ext>
            </a:extLst>
          </p:cNvPr>
          <p:cNvSpPr>
            <a:spLocks noGrp="1"/>
          </p:cNvSpPr>
          <p:nvPr>
            <p:ph type="body" sz="quarter" idx="17"/>
          </p:nvPr>
        </p:nvSpPr>
        <p:spPr>
          <a:xfrm>
            <a:off x="5011647" y="4256930"/>
            <a:ext cx="2157944" cy="1577813"/>
          </a:xfrm>
        </p:spPr>
        <p:txBody>
          <a:bodyPr>
            <a:noAutofit/>
          </a:bodyPr>
          <a:lstStyle>
            <a:lvl1pPr marL="0" indent="0" algn="ctr">
              <a:lnSpc>
                <a:spcPct val="100000"/>
              </a:lnSpc>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Klik om de modelstijlen te bewerken</a:t>
            </a:r>
          </a:p>
        </p:txBody>
      </p:sp>
      <p:sp>
        <p:nvSpPr>
          <p:cNvPr id="20" name="Tijdelijke aanduiding voor tekst 7">
            <a:extLst>
              <a:ext uri="{FF2B5EF4-FFF2-40B4-BE49-F238E27FC236}">
                <a16:creationId xmlns:a16="http://schemas.microsoft.com/office/drawing/2014/main" id="{DA5BF3C8-A1A9-B144-93F4-6A8C50317908}"/>
              </a:ext>
            </a:extLst>
          </p:cNvPr>
          <p:cNvSpPr>
            <a:spLocks noGrp="1"/>
          </p:cNvSpPr>
          <p:nvPr>
            <p:ph type="body" sz="quarter" idx="18"/>
          </p:nvPr>
        </p:nvSpPr>
        <p:spPr>
          <a:xfrm>
            <a:off x="8129900" y="4241269"/>
            <a:ext cx="2157944" cy="1577813"/>
          </a:xfrm>
        </p:spPr>
        <p:txBody>
          <a:bodyPr>
            <a:noAutofit/>
          </a:bodyPr>
          <a:lstStyle>
            <a:lvl1pPr marL="0" indent="0" algn="ctr">
              <a:lnSpc>
                <a:spcPct val="100000"/>
              </a:lnSpc>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Klik om de modelstijlen te bewerken</a:t>
            </a:r>
          </a:p>
        </p:txBody>
      </p:sp>
    </p:spTree>
    <p:extLst>
      <p:ext uri="{BB962C8B-B14F-4D97-AF65-F5344CB8AC3E}">
        <p14:creationId xmlns:p14="http://schemas.microsoft.com/office/powerpoint/2010/main" val="1393423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rnpunten en afbeeldingen liggend">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BE18D037-62D0-A74C-A24B-DA707BFA2A59}"/>
              </a:ext>
            </a:extLst>
          </p:cNvPr>
          <p:cNvSpPr>
            <a:spLocks noGrp="1" noChangeAspect="1"/>
          </p:cNvSpPr>
          <p:nvPr>
            <p:ph type="pic" sz="quarter" idx="10"/>
          </p:nvPr>
        </p:nvSpPr>
        <p:spPr>
          <a:xfrm>
            <a:off x="720754" y="691979"/>
            <a:ext cx="655200" cy="655200"/>
          </a:xfrm>
          <a:custGeom>
            <a:avLst/>
            <a:gdLst>
              <a:gd name="connsiteX0" fmla="*/ 1224000 w 2448000"/>
              <a:gd name="connsiteY0" fmla="*/ 0 h 2448000"/>
              <a:gd name="connsiteX1" fmla="*/ 2448000 w 2448000"/>
              <a:gd name="connsiteY1" fmla="*/ 1224000 h 2448000"/>
              <a:gd name="connsiteX2" fmla="*/ 1224000 w 2448000"/>
              <a:gd name="connsiteY2" fmla="*/ 2448000 h 2448000"/>
              <a:gd name="connsiteX3" fmla="*/ 0 w 2448000"/>
              <a:gd name="connsiteY3" fmla="*/ 1224000 h 2448000"/>
              <a:gd name="connsiteX4" fmla="*/ 1224000 w 2448000"/>
              <a:gd name="connsiteY4" fmla="*/ 0 h 24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8000" h="2448000">
                <a:moveTo>
                  <a:pt x="1224000" y="0"/>
                </a:moveTo>
                <a:cubicBezTo>
                  <a:pt x="1899997" y="0"/>
                  <a:pt x="2448000" y="548003"/>
                  <a:pt x="2448000" y="1224000"/>
                </a:cubicBezTo>
                <a:cubicBezTo>
                  <a:pt x="2448000" y="1899997"/>
                  <a:pt x="1899997" y="2448000"/>
                  <a:pt x="1224000" y="2448000"/>
                </a:cubicBezTo>
                <a:cubicBezTo>
                  <a:pt x="548003" y="2448000"/>
                  <a:pt x="0" y="1899997"/>
                  <a:pt x="0" y="1224000"/>
                </a:cubicBezTo>
                <a:cubicBezTo>
                  <a:pt x="0" y="548003"/>
                  <a:pt x="548003" y="0"/>
                  <a:pt x="1224000" y="0"/>
                </a:cubicBezTo>
                <a:close/>
              </a:path>
            </a:pathLst>
          </a:custGeom>
          <a:noFill/>
          <a:ln w="28575">
            <a:solidFill>
              <a:schemeClr val="tx1"/>
            </a:solidFill>
          </a:ln>
        </p:spPr>
        <p:txBody>
          <a:bodyPr wrap="square" anchor="ctr">
            <a:noAutofit/>
          </a:bodyPr>
          <a:lstStyle>
            <a:lvl1pPr marL="0" indent="0" algn="ctr">
              <a:lnSpc>
                <a:spcPct val="100000"/>
              </a:lnSpc>
              <a:buNone/>
              <a:defRPr sz="700">
                <a:solidFill>
                  <a:schemeClr val="tx1"/>
                </a:solidFill>
              </a:defRPr>
            </a:lvl1pPr>
          </a:lstStyle>
          <a:p>
            <a:r>
              <a:rPr lang="nl-NL"/>
              <a:t>Klik op het pictogram als u een afbeelding wilt toevoegen</a:t>
            </a:r>
          </a:p>
        </p:txBody>
      </p:sp>
      <p:sp>
        <p:nvSpPr>
          <p:cNvPr id="9" name="Tijdelijke aanduiding voor tekst 7">
            <a:extLst>
              <a:ext uri="{FF2B5EF4-FFF2-40B4-BE49-F238E27FC236}">
                <a16:creationId xmlns:a16="http://schemas.microsoft.com/office/drawing/2014/main" id="{AA8BB858-4CF3-3B43-B24A-29497CD5F7CB}"/>
              </a:ext>
            </a:extLst>
          </p:cNvPr>
          <p:cNvSpPr>
            <a:spLocks noGrp="1"/>
          </p:cNvSpPr>
          <p:nvPr>
            <p:ph type="body" sz="quarter" idx="13" hasCustomPrompt="1"/>
          </p:nvPr>
        </p:nvSpPr>
        <p:spPr>
          <a:xfrm>
            <a:off x="1774492" y="590767"/>
            <a:ext cx="9180891" cy="298404"/>
          </a:xfrm>
        </p:spPr>
        <p:txBody>
          <a:bodyPr>
            <a:noAutofit/>
          </a:bodyPr>
          <a:lstStyle>
            <a:lvl1pPr marL="0" indent="0" algn="l">
              <a:buNone/>
              <a:defRPr sz="25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Kernpunt</a:t>
            </a:r>
          </a:p>
        </p:txBody>
      </p:sp>
      <p:sp>
        <p:nvSpPr>
          <p:cNvPr id="10" name="Tijdelijke aanduiding voor tekst 7">
            <a:extLst>
              <a:ext uri="{FF2B5EF4-FFF2-40B4-BE49-F238E27FC236}">
                <a16:creationId xmlns:a16="http://schemas.microsoft.com/office/drawing/2014/main" id="{362086F8-B73C-B843-8764-7C2BF4CCA0F6}"/>
              </a:ext>
            </a:extLst>
          </p:cNvPr>
          <p:cNvSpPr>
            <a:spLocks noGrp="1"/>
          </p:cNvSpPr>
          <p:nvPr>
            <p:ph type="body" sz="quarter" idx="14"/>
          </p:nvPr>
        </p:nvSpPr>
        <p:spPr>
          <a:xfrm>
            <a:off x="1774731" y="4707801"/>
            <a:ext cx="9180652" cy="1348492"/>
          </a:xfr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nl-NL" sz="2000" smtClean="0">
                <a:solidFill>
                  <a:schemeClr val="tx1"/>
                </a:solidFill>
                <a:effectLst/>
              </a:defRPr>
            </a:lvl1pPr>
            <a:lvl2pPr marL="457200" indent="0">
              <a:buNone/>
              <a:defRPr/>
            </a:lvl2pPr>
            <a:lvl3pPr marL="914400" indent="0">
              <a:buNone/>
              <a:defRPr/>
            </a:lvl3pPr>
            <a:lvl4pPr marL="1371600" indent="0">
              <a:buNone/>
              <a:defRPr/>
            </a:lvl4pPr>
            <a:lvl5pPr marL="1828800" indent="0">
              <a:buNone/>
              <a:defRPr/>
            </a:lvl5pPr>
          </a:lstStyle>
          <a:p>
            <a:pPr lvl="0"/>
            <a:r>
              <a:rPr lang="nl-NL"/>
              <a:t>Klik om de modelstijlen te bewerken</a:t>
            </a:r>
          </a:p>
        </p:txBody>
      </p:sp>
      <p:sp>
        <p:nvSpPr>
          <p:cNvPr id="11" name="Tijdelijke aanduiding voor tekst 7">
            <a:extLst>
              <a:ext uri="{FF2B5EF4-FFF2-40B4-BE49-F238E27FC236}">
                <a16:creationId xmlns:a16="http://schemas.microsoft.com/office/drawing/2014/main" id="{0F1639CB-520C-8544-9F5C-0F1021E714FE}"/>
              </a:ext>
            </a:extLst>
          </p:cNvPr>
          <p:cNvSpPr>
            <a:spLocks noGrp="1"/>
          </p:cNvSpPr>
          <p:nvPr>
            <p:ph type="body" sz="quarter" idx="15" hasCustomPrompt="1"/>
          </p:nvPr>
        </p:nvSpPr>
        <p:spPr>
          <a:xfrm>
            <a:off x="1774492" y="4409396"/>
            <a:ext cx="9180891" cy="298404"/>
          </a:xfrm>
        </p:spPr>
        <p:txBody>
          <a:bodyPr>
            <a:noAutofit/>
          </a:bodyPr>
          <a:lstStyle>
            <a:lvl1pPr marL="0" indent="0" algn="l">
              <a:buNone/>
              <a:defRPr sz="25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Kernpunt</a:t>
            </a:r>
          </a:p>
        </p:txBody>
      </p:sp>
      <p:sp>
        <p:nvSpPr>
          <p:cNvPr id="12" name="Tijdelijke aanduiding voor tekst 7">
            <a:extLst>
              <a:ext uri="{FF2B5EF4-FFF2-40B4-BE49-F238E27FC236}">
                <a16:creationId xmlns:a16="http://schemas.microsoft.com/office/drawing/2014/main" id="{2D1DEB97-B056-D24D-9C4F-BAE8411FD9D4}"/>
              </a:ext>
            </a:extLst>
          </p:cNvPr>
          <p:cNvSpPr>
            <a:spLocks noGrp="1"/>
          </p:cNvSpPr>
          <p:nvPr>
            <p:ph type="body" sz="quarter" idx="16" hasCustomPrompt="1"/>
          </p:nvPr>
        </p:nvSpPr>
        <p:spPr>
          <a:xfrm>
            <a:off x="1774492" y="2504436"/>
            <a:ext cx="9180891" cy="298404"/>
          </a:xfrm>
        </p:spPr>
        <p:txBody>
          <a:bodyPr>
            <a:noAutofit/>
          </a:bodyPr>
          <a:lstStyle>
            <a:lvl1pPr marL="0" indent="0" algn="l">
              <a:buNone/>
              <a:defRPr sz="25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Kernpunt</a:t>
            </a:r>
          </a:p>
        </p:txBody>
      </p:sp>
      <p:sp>
        <p:nvSpPr>
          <p:cNvPr id="13" name="Tijdelijke aanduiding voor tekst 7">
            <a:extLst>
              <a:ext uri="{FF2B5EF4-FFF2-40B4-BE49-F238E27FC236}">
                <a16:creationId xmlns:a16="http://schemas.microsoft.com/office/drawing/2014/main" id="{BBF85CC9-AC9C-0041-866C-80A3EC2FDDBD}"/>
              </a:ext>
            </a:extLst>
          </p:cNvPr>
          <p:cNvSpPr>
            <a:spLocks noGrp="1"/>
          </p:cNvSpPr>
          <p:nvPr>
            <p:ph type="body" sz="quarter" idx="17"/>
          </p:nvPr>
        </p:nvSpPr>
        <p:spPr>
          <a:xfrm>
            <a:off x="1774491" y="2810305"/>
            <a:ext cx="9180890" cy="1348493"/>
          </a:xfrm>
        </p:spPr>
        <p:txBody>
          <a:bodyPr vert="horz" lIns="91440" tIns="45720" rIns="91440" bIns="45720" rtlCol="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nl-NL">
                <a:solidFill>
                  <a:schemeClr val="tx1"/>
                </a:solidFill>
                <a:effectLst/>
                <a:latin typeface="ArialMT"/>
              </a:defRPr>
            </a:lvl1pPr>
          </a:lstStyle>
          <a:p>
            <a:pPr lvl="0"/>
            <a:r>
              <a:rPr lang="nl-NL"/>
              <a:t>Klik om de modelstijlen te bewerken</a:t>
            </a:r>
          </a:p>
        </p:txBody>
      </p:sp>
      <p:sp>
        <p:nvSpPr>
          <p:cNvPr id="14" name="Tijdelijke aanduiding voor tekst 7">
            <a:extLst>
              <a:ext uri="{FF2B5EF4-FFF2-40B4-BE49-F238E27FC236}">
                <a16:creationId xmlns:a16="http://schemas.microsoft.com/office/drawing/2014/main" id="{29574AB4-C2D6-9747-9C9A-253D644EAF54}"/>
              </a:ext>
            </a:extLst>
          </p:cNvPr>
          <p:cNvSpPr>
            <a:spLocks noGrp="1"/>
          </p:cNvSpPr>
          <p:nvPr>
            <p:ph type="body" sz="quarter" idx="18"/>
          </p:nvPr>
        </p:nvSpPr>
        <p:spPr>
          <a:xfrm>
            <a:off x="1774491" y="889610"/>
            <a:ext cx="9180890" cy="1348493"/>
          </a:xfrm>
        </p:spPr>
        <p:txBody>
          <a:bodyPr vert="horz" lIns="91440" tIns="45720" rIns="91440" bIns="45720" rtlCol="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nl-NL">
                <a:solidFill>
                  <a:schemeClr val="tx1"/>
                </a:solidFill>
                <a:effectLst/>
                <a:latin typeface="ArialMT"/>
              </a:defRPr>
            </a:lvl1pPr>
          </a:lstStyle>
          <a:p>
            <a:pPr lvl="0"/>
            <a:r>
              <a:rPr lang="nl-NL"/>
              <a:t>Klik om de modelstijlen te bewerken</a:t>
            </a:r>
          </a:p>
        </p:txBody>
      </p:sp>
      <p:sp>
        <p:nvSpPr>
          <p:cNvPr id="17" name="Tijdelijke aanduiding voor afbeelding 16">
            <a:extLst>
              <a:ext uri="{FF2B5EF4-FFF2-40B4-BE49-F238E27FC236}">
                <a16:creationId xmlns:a16="http://schemas.microsoft.com/office/drawing/2014/main" id="{F612C83F-B9F0-CA4E-B627-604F8A740411}"/>
              </a:ext>
            </a:extLst>
          </p:cNvPr>
          <p:cNvSpPr>
            <a:spLocks noGrp="1" noChangeAspect="1"/>
          </p:cNvSpPr>
          <p:nvPr>
            <p:ph type="pic" sz="quarter" idx="19"/>
          </p:nvPr>
        </p:nvSpPr>
        <p:spPr>
          <a:xfrm>
            <a:off x="720754" y="2547429"/>
            <a:ext cx="655200" cy="655200"/>
          </a:xfrm>
          <a:custGeom>
            <a:avLst/>
            <a:gdLst>
              <a:gd name="connsiteX0" fmla="*/ 1224000 w 2448000"/>
              <a:gd name="connsiteY0" fmla="*/ 0 h 2448000"/>
              <a:gd name="connsiteX1" fmla="*/ 2448000 w 2448000"/>
              <a:gd name="connsiteY1" fmla="*/ 1224000 h 2448000"/>
              <a:gd name="connsiteX2" fmla="*/ 1224000 w 2448000"/>
              <a:gd name="connsiteY2" fmla="*/ 2448000 h 2448000"/>
              <a:gd name="connsiteX3" fmla="*/ 0 w 2448000"/>
              <a:gd name="connsiteY3" fmla="*/ 1224000 h 2448000"/>
              <a:gd name="connsiteX4" fmla="*/ 1224000 w 2448000"/>
              <a:gd name="connsiteY4" fmla="*/ 0 h 24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8000" h="2448000">
                <a:moveTo>
                  <a:pt x="1224000" y="0"/>
                </a:moveTo>
                <a:cubicBezTo>
                  <a:pt x="1899997" y="0"/>
                  <a:pt x="2448000" y="548003"/>
                  <a:pt x="2448000" y="1224000"/>
                </a:cubicBezTo>
                <a:cubicBezTo>
                  <a:pt x="2448000" y="1899997"/>
                  <a:pt x="1899997" y="2448000"/>
                  <a:pt x="1224000" y="2448000"/>
                </a:cubicBezTo>
                <a:cubicBezTo>
                  <a:pt x="548003" y="2448000"/>
                  <a:pt x="0" y="1899997"/>
                  <a:pt x="0" y="1224000"/>
                </a:cubicBezTo>
                <a:cubicBezTo>
                  <a:pt x="0" y="548003"/>
                  <a:pt x="548003" y="0"/>
                  <a:pt x="1224000" y="0"/>
                </a:cubicBezTo>
                <a:close/>
              </a:path>
            </a:pathLst>
          </a:custGeom>
          <a:noFill/>
          <a:ln w="28575">
            <a:solidFill>
              <a:schemeClr val="tx1"/>
            </a:solidFill>
          </a:ln>
        </p:spPr>
        <p:txBody>
          <a:bodyPr wrap="square" anchor="ctr">
            <a:noAutofit/>
          </a:bodyPr>
          <a:lstStyle>
            <a:lvl1pPr marL="0" indent="0" algn="ctr">
              <a:lnSpc>
                <a:spcPct val="100000"/>
              </a:lnSpc>
              <a:buNone/>
              <a:defRPr sz="700">
                <a:solidFill>
                  <a:schemeClr val="tx1"/>
                </a:solidFill>
              </a:defRPr>
            </a:lvl1pPr>
          </a:lstStyle>
          <a:p>
            <a:r>
              <a:rPr lang="nl-NL"/>
              <a:t>Klik op het pictogram als u een afbeelding wilt toevoegen</a:t>
            </a:r>
          </a:p>
        </p:txBody>
      </p:sp>
      <p:sp>
        <p:nvSpPr>
          <p:cNvPr id="18" name="Tijdelijke aanduiding voor afbeelding 17">
            <a:extLst>
              <a:ext uri="{FF2B5EF4-FFF2-40B4-BE49-F238E27FC236}">
                <a16:creationId xmlns:a16="http://schemas.microsoft.com/office/drawing/2014/main" id="{3B0F2451-D079-044C-A2F7-2F74A28810BB}"/>
              </a:ext>
            </a:extLst>
          </p:cNvPr>
          <p:cNvSpPr>
            <a:spLocks noGrp="1" noChangeAspect="1"/>
          </p:cNvSpPr>
          <p:nvPr>
            <p:ph type="pic" sz="quarter" idx="20"/>
          </p:nvPr>
        </p:nvSpPr>
        <p:spPr>
          <a:xfrm>
            <a:off x="684891" y="4472551"/>
            <a:ext cx="655200" cy="655200"/>
          </a:xfrm>
          <a:custGeom>
            <a:avLst/>
            <a:gdLst>
              <a:gd name="connsiteX0" fmla="*/ 1224000 w 2448000"/>
              <a:gd name="connsiteY0" fmla="*/ 0 h 2448000"/>
              <a:gd name="connsiteX1" fmla="*/ 2448000 w 2448000"/>
              <a:gd name="connsiteY1" fmla="*/ 1224000 h 2448000"/>
              <a:gd name="connsiteX2" fmla="*/ 1224000 w 2448000"/>
              <a:gd name="connsiteY2" fmla="*/ 2448000 h 2448000"/>
              <a:gd name="connsiteX3" fmla="*/ 0 w 2448000"/>
              <a:gd name="connsiteY3" fmla="*/ 1224000 h 2448000"/>
              <a:gd name="connsiteX4" fmla="*/ 1224000 w 2448000"/>
              <a:gd name="connsiteY4" fmla="*/ 0 h 24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8000" h="2448000">
                <a:moveTo>
                  <a:pt x="1224000" y="0"/>
                </a:moveTo>
                <a:cubicBezTo>
                  <a:pt x="1899997" y="0"/>
                  <a:pt x="2448000" y="548003"/>
                  <a:pt x="2448000" y="1224000"/>
                </a:cubicBezTo>
                <a:cubicBezTo>
                  <a:pt x="2448000" y="1899997"/>
                  <a:pt x="1899997" y="2448000"/>
                  <a:pt x="1224000" y="2448000"/>
                </a:cubicBezTo>
                <a:cubicBezTo>
                  <a:pt x="548003" y="2448000"/>
                  <a:pt x="0" y="1899997"/>
                  <a:pt x="0" y="1224000"/>
                </a:cubicBezTo>
                <a:cubicBezTo>
                  <a:pt x="0" y="548003"/>
                  <a:pt x="548003" y="0"/>
                  <a:pt x="1224000" y="0"/>
                </a:cubicBezTo>
                <a:close/>
              </a:path>
            </a:pathLst>
          </a:custGeom>
          <a:noFill/>
          <a:ln w="28575">
            <a:solidFill>
              <a:schemeClr val="tx1"/>
            </a:solidFill>
          </a:ln>
        </p:spPr>
        <p:txBody>
          <a:bodyPr wrap="square" anchor="ctr">
            <a:noAutofit/>
          </a:bodyPr>
          <a:lstStyle>
            <a:lvl1pPr marL="0" indent="0" algn="ctr">
              <a:lnSpc>
                <a:spcPct val="100000"/>
              </a:lnSpc>
              <a:buNone/>
              <a:defRPr sz="700">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3748532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en object en afbeelding">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46F158C4-2C11-1C4E-A761-9E36E2DDE5FC}"/>
              </a:ext>
            </a:extLst>
          </p:cNvPr>
          <p:cNvSpPr>
            <a:spLocks noGrp="1"/>
          </p:cNvSpPr>
          <p:nvPr>
            <p:ph type="title"/>
          </p:nvPr>
        </p:nvSpPr>
        <p:spPr>
          <a:xfrm>
            <a:off x="367200" y="356400"/>
            <a:ext cx="5890165" cy="635189"/>
          </a:xfrm>
        </p:spPr>
        <p:txBody>
          <a:bodyPr wrap="none"/>
          <a:lstStyle/>
          <a:p>
            <a:r>
              <a:rPr lang="nl-NL"/>
              <a:t>Klik om de stijl te bewerken</a:t>
            </a:r>
          </a:p>
        </p:txBody>
      </p:sp>
      <p:sp>
        <p:nvSpPr>
          <p:cNvPr id="8" name="Tijdelijke aanduiding voor inhoud 2">
            <a:extLst>
              <a:ext uri="{FF2B5EF4-FFF2-40B4-BE49-F238E27FC236}">
                <a16:creationId xmlns:a16="http://schemas.microsoft.com/office/drawing/2014/main" id="{92284DDE-9832-144C-A1AA-20A38E460C32}"/>
              </a:ext>
            </a:extLst>
          </p:cNvPr>
          <p:cNvSpPr>
            <a:spLocks noGrp="1"/>
          </p:cNvSpPr>
          <p:nvPr>
            <p:ph sz="half" idx="1"/>
          </p:nvPr>
        </p:nvSpPr>
        <p:spPr>
          <a:xfrm>
            <a:off x="367199" y="1090800"/>
            <a:ext cx="5599111"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8" name="Tijdelijke aanduiding voor afbeelding 17">
            <a:extLst>
              <a:ext uri="{FF2B5EF4-FFF2-40B4-BE49-F238E27FC236}">
                <a16:creationId xmlns:a16="http://schemas.microsoft.com/office/drawing/2014/main" id="{9D242B85-A4CE-3B4C-8BF9-84A7B24D1C37}"/>
              </a:ext>
            </a:extLst>
          </p:cNvPr>
          <p:cNvSpPr>
            <a:spLocks noGrp="1"/>
          </p:cNvSpPr>
          <p:nvPr>
            <p:ph type="pic" sz="quarter" idx="10"/>
          </p:nvPr>
        </p:nvSpPr>
        <p:spPr>
          <a:xfrm>
            <a:off x="6592888" y="1"/>
            <a:ext cx="5599112" cy="6204873"/>
          </a:xfrm>
          <a:custGeom>
            <a:avLst/>
            <a:gdLst>
              <a:gd name="connsiteX0" fmla="*/ 0 w 5599112"/>
              <a:gd name="connsiteY0" fmla="*/ 0 h 6204873"/>
              <a:gd name="connsiteX1" fmla="*/ 5599112 w 5599112"/>
              <a:gd name="connsiteY1" fmla="*/ 0 h 6204873"/>
              <a:gd name="connsiteX2" fmla="*/ 5599112 w 5599112"/>
              <a:gd name="connsiteY2" fmla="*/ 5657850 h 6204873"/>
              <a:gd name="connsiteX3" fmla="*/ 0 w 5599112"/>
              <a:gd name="connsiteY3" fmla="*/ 6204873 h 6204873"/>
            </a:gdLst>
            <a:ahLst/>
            <a:cxnLst>
              <a:cxn ang="0">
                <a:pos x="connsiteX0" y="connsiteY0"/>
              </a:cxn>
              <a:cxn ang="0">
                <a:pos x="connsiteX1" y="connsiteY1"/>
              </a:cxn>
              <a:cxn ang="0">
                <a:pos x="connsiteX2" y="connsiteY2"/>
              </a:cxn>
              <a:cxn ang="0">
                <a:pos x="connsiteX3" y="connsiteY3"/>
              </a:cxn>
            </a:cxnLst>
            <a:rect l="l" t="t" r="r" b="b"/>
            <a:pathLst>
              <a:path w="5599112" h="6204873">
                <a:moveTo>
                  <a:pt x="0" y="0"/>
                </a:moveTo>
                <a:lnTo>
                  <a:pt x="5599112" y="0"/>
                </a:lnTo>
                <a:lnTo>
                  <a:pt x="5599112" y="5657850"/>
                </a:lnTo>
                <a:lnTo>
                  <a:pt x="0" y="6204873"/>
                </a:lnTo>
                <a:close/>
              </a:path>
            </a:pathLst>
          </a:custGeom>
          <a:noFill/>
        </p:spPr>
        <p:txBody>
          <a:bodyPr wrap="square" anchor="ctr">
            <a:noAutofit/>
          </a:bodyPr>
          <a:lstStyle>
            <a:lvl1pPr marL="0" indent="0" algn="ctr">
              <a:buNone/>
              <a:defRPr sz="1600"/>
            </a:lvl1pPr>
          </a:lstStyle>
          <a:p>
            <a:r>
              <a:rPr lang="nl-NL"/>
              <a:t>Klik op het pictogram als u een afbeelding wilt toevoegen</a:t>
            </a:r>
          </a:p>
        </p:txBody>
      </p:sp>
    </p:spTree>
    <p:extLst>
      <p:ext uri="{BB962C8B-B14F-4D97-AF65-F5344CB8AC3E}">
        <p14:creationId xmlns:p14="http://schemas.microsoft.com/office/powerpoint/2010/main" val="594685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ote afbeelding">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7188CE8A-7F24-FF41-9473-42C01BEECEFE}"/>
              </a:ext>
            </a:extLst>
          </p:cNvPr>
          <p:cNvSpPr>
            <a:spLocks noGrp="1"/>
          </p:cNvSpPr>
          <p:nvPr>
            <p:ph type="pic" sz="quarter" idx="10"/>
          </p:nvPr>
        </p:nvSpPr>
        <p:spPr>
          <a:xfrm>
            <a:off x="0" y="0"/>
            <a:ext cx="12192000" cy="6848986"/>
          </a:xfrm>
          <a:custGeom>
            <a:avLst/>
            <a:gdLst>
              <a:gd name="connsiteX0" fmla="*/ 0 w 12192000"/>
              <a:gd name="connsiteY0" fmla="*/ 0 h 6848986"/>
              <a:gd name="connsiteX1" fmla="*/ 12192000 w 12192000"/>
              <a:gd name="connsiteY1" fmla="*/ 0 h 6848986"/>
              <a:gd name="connsiteX2" fmla="*/ 12192000 w 12192000"/>
              <a:gd name="connsiteY2" fmla="*/ 5657850 h 6848986"/>
              <a:gd name="connsiteX3" fmla="*/ 0 w 12192000"/>
              <a:gd name="connsiteY3" fmla="*/ 6848986 h 6848986"/>
            </a:gdLst>
            <a:ahLst/>
            <a:cxnLst>
              <a:cxn ang="0">
                <a:pos x="connsiteX0" y="connsiteY0"/>
              </a:cxn>
              <a:cxn ang="0">
                <a:pos x="connsiteX1" y="connsiteY1"/>
              </a:cxn>
              <a:cxn ang="0">
                <a:pos x="connsiteX2" y="connsiteY2"/>
              </a:cxn>
              <a:cxn ang="0">
                <a:pos x="connsiteX3" y="connsiteY3"/>
              </a:cxn>
            </a:cxnLst>
            <a:rect l="l" t="t" r="r" b="b"/>
            <a:pathLst>
              <a:path w="12192000" h="6848986">
                <a:moveTo>
                  <a:pt x="0" y="0"/>
                </a:moveTo>
                <a:lnTo>
                  <a:pt x="12192000" y="0"/>
                </a:lnTo>
                <a:lnTo>
                  <a:pt x="12192000" y="5657850"/>
                </a:lnTo>
                <a:lnTo>
                  <a:pt x="0" y="6848986"/>
                </a:lnTo>
                <a:close/>
              </a:path>
            </a:pathLst>
          </a:custGeom>
          <a:solidFill>
            <a:schemeClr val="bg2"/>
          </a:solidFill>
        </p:spPr>
        <p:txBody>
          <a:bodyPr wrap="square" anchor="ctr">
            <a:noAutofit/>
          </a:bodyPr>
          <a:lstStyle>
            <a:lvl1pPr marL="0" indent="0" algn="ctr">
              <a:buNone/>
              <a:defRPr/>
            </a:lvl1pPr>
          </a:lstStyle>
          <a:p>
            <a:r>
              <a:rPr lang="nl-NL"/>
              <a:t>Klik op het pictogram als u een afbeelding wilt toevoegen</a:t>
            </a:r>
          </a:p>
        </p:txBody>
      </p:sp>
    </p:spTree>
    <p:extLst>
      <p:ext uri="{BB962C8B-B14F-4D97-AF65-F5344CB8AC3E}">
        <p14:creationId xmlns:p14="http://schemas.microsoft.com/office/powerpoint/2010/main" val="3293650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Vrije vorm 11">
            <a:extLst>
              <a:ext uri="{FF2B5EF4-FFF2-40B4-BE49-F238E27FC236}">
                <a16:creationId xmlns:a16="http://schemas.microsoft.com/office/drawing/2014/main" id="{2322174E-6B65-2D40-BA98-05AF1808B15E}"/>
              </a:ext>
            </a:extLst>
          </p:cNvPr>
          <p:cNvSpPr/>
          <p:nvPr userDrawn="1"/>
        </p:nvSpPr>
        <p:spPr>
          <a:xfrm flipH="1">
            <a:off x="1" y="3366976"/>
            <a:ext cx="12191999" cy="3491024"/>
          </a:xfrm>
          <a:custGeom>
            <a:avLst/>
            <a:gdLst>
              <a:gd name="connsiteX0" fmla="*/ 0 w 12191999"/>
              <a:gd name="connsiteY0" fmla="*/ 0 h 3491024"/>
              <a:gd name="connsiteX1" fmla="*/ 0 w 12191999"/>
              <a:gd name="connsiteY1" fmla="*/ 3491024 h 3491024"/>
              <a:gd name="connsiteX2" fmla="*/ 12191999 w 12191999"/>
              <a:gd name="connsiteY2" fmla="*/ 3491024 h 3491024"/>
              <a:gd name="connsiteX3" fmla="*/ 12191999 w 12191999"/>
              <a:gd name="connsiteY3" fmla="*/ 3231734 h 3491024"/>
            </a:gdLst>
            <a:ahLst/>
            <a:cxnLst>
              <a:cxn ang="0">
                <a:pos x="connsiteX0" y="connsiteY0"/>
              </a:cxn>
              <a:cxn ang="0">
                <a:pos x="connsiteX1" y="connsiteY1"/>
              </a:cxn>
              <a:cxn ang="0">
                <a:pos x="connsiteX2" y="connsiteY2"/>
              </a:cxn>
              <a:cxn ang="0">
                <a:pos x="connsiteX3" y="connsiteY3"/>
              </a:cxn>
            </a:cxnLst>
            <a:rect l="l" t="t" r="r" b="b"/>
            <a:pathLst>
              <a:path w="12191999" h="3491024">
                <a:moveTo>
                  <a:pt x="0" y="0"/>
                </a:moveTo>
                <a:lnTo>
                  <a:pt x="0" y="3491024"/>
                </a:lnTo>
                <a:lnTo>
                  <a:pt x="12191999" y="3491024"/>
                </a:lnTo>
                <a:lnTo>
                  <a:pt x="12191999" y="3231734"/>
                </a:lnTo>
                <a:close/>
              </a:path>
            </a:pathLst>
          </a:custGeom>
          <a:solidFill>
            <a:srgbClr val="E0EBB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latin typeface="Arial" panose="020B0604020202020204" pitchFamily="34" charset="0"/>
              <a:cs typeface="Arial" panose="020B0604020202020204" pitchFamily="34" charset="0"/>
            </a:endParaRPr>
          </a:p>
        </p:txBody>
      </p:sp>
      <p:sp>
        <p:nvSpPr>
          <p:cNvPr id="13" name="Vrije vorm 12">
            <a:extLst>
              <a:ext uri="{FF2B5EF4-FFF2-40B4-BE49-F238E27FC236}">
                <a16:creationId xmlns:a16="http://schemas.microsoft.com/office/drawing/2014/main" id="{EF2BD62C-583B-8C45-9D62-12D3644120A3}"/>
              </a:ext>
            </a:extLst>
          </p:cNvPr>
          <p:cNvSpPr/>
          <p:nvPr userDrawn="1"/>
        </p:nvSpPr>
        <p:spPr>
          <a:xfrm>
            <a:off x="-1269" y="5657850"/>
            <a:ext cx="12193269" cy="1200150"/>
          </a:xfrm>
          <a:custGeom>
            <a:avLst/>
            <a:gdLst>
              <a:gd name="connsiteX0" fmla="*/ 0 w 12193269"/>
              <a:gd name="connsiteY0" fmla="*/ 1191260 h 1200150"/>
              <a:gd name="connsiteX1" fmla="*/ 0 w 12193269"/>
              <a:gd name="connsiteY1" fmla="*/ 1200150 h 1200150"/>
              <a:gd name="connsiteX2" fmla="*/ 12193270 w 12193269"/>
              <a:gd name="connsiteY2" fmla="*/ 1200150 h 1200150"/>
              <a:gd name="connsiteX3" fmla="*/ 12193270 w 12193269"/>
              <a:gd name="connsiteY3" fmla="*/ 0 h 1200150"/>
            </a:gdLst>
            <a:ahLst/>
            <a:cxnLst>
              <a:cxn ang="0">
                <a:pos x="connsiteX0" y="connsiteY0"/>
              </a:cxn>
              <a:cxn ang="0">
                <a:pos x="connsiteX1" y="connsiteY1"/>
              </a:cxn>
              <a:cxn ang="0">
                <a:pos x="connsiteX2" y="connsiteY2"/>
              </a:cxn>
              <a:cxn ang="0">
                <a:pos x="connsiteX3" y="connsiteY3"/>
              </a:cxn>
            </a:cxnLst>
            <a:rect l="l" t="t" r="r" b="b"/>
            <a:pathLst>
              <a:path w="12193269" h="1200150">
                <a:moveTo>
                  <a:pt x="0" y="1191260"/>
                </a:moveTo>
                <a:lnTo>
                  <a:pt x="0" y="1200150"/>
                </a:lnTo>
                <a:lnTo>
                  <a:pt x="12193270" y="1200150"/>
                </a:lnTo>
                <a:lnTo>
                  <a:pt x="12193270" y="0"/>
                </a:lnTo>
                <a:close/>
              </a:path>
            </a:pathLst>
          </a:custGeom>
          <a:solidFill>
            <a:srgbClr val="A4CD39"/>
          </a:solidFill>
          <a:ln w="12700" cap="flat">
            <a:noFill/>
            <a:prstDash val="solid"/>
            <a:miter/>
          </a:ln>
        </p:spPr>
        <p:txBody>
          <a:bodyPr rtlCol="0" anchor="ctr"/>
          <a:lstStyle/>
          <a:p>
            <a:endParaRPr lang="nl-NL">
              <a:latin typeface="Arial" panose="020B0604020202020204" pitchFamily="34" charset="0"/>
              <a:cs typeface="Arial" panose="020B0604020202020204" pitchFamily="34" charset="0"/>
            </a:endParaRPr>
          </a:p>
        </p:txBody>
      </p:sp>
      <p:pic>
        <p:nvPicPr>
          <p:cNvPr id="15" name="Afbeelding 14">
            <a:extLst>
              <a:ext uri="{FF2B5EF4-FFF2-40B4-BE49-F238E27FC236}">
                <a16:creationId xmlns:a16="http://schemas.microsoft.com/office/drawing/2014/main" id="{08B00426-CF66-C142-90F4-0A7B8818FEF7}"/>
              </a:ext>
            </a:extLst>
          </p:cNvPr>
          <p:cNvPicPr>
            <a:picLocks noChangeAspect="1"/>
          </p:cNvPicPr>
          <p:nvPr userDrawn="1"/>
        </p:nvPicPr>
        <p:blipFill>
          <a:blip r:embed="rId19"/>
          <a:stretch>
            <a:fillRect/>
          </a:stretch>
        </p:blipFill>
        <p:spPr>
          <a:xfrm>
            <a:off x="10185400" y="6070600"/>
            <a:ext cx="2006600" cy="787400"/>
          </a:xfrm>
          <a:prstGeom prst="rect">
            <a:avLst/>
          </a:prstGeom>
        </p:spPr>
      </p:pic>
      <p:sp>
        <p:nvSpPr>
          <p:cNvPr id="3" name="Tijdelijke aanduiding voor tekst 2">
            <a:extLst>
              <a:ext uri="{FF2B5EF4-FFF2-40B4-BE49-F238E27FC236}">
                <a16:creationId xmlns:a16="http://schemas.microsoft.com/office/drawing/2014/main" id="{CCDAC8EF-A65C-6F44-82CA-952CF5A43FD2}"/>
              </a:ext>
            </a:extLst>
          </p:cNvPr>
          <p:cNvSpPr>
            <a:spLocks noGrp="1"/>
          </p:cNvSpPr>
          <p:nvPr>
            <p:ph type="body" idx="1"/>
          </p:nvPr>
        </p:nvSpPr>
        <p:spPr>
          <a:xfrm>
            <a:off x="367200" y="1090800"/>
            <a:ext cx="10520459" cy="456705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Tijdelijke aanduiding voor titel 1">
            <a:extLst>
              <a:ext uri="{FF2B5EF4-FFF2-40B4-BE49-F238E27FC236}">
                <a16:creationId xmlns:a16="http://schemas.microsoft.com/office/drawing/2014/main" id="{64DA325A-65A9-2A48-A792-33879ECE2265}"/>
              </a:ext>
            </a:extLst>
          </p:cNvPr>
          <p:cNvSpPr>
            <a:spLocks noGrp="1"/>
          </p:cNvSpPr>
          <p:nvPr>
            <p:ph type="title"/>
          </p:nvPr>
        </p:nvSpPr>
        <p:spPr>
          <a:xfrm>
            <a:off x="367200" y="356400"/>
            <a:ext cx="10515600" cy="635189"/>
          </a:xfrm>
          <a:prstGeom prst="rect">
            <a:avLst/>
          </a:prstGeom>
        </p:spPr>
        <p:txBody>
          <a:bodyPr vert="horz" wrap="none" lIns="91440" tIns="45720" rIns="91440" bIns="45720" rtlCol="0" anchor="t">
            <a:normAutofit/>
          </a:bodyPr>
          <a:lstStyle/>
          <a:p>
            <a:r>
              <a:rPr lang="nl-NL"/>
              <a:t>Klik om stijl te bewerken</a:t>
            </a:r>
          </a:p>
        </p:txBody>
      </p:sp>
    </p:spTree>
    <p:extLst>
      <p:ext uri="{BB962C8B-B14F-4D97-AF65-F5344CB8AC3E}">
        <p14:creationId xmlns:p14="http://schemas.microsoft.com/office/powerpoint/2010/main" val="11621373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43">
          <p15:clr>
            <a:srgbClr val="F26B43"/>
          </p15:clr>
        </p15:guide>
        <p15:guide id="2" pos="495">
          <p15:clr>
            <a:srgbClr val="F26B43"/>
          </p15:clr>
        </p15:guide>
        <p15:guide id="3" orient="horz" pos="510">
          <p15:clr>
            <a:srgbClr val="F26B43"/>
          </p15:clr>
        </p15:guide>
        <p15:guide id="4" orient="horz" pos="916">
          <p15:clr>
            <a:srgbClr val="F26B43"/>
          </p15:clr>
        </p15:guide>
        <p15:guide id="5" pos="712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8" Type="http://schemas.openxmlformats.org/officeDocument/2006/relationships/hyperlink" Target="http://www.groenebondgenoten.nl/" TargetMode="External"/><Relationship Id="rId3" Type="http://schemas.openxmlformats.org/officeDocument/2006/relationships/hyperlink" Target="http://www.collectiefnatuurinclusief.nl/" TargetMode="External"/><Relationship Id="rId7" Type="http://schemas.openxmlformats.org/officeDocument/2006/relationships/hyperlink" Target="http://www.werklandschappen.nl/" TargetMode="External"/><Relationship Id="rId2" Type="http://schemas.openxmlformats.org/officeDocument/2006/relationships/hyperlink" Target="http://www.groenegezondestad.nl/" TargetMode="External"/><Relationship Id="rId1" Type="http://schemas.openxmlformats.org/officeDocument/2006/relationships/slideLayout" Target="../slideLayouts/slideLayout2.xml"/><Relationship Id="rId6" Type="http://schemas.openxmlformats.org/officeDocument/2006/relationships/hyperlink" Target="http://www.nlvergroent.nl/" TargetMode="External"/><Relationship Id="rId5" Type="http://schemas.openxmlformats.org/officeDocument/2006/relationships/hyperlink" Target="http://www.kanbouwen.nl/" TargetMode="External"/><Relationship Id="rId4" Type="http://schemas.openxmlformats.org/officeDocument/2006/relationships/hyperlink" Target="http://www.nl2120.n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ivn.nl/toolkit-voor-ivners-groene-oase-op-jouw-bedrijventerrein/"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ndertitel 5">
            <a:extLst>
              <a:ext uri="{FF2B5EF4-FFF2-40B4-BE49-F238E27FC236}">
                <a16:creationId xmlns:a16="http://schemas.microsoft.com/office/drawing/2014/main" id="{7C7DBD0C-C1FE-1746-90CA-6C9030CE932C}"/>
              </a:ext>
            </a:extLst>
          </p:cNvPr>
          <p:cNvSpPr>
            <a:spLocks noGrp="1"/>
          </p:cNvSpPr>
          <p:nvPr>
            <p:ph type="subTitle" idx="1"/>
          </p:nvPr>
        </p:nvSpPr>
        <p:spPr/>
        <p:txBody>
          <a:bodyPr/>
          <a:lstStyle/>
          <a:p>
            <a:r>
              <a:rPr lang="nl-NL" dirty="0"/>
              <a:t>IVN Natuureducatie</a:t>
            </a:r>
          </a:p>
        </p:txBody>
      </p:sp>
      <p:sp>
        <p:nvSpPr>
          <p:cNvPr id="5" name="Titel 4">
            <a:extLst>
              <a:ext uri="{FF2B5EF4-FFF2-40B4-BE49-F238E27FC236}">
                <a16:creationId xmlns:a16="http://schemas.microsoft.com/office/drawing/2014/main" id="{33CF1A80-226E-B346-BEB1-F3380D12D440}"/>
              </a:ext>
            </a:extLst>
          </p:cNvPr>
          <p:cNvSpPr>
            <a:spLocks noGrp="1"/>
          </p:cNvSpPr>
          <p:nvPr>
            <p:ph type="ctrTitle"/>
          </p:nvPr>
        </p:nvSpPr>
        <p:spPr/>
        <p:txBody>
          <a:bodyPr/>
          <a:lstStyle/>
          <a:p>
            <a:r>
              <a:rPr lang="nl-NL"/>
              <a:t>Jaarplan 2025</a:t>
            </a:r>
          </a:p>
        </p:txBody>
      </p:sp>
      <p:pic>
        <p:nvPicPr>
          <p:cNvPr id="1026" name="Picture 2">
            <a:extLst>
              <a:ext uri="{FF2B5EF4-FFF2-40B4-BE49-F238E27FC236}">
                <a16:creationId xmlns:a16="http://schemas.microsoft.com/office/drawing/2014/main" id="{FE67D9BD-2F94-58A8-682A-07A3BDE83B5A}"/>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68" b="6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985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C417E-18BE-54A8-2A39-F8845AE06917}"/>
              </a:ext>
            </a:extLst>
          </p:cNvPr>
          <p:cNvSpPr>
            <a:spLocks noGrp="1"/>
          </p:cNvSpPr>
          <p:nvPr>
            <p:ph type="title"/>
          </p:nvPr>
        </p:nvSpPr>
        <p:spPr/>
        <p:txBody>
          <a:bodyPr>
            <a:normAutofit fontScale="90000"/>
          </a:bodyPr>
          <a:lstStyle/>
          <a:p>
            <a:r>
              <a:rPr lang="nl-NL">
                <a:latin typeface="Arial"/>
                <a:cs typeface="Arial"/>
              </a:rPr>
              <a:t>Opgroeien en Ontwikkelen </a:t>
            </a:r>
            <a:br>
              <a:rPr lang="nl-NL">
                <a:latin typeface="Arial"/>
                <a:cs typeface="Arial"/>
              </a:rPr>
            </a:br>
            <a:r>
              <a:rPr lang="nl-NL">
                <a:latin typeface="Arial"/>
                <a:cs typeface="Arial"/>
              </a:rPr>
              <a:t>Concrete doelstellingen (1) </a:t>
            </a:r>
          </a:p>
        </p:txBody>
      </p:sp>
      <p:graphicFrame>
        <p:nvGraphicFramePr>
          <p:cNvPr id="4" name="Tabel 3">
            <a:extLst>
              <a:ext uri="{FF2B5EF4-FFF2-40B4-BE49-F238E27FC236}">
                <a16:creationId xmlns:a16="http://schemas.microsoft.com/office/drawing/2014/main" id="{8C00BB8D-71DF-F2AB-CE0B-25981B59CF0B}"/>
              </a:ext>
            </a:extLst>
          </p:cNvPr>
          <p:cNvGraphicFramePr>
            <a:graphicFrameLocks noGrp="1"/>
          </p:cNvGraphicFramePr>
          <p:nvPr>
            <p:extLst>
              <p:ext uri="{D42A27DB-BD31-4B8C-83A1-F6EECF244321}">
                <p14:modId xmlns:p14="http://schemas.microsoft.com/office/powerpoint/2010/main" val="4202171185"/>
              </p:ext>
            </p:extLst>
          </p:nvPr>
        </p:nvGraphicFramePr>
        <p:xfrm>
          <a:off x="400476" y="1250920"/>
          <a:ext cx="11391048" cy="5067800"/>
        </p:xfrm>
        <a:graphic>
          <a:graphicData uri="http://schemas.openxmlformats.org/drawingml/2006/table">
            <a:tbl>
              <a:tblPr/>
              <a:tblGrid>
                <a:gridCol w="3797016">
                  <a:extLst>
                    <a:ext uri="{9D8B030D-6E8A-4147-A177-3AD203B41FA5}">
                      <a16:colId xmlns:a16="http://schemas.microsoft.com/office/drawing/2014/main" val="3115817637"/>
                    </a:ext>
                  </a:extLst>
                </a:gridCol>
                <a:gridCol w="3797016">
                  <a:extLst>
                    <a:ext uri="{9D8B030D-6E8A-4147-A177-3AD203B41FA5}">
                      <a16:colId xmlns:a16="http://schemas.microsoft.com/office/drawing/2014/main" val="1458920373"/>
                    </a:ext>
                  </a:extLst>
                </a:gridCol>
                <a:gridCol w="3797016">
                  <a:extLst>
                    <a:ext uri="{9D8B030D-6E8A-4147-A177-3AD203B41FA5}">
                      <a16:colId xmlns:a16="http://schemas.microsoft.com/office/drawing/2014/main" val="1764546063"/>
                    </a:ext>
                  </a:extLst>
                </a:gridCol>
              </a:tblGrid>
              <a:tr h="136893">
                <a:tc>
                  <a:txBody>
                    <a:bodyPr/>
                    <a:lstStyle/>
                    <a:p>
                      <a:pPr algn="l" rtl="0" fontAlgn="base"/>
                      <a:r>
                        <a:rPr lang="nl-NL" sz="1400" b="1" i="0">
                          <a:solidFill>
                            <a:srgbClr val="4D4D4F"/>
                          </a:solidFill>
                          <a:effectLst/>
                          <a:latin typeface="Arial" panose="020B0604020202020204" pitchFamily="34" charset="0"/>
                          <a:cs typeface="Arial" panose="020B0604020202020204" pitchFamily="34" charset="0"/>
                        </a:rPr>
                        <a:t>Activiteiten  </a:t>
                      </a:r>
                    </a:p>
                  </a:txBody>
                  <a:tcPr marL="24890" marR="24890" marT="12445" marB="124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D08D"/>
                    </a:solidFill>
                  </a:tcPr>
                </a:tc>
                <a:tc>
                  <a:txBody>
                    <a:bodyPr/>
                    <a:lstStyle/>
                    <a:p>
                      <a:pPr algn="l" rtl="0" fontAlgn="base"/>
                      <a:r>
                        <a:rPr lang="nl-NL" sz="1400" b="1" i="0">
                          <a:solidFill>
                            <a:srgbClr val="4D4D4F"/>
                          </a:solidFill>
                          <a:effectLst/>
                          <a:latin typeface="Arial" panose="020B0604020202020204" pitchFamily="34" charset="0"/>
                          <a:cs typeface="Arial" panose="020B0604020202020204" pitchFamily="34" charset="0"/>
                        </a:rPr>
                        <a:t>Potentiële rol / bijdrage leden / vrijwilligers </a:t>
                      </a:r>
                    </a:p>
                  </a:txBody>
                  <a:tcPr marL="24890" marR="24890" marT="12445" marB="124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D08D"/>
                    </a:solidFill>
                  </a:tcPr>
                </a:tc>
                <a:tc>
                  <a:txBody>
                    <a:bodyPr/>
                    <a:lstStyle/>
                    <a:p>
                      <a:pPr algn="l" rtl="0" fontAlgn="base"/>
                      <a:r>
                        <a:rPr lang="nl-NL" sz="1400" b="1" i="0">
                          <a:solidFill>
                            <a:srgbClr val="4D4D4F"/>
                          </a:solidFill>
                          <a:effectLst/>
                          <a:latin typeface="Arial" panose="020B0604020202020204" pitchFamily="34" charset="0"/>
                          <a:cs typeface="Arial" panose="020B0604020202020204" pitchFamily="34" charset="0"/>
                        </a:rPr>
                        <a:t>Beroepskrachten </a:t>
                      </a:r>
                    </a:p>
                  </a:txBody>
                  <a:tcPr marL="24890" marR="24890" marT="12445" marB="124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D08D"/>
                    </a:solidFill>
                  </a:tcPr>
                </a:tc>
                <a:extLst>
                  <a:ext uri="{0D108BD9-81ED-4DB2-BD59-A6C34878D82A}">
                    <a16:rowId xmlns:a16="http://schemas.microsoft.com/office/drawing/2014/main" val="2939210616"/>
                  </a:ext>
                </a:extLst>
              </a:tr>
              <a:tr h="0">
                <a:tc>
                  <a:txBody>
                    <a:bodyPr/>
                    <a:lstStyle/>
                    <a:p>
                      <a:pPr algn="l" rtl="0" fontAlgn="base"/>
                      <a:r>
                        <a:rPr lang="nl-NL" sz="1200" b="1" i="0" dirty="0">
                          <a:solidFill>
                            <a:srgbClr val="4D4D4F"/>
                          </a:solidFill>
                          <a:effectLst/>
                          <a:latin typeface="Arial" panose="020B0604020202020204" pitchFamily="34" charset="0"/>
                          <a:cs typeface="Arial" panose="020B0604020202020204" pitchFamily="34" charset="0"/>
                        </a:rPr>
                        <a:t>Groene buitenruimtes bij scholen en kinderopvang </a:t>
                      </a:r>
                    </a:p>
                    <a:p>
                      <a:pPr algn="l" rtl="0" fontAlgn="base"/>
                      <a:endParaRPr lang="nl-NL" sz="1200" b="0" i="0" dirty="0">
                        <a:solidFill>
                          <a:srgbClr val="4D4D4F"/>
                        </a:solidFill>
                        <a:effectLst/>
                        <a:highlight>
                          <a:srgbClr val="FFFF00"/>
                        </a:highlight>
                        <a:latin typeface="Arial" panose="020B0604020202020204" pitchFamily="34" charset="0"/>
                        <a:cs typeface="Arial" panose="020B0604020202020204" pitchFamily="34" charset="0"/>
                      </a:endParaRPr>
                    </a:p>
                    <a:p>
                      <a:pPr algn="l" rtl="0" fontAlgn="base"/>
                      <a:r>
                        <a:rPr lang="nl-NL" sz="1200" b="0" i="1" dirty="0">
                          <a:solidFill>
                            <a:srgbClr val="4D4D4F"/>
                          </a:solidFill>
                          <a:effectLst/>
                          <a:latin typeface="Arial" panose="020B0604020202020204" pitchFamily="34" charset="0"/>
                          <a:cs typeface="Arial" panose="020B0604020202020204" pitchFamily="34" charset="0"/>
                        </a:rPr>
                        <a:t>In 2025 hebben we bijgedragen aan de vergroening van … scholen en … kinderopvanglocaties</a:t>
                      </a:r>
                    </a:p>
                    <a:p>
                      <a:pPr algn="l" rtl="0" fontAlgn="base"/>
                      <a:endParaRPr lang="nl-NL" sz="1200" b="0" i="1" dirty="0">
                        <a:solidFill>
                          <a:srgbClr val="4D4D4F"/>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l-NL" sz="1200" b="0" i="1" dirty="0">
                          <a:solidFill>
                            <a:srgbClr val="4D4D4F"/>
                          </a:solidFill>
                          <a:effectLst/>
                          <a:latin typeface="Arial" panose="020B0604020202020204" pitchFamily="34" charset="0"/>
                          <a:cs typeface="Arial" panose="020B0604020202020204" pitchFamily="34" charset="0"/>
                        </a:rPr>
                        <a:t># kinderen bereikt met voedsel educatie</a:t>
                      </a:r>
                    </a:p>
                    <a:p>
                      <a:pPr algn="l" rtl="0" fontAlgn="base"/>
                      <a:endParaRPr lang="nl-NL" sz="1200" b="0" i="1" dirty="0">
                        <a:solidFill>
                          <a:srgbClr val="4D4D4F"/>
                        </a:solidFill>
                        <a:effectLst/>
                        <a:latin typeface="Arial" panose="020B0604020202020204" pitchFamily="34" charset="0"/>
                        <a:cs typeface="Arial" panose="020B0604020202020204" pitchFamily="34" charset="0"/>
                      </a:endParaRPr>
                    </a:p>
                  </a:txBody>
                  <a:tcPr marL="24890" marR="24890" marT="12445" marB="124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nl-NL" sz="1200" b="0" i="0" dirty="0">
                          <a:solidFill>
                            <a:srgbClr val="4D4D4F"/>
                          </a:solidFill>
                          <a:effectLst/>
                          <a:latin typeface="Arial" panose="020B0604020202020204" pitchFamily="34" charset="0"/>
                          <a:cs typeface="Arial" panose="020B0604020202020204" pitchFamily="34" charset="0"/>
                        </a:rPr>
                        <a:t>Afdelingen ondersteunen bij de ontwerpfase van nieuwe groene buitenruimtes</a:t>
                      </a:r>
                    </a:p>
                    <a:p>
                      <a:pPr algn="l" rtl="0" fontAlgn="base"/>
                      <a:endParaRPr lang="nl-NL" sz="1200" b="0" i="0" dirty="0">
                        <a:solidFill>
                          <a:srgbClr val="4D4D4F"/>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l-NL" sz="1200" b="0" i="0" dirty="0">
                          <a:solidFill>
                            <a:srgbClr val="4D4D4F"/>
                          </a:solidFill>
                          <a:effectLst/>
                          <a:latin typeface="Arial" panose="020B0604020202020204" pitchFamily="34" charset="0"/>
                          <a:cs typeface="Arial" panose="020B0604020202020204" pitchFamily="34" charset="0"/>
                        </a:rPr>
                        <a:t>Ondersteunen van initiatieven t.a.v. voedsel educatie (voedselbosjes, moestuinen, ..)</a:t>
                      </a:r>
                    </a:p>
                    <a:p>
                      <a:pPr algn="l" rtl="0" fontAlgn="base"/>
                      <a:r>
                        <a:rPr lang="nl-NL" sz="1200" b="0" i="0" dirty="0">
                          <a:solidFill>
                            <a:srgbClr val="4D4D4F"/>
                          </a:solidFill>
                          <a:effectLst/>
                          <a:latin typeface="Arial" panose="020B0604020202020204" pitchFamily="34" charset="0"/>
                          <a:cs typeface="Arial" panose="020B0604020202020204" pitchFamily="34" charset="0"/>
                        </a:rPr>
                        <a:t>  </a:t>
                      </a:r>
                    </a:p>
                  </a:txBody>
                  <a:tcPr marL="24890" marR="24890" marT="12445" marB="124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nl-NL" sz="1200" b="0" i="0">
                          <a:solidFill>
                            <a:srgbClr val="4D4D4F"/>
                          </a:solidFill>
                          <a:effectLst/>
                          <a:latin typeface="Arial" panose="020B0604020202020204" pitchFamily="34" charset="0"/>
                          <a:cs typeface="Arial" panose="020B0604020202020204" pitchFamily="34" charset="0"/>
                        </a:rPr>
                        <a:t>Propositie voor gemeenten voor groene revolutie op het schoolplein </a:t>
                      </a:r>
                    </a:p>
                    <a:p>
                      <a:pPr algn="l" rtl="0" fontAlgn="base"/>
                      <a:endParaRPr lang="nl-NL" sz="1200" b="0" i="0">
                        <a:solidFill>
                          <a:srgbClr val="4D4D4F"/>
                        </a:solidFill>
                        <a:effectLst/>
                        <a:latin typeface="Arial" panose="020B0604020202020204" pitchFamily="34" charset="0"/>
                        <a:cs typeface="Arial" panose="020B0604020202020204" pitchFamily="34" charset="0"/>
                      </a:endParaRPr>
                    </a:p>
                    <a:p>
                      <a:pPr marL="0" marR="0" lvl="0" indent="0" algn="l" rtl="0" eaLnBrk="1" fontAlgn="base" latinLnBrk="0" hangingPunct="1">
                        <a:lnSpc>
                          <a:spcPct val="100000"/>
                        </a:lnSpc>
                        <a:spcBef>
                          <a:spcPts val="0"/>
                        </a:spcBef>
                        <a:spcAft>
                          <a:spcPts val="0"/>
                        </a:spcAft>
                        <a:buClrTx/>
                        <a:buSzTx/>
                        <a:buFontTx/>
                        <a:buNone/>
                      </a:pPr>
                      <a:r>
                        <a:rPr lang="nl-NL" sz="1200" b="0" i="0">
                          <a:solidFill>
                            <a:srgbClr val="4D4D4F"/>
                          </a:solidFill>
                          <a:effectLst/>
                          <a:latin typeface="Arial" panose="020B0604020202020204" pitchFamily="34" charset="0"/>
                          <a:cs typeface="Arial" panose="020B0604020202020204" pitchFamily="34" charset="0"/>
                        </a:rPr>
                        <a:t>Voedsel educatie voor scholen middels voedselbosjes, moestuincoaches </a:t>
                      </a:r>
                    </a:p>
                    <a:p>
                      <a:pPr algn="l" rtl="0" fontAlgn="base"/>
                      <a:endParaRPr lang="nl-NL" sz="1200" b="0" i="0">
                        <a:solidFill>
                          <a:srgbClr val="4D4D4F"/>
                        </a:solidFill>
                        <a:effectLst/>
                        <a:latin typeface="Arial" panose="020B0604020202020204" pitchFamily="34" charset="0"/>
                        <a:cs typeface="Arial" panose="020B0604020202020204" pitchFamily="34" charset="0"/>
                      </a:endParaRPr>
                    </a:p>
                  </a:txBody>
                  <a:tcPr marL="24890" marR="24890" marT="12445" marB="124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8094303"/>
                  </a:ext>
                </a:extLst>
              </a:tr>
              <a:tr h="622239">
                <a:tc>
                  <a:txBody>
                    <a:bodyPr/>
                    <a:lstStyle/>
                    <a:p>
                      <a:pPr algn="l" rtl="0" fontAlgn="base"/>
                      <a:r>
                        <a:rPr lang="nl-NL" sz="1200" b="1" i="0" dirty="0">
                          <a:solidFill>
                            <a:srgbClr val="4D4D4F"/>
                          </a:solidFill>
                          <a:effectLst/>
                          <a:latin typeface="Arial" panose="020B0604020202020204" pitchFamily="34" charset="0"/>
                          <a:cs typeface="Arial" panose="020B0604020202020204" pitchFamily="34" charset="0"/>
                        </a:rPr>
                        <a:t>Leerkrachten &amp; pedagogisch medewerkers ondersteunen </a:t>
                      </a:r>
                    </a:p>
                    <a:p>
                      <a:pPr algn="l" rtl="0" fontAlgn="base"/>
                      <a:endParaRPr lang="nl-NL" sz="1200" b="0" i="0" dirty="0">
                        <a:solidFill>
                          <a:srgbClr val="4D4D4F"/>
                        </a:solidFill>
                        <a:effectLst/>
                        <a:latin typeface="Arial" panose="020B0604020202020204" pitchFamily="34" charset="0"/>
                        <a:cs typeface="Arial" panose="020B0604020202020204" pitchFamily="34" charset="0"/>
                      </a:endParaRPr>
                    </a:p>
                    <a:p>
                      <a:pPr algn="l" rtl="0" fontAlgn="base"/>
                      <a:r>
                        <a:rPr lang="nl-NL" sz="1200" b="0" i="1" dirty="0">
                          <a:solidFill>
                            <a:srgbClr val="4D4D4F"/>
                          </a:solidFill>
                          <a:effectLst/>
                          <a:latin typeface="Arial" panose="020B0604020202020204" pitchFamily="34" charset="0"/>
                          <a:cs typeface="Arial" panose="020B0604020202020204" pitchFamily="34" charset="0"/>
                        </a:rPr>
                        <a:t>We bereiken in 2025 … leerkrachten en … scholen</a:t>
                      </a:r>
                      <a:endParaRPr lang="nl-NL" sz="1200" b="0" i="0" dirty="0">
                        <a:solidFill>
                          <a:srgbClr val="4D4D4F"/>
                        </a:solidFill>
                        <a:effectLst/>
                        <a:latin typeface="Arial" panose="020B0604020202020204" pitchFamily="34" charset="0"/>
                        <a:cs typeface="Arial" panose="020B0604020202020204" pitchFamily="34" charset="0"/>
                      </a:endParaRPr>
                    </a:p>
                    <a:p>
                      <a:pPr algn="l" rtl="0" fontAlgn="base"/>
                      <a:endParaRPr lang="nl-NL" sz="1200" b="0" i="0" dirty="0">
                        <a:solidFill>
                          <a:srgbClr val="4D4D4F"/>
                        </a:solidFill>
                        <a:effectLst/>
                        <a:highlight>
                          <a:srgbClr val="FFFF00"/>
                        </a:highlight>
                        <a:latin typeface="Arial" panose="020B0604020202020204" pitchFamily="34" charset="0"/>
                        <a:cs typeface="Arial" panose="020B0604020202020204" pitchFamily="34" charset="0"/>
                      </a:endParaRPr>
                    </a:p>
                    <a:p>
                      <a:pPr algn="l" rtl="0" fontAlgn="base"/>
                      <a:r>
                        <a:rPr lang="nl-NL" sz="1200" b="0" i="1" dirty="0">
                          <a:solidFill>
                            <a:srgbClr val="4D4D4F"/>
                          </a:solidFill>
                          <a:effectLst/>
                          <a:latin typeface="Arial" panose="020B0604020202020204" pitchFamily="34" charset="0"/>
                          <a:cs typeface="Arial" panose="020B0604020202020204" pitchFamily="34" charset="0"/>
                        </a:rPr>
                        <a:t>Met de schoolreisjes van beide Natuurscholen bereiken we in 2025 15.000 kinderen en hun begeleiders</a:t>
                      </a:r>
                      <a:r>
                        <a:rPr lang="nl-NL" sz="1200" b="0" i="0" dirty="0">
                          <a:solidFill>
                            <a:srgbClr val="4D4D4F"/>
                          </a:solidFill>
                          <a:effectLst/>
                          <a:latin typeface="Arial" panose="020B0604020202020204" pitchFamily="34" charset="0"/>
                          <a:cs typeface="Arial" panose="020B0604020202020204" pitchFamily="34" charset="0"/>
                        </a:rPr>
                        <a:t> </a:t>
                      </a:r>
                    </a:p>
                  </a:txBody>
                  <a:tcPr marL="24890" marR="24890" marT="12445" marB="124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nl-NL" sz="1200" b="0" i="0" dirty="0">
                          <a:solidFill>
                            <a:srgbClr val="4D4D4F"/>
                          </a:solidFill>
                          <a:effectLst/>
                          <a:latin typeface="Arial" panose="020B0604020202020204" pitchFamily="34" charset="0"/>
                          <a:cs typeface="Arial" panose="020B0604020202020204" pitchFamily="34" charset="0"/>
                        </a:rPr>
                        <a:t>Leskisten promoten en warme overdracht / handleiding verbeteren </a:t>
                      </a:r>
                    </a:p>
                    <a:p>
                      <a:pPr algn="l" rtl="0" fontAlgn="base"/>
                      <a:endParaRPr lang="nl-NL" sz="1200" b="0" i="0" dirty="0">
                        <a:solidFill>
                          <a:srgbClr val="4D4D4F"/>
                        </a:solidFill>
                        <a:effectLst/>
                        <a:latin typeface="Arial" panose="020B0604020202020204" pitchFamily="34" charset="0"/>
                        <a:cs typeface="Arial" panose="020B0604020202020204" pitchFamily="34" charset="0"/>
                      </a:endParaRPr>
                    </a:p>
                    <a:p>
                      <a:pPr algn="l" rtl="0" fontAlgn="base"/>
                      <a:r>
                        <a:rPr lang="nl-NL" sz="1200" b="0" i="0" dirty="0">
                          <a:solidFill>
                            <a:srgbClr val="4D4D4F"/>
                          </a:solidFill>
                          <a:effectLst/>
                          <a:latin typeface="Arial" panose="020B0604020202020204" pitchFamily="34" charset="0"/>
                          <a:cs typeface="Arial" panose="020B0604020202020204" pitchFamily="34" charset="0"/>
                        </a:rPr>
                        <a:t>Slootjesdagen / Week van de Natuur </a:t>
                      </a:r>
                    </a:p>
                    <a:p>
                      <a:pPr algn="l" rtl="0" fontAlgn="base"/>
                      <a:endParaRPr lang="nl-NL" sz="1200" b="0" i="0" dirty="0">
                        <a:solidFill>
                          <a:srgbClr val="4D4D4F"/>
                        </a:solidFill>
                        <a:effectLst/>
                        <a:latin typeface="Arial" panose="020B0604020202020204" pitchFamily="34" charset="0"/>
                        <a:cs typeface="Arial" panose="020B0604020202020204" pitchFamily="34" charset="0"/>
                      </a:endParaRPr>
                    </a:p>
                    <a:p>
                      <a:pPr algn="l" rtl="0" fontAlgn="base"/>
                      <a:r>
                        <a:rPr lang="nl-NL" sz="1200" b="0" i="0" dirty="0">
                          <a:solidFill>
                            <a:srgbClr val="4D4D4F"/>
                          </a:solidFill>
                          <a:effectLst/>
                          <a:latin typeface="Arial" panose="020B0604020202020204" pitchFamily="34" charset="0"/>
                          <a:cs typeface="Arial" panose="020B0604020202020204" pitchFamily="34" charset="0"/>
                        </a:rPr>
                        <a:t>Verzorgen van buitenlessen </a:t>
                      </a:r>
                    </a:p>
                  </a:txBody>
                  <a:tcPr marL="24890" marR="24890" marT="12445" marB="124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nl-NL" sz="1200" b="0" i="0" dirty="0">
                          <a:solidFill>
                            <a:srgbClr val="4D4D4F"/>
                          </a:solidFill>
                          <a:effectLst/>
                          <a:latin typeface="Arial"/>
                          <a:cs typeface="Arial"/>
                        </a:rPr>
                        <a:t>Green </a:t>
                      </a:r>
                      <a:r>
                        <a:rPr lang="nl-NL" sz="1200" b="0" i="0" dirty="0" err="1">
                          <a:solidFill>
                            <a:srgbClr val="4D4D4F"/>
                          </a:solidFill>
                          <a:effectLst/>
                          <a:latin typeface="Arial"/>
                          <a:cs typeface="Arial"/>
                        </a:rPr>
                        <a:t>Educators</a:t>
                      </a:r>
                      <a:r>
                        <a:rPr lang="nl-NL" sz="1200" b="0" i="0" dirty="0">
                          <a:solidFill>
                            <a:srgbClr val="4D4D4F"/>
                          </a:solidFill>
                          <a:effectLst/>
                          <a:latin typeface="Arial"/>
                          <a:cs typeface="Arial"/>
                        </a:rPr>
                        <a:t> / opbouw beweging van leerkrachten (Natuurrijke Studiedag)  </a:t>
                      </a:r>
                    </a:p>
                    <a:p>
                      <a:pPr algn="l" rtl="0" fontAlgn="base"/>
                      <a:endParaRPr lang="nl-NL" sz="1200" b="0" i="0" dirty="0">
                        <a:solidFill>
                          <a:srgbClr val="4D4D4F"/>
                        </a:solidFill>
                        <a:effectLst/>
                        <a:latin typeface="Arial" panose="020B0604020202020204" pitchFamily="34" charset="0"/>
                        <a:cs typeface="Arial" panose="020B0604020202020204" pitchFamily="34" charset="0"/>
                      </a:endParaRPr>
                    </a:p>
                    <a:p>
                      <a:pPr algn="l" rtl="0" fontAlgn="base"/>
                      <a:r>
                        <a:rPr lang="nl-NL" sz="1200" b="0" i="0" dirty="0">
                          <a:solidFill>
                            <a:srgbClr val="4D4D4F"/>
                          </a:solidFill>
                          <a:effectLst/>
                          <a:latin typeface="Arial" panose="020B0604020202020204" pitchFamily="34" charset="0"/>
                          <a:cs typeface="Arial" panose="020B0604020202020204" pitchFamily="34" charset="0"/>
                        </a:rPr>
                        <a:t>Organiseren van schoolreisjes en schoolkampen </a:t>
                      </a:r>
                      <a:endParaRPr lang="nl-NL" sz="1200" b="0" i="0" strike="sngStrike" dirty="0">
                        <a:solidFill>
                          <a:srgbClr val="4D4D4F"/>
                        </a:solidFill>
                        <a:effectLst/>
                        <a:latin typeface="Arial" panose="020B0604020202020204" pitchFamily="34" charset="0"/>
                        <a:cs typeface="Arial" panose="020B0604020202020204" pitchFamily="34" charset="0"/>
                      </a:endParaRPr>
                    </a:p>
                    <a:p>
                      <a:pPr algn="l" rtl="0" fontAlgn="base"/>
                      <a:endParaRPr lang="nl-NL" sz="1200" b="0" i="0" dirty="0">
                        <a:solidFill>
                          <a:srgbClr val="4D4D4F"/>
                        </a:solidFill>
                        <a:effectLst/>
                        <a:latin typeface="Arial" panose="020B0604020202020204" pitchFamily="34" charset="0"/>
                        <a:cs typeface="Arial" panose="020B0604020202020204" pitchFamily="34" charset="0"/>
                      </a:endParaRPr>
                    </a:p>
                    <a:p>
                      <a:pPr lvl="0" algn="l">
                        <a:buNone/>
                      </a:pPr>
                      <a:r>
                        <a:rPr lang="nl-NL" sz="1200" b="0" i="0" dirty="0">
                          <a:solidFill>
                            <a:srgbClr val="4D4D4F"/>
                          </a:solidFill>
                          <a:effectLst/>
                          <a:latin typeface="Arial" panose="020B0604020202020204" pitchFamily="34" charset="0"/>
                          <a:cs typeface="Arial" panose="020B0604020202020204" pitchFamily="34" charset="0"/>
                        </a:rPr>
                        <a:t>Trainen leerkrachten, educatief- én pedagogisch medewerkers en NME ambtenaren en bieden van lesmaterialen aan hen</a:t>
                      </a:r>
                    </a:p>
                  </a:txBody>
                  <a:tcPr marL="24890" marR="24890" marT="12445" marB="124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80214392"/>
                  </a:ext>
                </a:extLst>
              </a:tr>
              <a:tr h="846246">
                <a:tc>
                  <a:txBody>
                    <a:bodyPr/>
                    <a:lstStyle/>
                    <a:p>
                      <a:pPr algn="l" rtl="0" fontAlgn="base"/>
                      <a:r>
                        <a:rPr lang="nl-NL" sz="1200" b="1" i="0" dirty="0">
                          <a:solidFill>
                            <a:srgbClr val="4D4D4F"/>
                          </a:solidFill>
                          <a:effectLst/>
                          <a:latin typeface="Arial" panose="020B0604020202020204" pitchFamily="34" charset="0"/>
                          <a:cs typeface="Arial" panose="020B0604020202020204" pitchFamily="34" charset="0"/>
                        </a:rPr>
                        <a:t>IVN Natuurhelden </a:t>
                      </a:r>
                    </a:p>
                    <a:p>
                      <a:pPr algn="l" rtl="0" fontAlgn="base"/>
                      <a:endParaRPr lang="nl-NL" sz="1200" b="0" i="0" dirty="0">
                        <a:solidFill>
                          <a:srgbClr val="4D4D4F"/>
                        </a:solidFill>
                        <a:effectLst/>
                        <a:latin typeface="Arial" panose="020B0604020202020204" pitchFamily="34" charset="0"/>
                        <a:cs typeface="Arial" panose="020B0604020202020204" pitchFamily="34" charset="0"/>
                      </a:endParaRPr>
                    </a:p>
                    <a:p>
                      <a:pPr algn="l" rtl="0" fontAlgn="base"/>
                      <a:r>
                        <a:rPr lang="nl-NL" sz="1200" b="0" i="1" dirty="0">
                          <a:solidFill>
                            <a:srgbClr val="4D4D4F"/>
                          </a:solidFill>
                          <a:effectLst/>
                          <a:latin typeface="Arial" panose="020B0604020202020204" pitchFamily="34" charset="0"/>
                          <a:cs typeface="Arial" panose="020B0604020202020204" pitchFamily="34" charset="0"/>
                        </a:rPr>
                        <a:t>We hebben in 2025 …% meer natuurhelden dan in 2023</a:t>
                      </a:r>
                      <a:r>
                        <a:rPr lang="nl-NL" sz="1200" b="0" i="0" dirty="0">
                          <a:solidFill>
                            <a:srgbClr val="4D4D4F"/>
                          </a:solidFill>
                          <a:effectLst/>
                          <a:latin typeface="Arial" panose="020B0604020202020204" pitchFamily="34" charset="0"/>
                          <a:cs typeface="Arial" panose="020B0604020202020204" pitchFamily="34" charset="0"/>
                        </a:rPr>
                        <a:t> </a:t>
                      </a:r>
                    </a:p>
                    <a:p>
                      <a:pPr algn="l" rtl="0" fontAlgn="base"/>
                      <a:endParaRPr lang="nl-NL" sz="1200" b="0" i="0" dirty="0">
                        <a:solidFill>
                          <a:srgbClr val="4D4D4F"/>
                        </a:solidFill>
                        <a:effectLst/>
                        <a:latin typeface="Arial" panose="020B0604020202020204" pitchFamily="34" charset="0"/>
                        <a:cs typeface="Arial" panose="020B0604020202020204" pitchFamily="34" charset="0"/>
                      </a:endParaRPr>
                    </a:p>
                    <a:p>
                      <a:pPr algn="l" rtl="0" fontAlgn="base"/>
                      <a:r>
                        <a:rPr lang="nl-NL" sz="1200" b="0" i="1" dirty="0">
                          <a:solidFill>
                            <a:srgbClr val="4D4D4F"/>
                          </a:solidFill>
                          <a:effectLst/>
                          <a:latin typeface="Arial" panose="020B0604020202020204" pitchFamily="34" charset="0"/>
                          <a:cs typeface="Arial" panose="020B0604020202020204" pitchFamily="34" charset="0"/>
                        </a:rPr>
                        <a:t>In iedere provincie vindt jaarlijks minimaal één inspiratie- en uitwisselingsbijeenkomst plaats voor natuurhelden K&amp;N. Dit is een samenwerking tussen beroepskrachten en de afdelingen.</a:t>
                      </a:r>
                    </a:p>
                  </a:txBody>
                  <a:tcPr marL="24890" marR="24890" marT="12445" marB="124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nl-NL" sz="1200" b="0" i="0">
                          <a:solidFill>
                            <a:srgbClr val="4D4D4F"/>
                          </a:solidFill>
                          <a:effectLst/>
                          <a:latin typeface="Arial" panose="020B0604020202020204" pitchFamily="34" charset="0"/>
                          <a:cs typeface="Arial" panose="020B0604020202020204" pitchFamily="34" charset="0"/>
                        </a:rPr>
                        <a:t>Afdelingen ondersteunen bij het inspireren en opleiden van (nieuwe) natuurvrijwilligers rondom een schoolplein  </a:t>
                      </a:r>
                    </a:p>
                    <a:p>
                      <a:pPr algn="l" rtl="0" fontAlgn="base"/>
                      <a:endParaRPr lang="nl-NL" sz="1200" b="0" i="0">
                        <a:solidFill>
                          <a:srgbClr val="4D4D4F"/>
                        </a:solidFill>
                        <a:effectLst/>
                        <a:latin typeface="Arial" panose="020B0604020202020204" pitchFamily="34" charset="0"/>
                        <a:cs typeface="Arial" panose="020B0604020202020204" pitchFamily="34" charset="0"/>
                      </a:endParaRPr>
                    </a:p>
                    <a:p>
                      <a:pPr algn="l" rtl="0" fontAlgn="base"/>
                      <a:r>
                        <a:rPr lang="nl-NL" sz="1200" b="0" i="0">
                          <a:solidFill>
                            <a:srgbClr val="4D4D4F"/>
                          </a:solidFill>
                          <a:effectLst/>
                          <a:latin typeface="Arial" panose="020B0604020202020204" pitchFamily="34" charset="0"/>
                          <a:cs typeface="Arial" panose="020B0604020202020204" pitchFamily="34" charset="0"/>
                        </a:rPr>
                        <a:t>Met vrijwilligers begeleiden van activiteiten op en om de groene schoolpleinen (buitenlesdag, NME-projecten, duurzaamheidsproject, in nationale parken..) </a:t>
                      </a:r>
                    </a:p>
                    <a:p>
                      <a:pPr algn="l" rtl="0" fontAlgn="base"/>
                      <a:endParaRPr lang="nl-NL" sz="1200" b="0" i="0">
                        <a:solidFill>
                          <a:srgbClr val="4D4D4F"/>
                        </a:solidFill>
                        <a:effectLst/>
                        <a:latin typeface="Arial" panose="020B0604020202020204" pitchFamily="34" charset="0"/>
                        <a:cs typeface="Arial" panose="020B0604020202020204" pitchFamily="34" charset="0"/>
                      </a:endParaRPr>
                    </a:p>
                    <a:p>
                      <a:pPr algn="l" rtl="0" fontAlgn="base"/>
                      <a:r>
                        <a:rPr lang="nl-NL" sz="1200" b="0" i="0">
                          <a:solidFill>
                            <a:srgbClr val="4D4D4F"/>
                          </a:solidFill>
                          <a:effectLst/>
                          <a:latin typeface="Arial" panose="020B0604020202020204" pitchFamily="34" charset="0"/>
                          <a:cs typeface="Arial" panose="020B0604020202020204" pitchFamily="34" charset="0"/>
                        </a:rPr>
                        <a:t>Organiseren opleidingen Natuurbegeleider op School lokaal en verzorgen bijscholingen voor schoolgidsen en natuurouders </a:t>
                      </a:r>
                    </a:p>
                  </a:txBody>
                  <a:tcPr marL="24890" marR="24890" marT="12445" marB="124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nl-NL" sz="1200" b="0" i="0" dirty="0">
                          <a:solidFill>
                            <a:srgbClr val="4D4D4F"/>
                          </a:solidFill>
                          <a:effectLst/>
                          <a:latin typeface="Arial" panose="020B0604020202020204" pitchFamily="34" charset="0"/>
                          <a:cs typeface="Arial" panose="020B0604020202020204" pitchFamily="34" charset="0"/>
                        </a:rPr>
                        <a:t>Natuurhelden op School vrijwilligers aanpak  i.r.t. Buitenlokalen  </a:t>
                      </a:r>
                    </a:p>
                    <a:p>
                      <a:pPr algn="l" rtl="0" fontAlgn="base"/>
                      <a:endParaRPr lang="nl-NL" sz="1200" b="0" i="0" dirty="0">
                        <a:solidFill>
                          <a:srgbClr val="4D4D4F"/>
                        </a:solidFill>
                        <a:effectLst/>
                        <a:latin typeface="Arial" panose="020B0604020202020204" pitchFamily="34" charset="0"/>
                        <a:cs typeface="Arial" panose="020B0604020202020204" pitchFamily="34" charset="0"/>
                      </a:endParaRPr>
                    </a:p>
                    <a:p>
                      <a:pPr algn="l" rtl="0" fontAlgn="base"/>
                      <a:r>
                        <a:rPr lang="nl-NL" sz="1200" b="0" i="0" dirty="0">
                          <a:solidFill>
                            <a:srgbClr val="4D4D4F"/>
                          </a:solidFill>
                          <a:effectLst/>
                          <a:latin typeface="Arial" panose="020B0604020202020204" pitchFamily="34" charset="0"/>
                          <a:cs typeface="Arial" panose="020B0604020202020204" pitchFamily="34" charset="0"/>
                        </a:rPr>
                        <a:t>Opzetten gezamenlijke campagne t.b.v. scholen- en vrijwilligerswerving </a:t>
                      </a:r>
                    </a:p>
                    <a:p>
                      <a:pPr algn="l" rtl="0" fontAlgn="base"/>
                      <a:endParaRPr lang="nl-NL" sz="1200" b="0" i="0" dirty="0">
                        <a:solidFill>
                          <a:srgbClr val="4D4D4F"/>
                        </a:solidFill>
                        <a:effectLst/>
                        <a:latin typeface="Arial" panose="020B0604020202020204" pitchFamily="34" charset="0"/>
                        <a:cs typeface="Arial" panose="020B0604020202020204" pitchFamily="34" charset="0"/>
                      </a:endParaRPr>
                    </a:p>
                    <a:p>
                      <a:pPr algn="l" rtl="0" fontAlgn="base"/>
                      <a:r>
                        <a:rPr lang="nl-NL" sz="1200" b="0" i="0" dirty="0">
                          <a:solidFill>
                            <a:srgbClr val="4D4D4F"/>
                          </a:solidFill>
                          <a:effectLst/>
                          <a:latin typeface="Arial" panose="020B0604020202020204" pitchFamily="34" charset="0"/>
                          <a:cs typeface="Arial" panose="020B0604020202020204" pitchFamily="34" charset="0"/>
                        </a:rPr>
                        <a:t>Organiseren en communiceren uitwisselmomenten  </a:t>
                      </a:r>
                    </a:p>
                  </a:txBody>
                  <a:tcPr marL="24890" marR="24890" marT="12445" marB="124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0745412"/>
                  </a:ext>
                </a:extLst>
              </a:tr>
            </a:tbl>
          </a:graphicData>
        </a:graphic>
      </p:graphicFrame>
    </p:spTree>
    <p:extLst>
      <p:ext uri="{BB962C8B-B14F-4D97-AF65-F5344CB8AC3E}">
        <p14:creationId xmlns:p14="http://schemas.microsoft.com/office/powerpoint/2010/main" val="3726699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C417E-18BE-54A8-2A39-F8845AE06917}"/>
              </a:ext>
            </a:extLst>
          </p:cNvPr>
          <p:cNvSpPr>
            <a:spLocks noGrp="1"/>
          </p:cNvSpPr>
          <p:nvPr>
            <p:ph type="title"/>
          </p:nvPr>
        </p:nvSpPr>
        <p:spPr/>
        <p:txBody>
          <a:bodyPr>
            <a:normAutofit fontScale="90000"/>
          </a:bodyPr>
          <a:lstStyle/>
          <a:p>
            <a:r>
              <a:rPr lang="nl-NL"/>
              <a:t>Opgroeien en Ontwikkelen</a:t>
            </a:r>
            <a:br>
              <a:rPr lang="nl-NL"/>
            </a:br>
            <a:r>
              <a:rPr lang="nl-NL"/>
              <a:t>Concrete doelstellingen (2) </a:t>
            </a:r>
          </a:p>
        </p:txBody>
      </p:sp>
      <p:graphicFrame>
        <p:nvGraphicFramePr>
          <p:cNvPr id="4" name="Tabel 3">
            <a:extLst>
              <a:ext uri="{FF2B5EF4-FFF2-40B4-BE49-F238E27FC236}">
                <a16:creationId xmlns:a16="http://schemas.microsoft.com/office/drawing/2014/main" id="{8C00BB8D-71DF-F2AB-CE0B-25981B59CF0B}"/>
              </a:ext>
            </a:extLst>
          </p:cNvPr>
          <p:cNvGraphicFramePr>
            <a:graphicFrameLocks noGrp="1"/>
          </p:cNvGraphicFramePr>
          <p:nvPr>
            <p:extLst>
              <p:ext uri="{D42A27DB-BD31-4B8C-83A1-F6EECF244321}">
                <p14:modId xmlns:p14="http://schemas.microsoft.com/office/powerpoint/2010/main" val="4189234994"/>
              </p:ext>
            </p:extLst>
          </p:nvPr>
        </p:nvGraphicFramePr>
        <p:xfrm>
          <a:off x="367199" y="1090613"/>
          <a:ext cx="11531724" cy="4336280"/>
        </p:xfrm>
        <a:graphic>
          <a:graphicData uri="http://schemas.openxmlformats.org/drawingml/2006/table">
            <a:tbl>
              <a:tblPr/>
              <a:tblGrid>
                <a:gridCol w="2950432">
                  <a:extLst>
                    <a:ext uri="{9D8B030D-6E8A-4147-A177-3AD203B41FA5}">
                      <a16:colId xmlns:a16="http://schemas.microsoft.com/office/drawing/2014/main" val="3115817637"/>
                    </a:ext>
                  </a:extLst>
                </a:gridCol>
                <a:gridCol w="4337538">
                  <a:extLst>
                    <a:ext uri="{9D8B030D-6E8A-4147-A177-3AD203B41FA5}">
                      <a16:colId xmlns:a16="http://schemas.microsoft.com/office/drawing/2014/main" val="1458920373"/>
                    </a:ext>
                  </a:extLst>
                </a:gridCol>
                <a:gridCol w="4243754">
                  <a:extLst>
                    <a:ext uri="{9D8B030D-6E8A-4147-A177-3AD203B41FA5}">
                      <a16:colId xmlns:a16="http://schemas.microsoft.com/office/drawing/2014/main" val="1764546063"/>
                    </a:ext>
                  </a:extLst>
                </a:gridCol>
              </a:tblGrid>
              <a:tr h="136893">
                <a:tc>
                  <a:txBody>
                    <a:bodyPr/>
                    <a:lstStyle/>
                    <a:p>
                      <a:pPr algn="l" rtl="0" fontAlgn="base"/>
                      <a:r>
                        <a:rPr lang="nl-NL" sz="1400" b="1" i="0">
                          <a:solidFill>
                            <a:srgbClr val="4D4D4F"/>
                          </a:solidFill>
                          <a:effectLst/>
                          <a:latin typeface="Arial" panose="020B0604020202020204" pitchFamily="34" charset="0"/>
                          <a:cs typeface="Arial" panose="020B0604020202020204" pitchFamily="34" charset="0"/>
                        </a:rPr>
                        <a:t>Activiteiten  </a:t>
                      </a:r>
                    </a:p>
                  </a:txBody>
                  <a:tcPr marL="24890" marR="24890" marT="12445" marB="124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D08D"/>
                    </a:solidFill>
                  </a:tcPr>
                </a:tc>
                <a:tc>
                  <a:txBody>
                    <a:bodyPr/>
                    <a:lstStyle/>
                    <a:p>
                      <a:pPr algn="l" rtl="0" fontAlgn="base"/>
                      <a:r>
                        <a:rPr lang="nl-NL" sz="1400" b="1" i="0">
                          <a:solidFill>
                            <a:srgbClr val="4D4D4F"/>
                          </a:solidFill>
                          <a:effectLst/>
                          <a:latin typeface="Arial" panose="020B0604020202020204" pitchFamily="34" charset="0"/>
                          <a:cs typeface="Arial" panose="020B0604020202020204" pitchFamily="34" charset="0"/>
                        </a:rPr>
                        <a:t>Potentiële rol / bijdrage leden / vrijwilligers </a:t>
                      </a:r>
                    </a:p>
                  </a:txBody>
                  <a:tcPr marL="24890" marR="24890" marT="12445" marB="124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D08D"/>
                    </a:solidFill>
                  </a:tcPr>
                </a:tc>
                <a:tc>
                  <a:txBody>
                    <a:bodyPr/>
                    <a:lstStyle/>
                    <a:p>
                      <a:pPr algn="l" rtl="0" fontAlgn="base"/>
                      <a:r>
                        <a:rPr lang="nl-NL" sz="1400" b="1" i="0">
                          <a:solidFill>
                            <a:srgbClr val="4D4D4F"/>
                          </a:solidFill>
                          <a:effectLst/>
                          <a:latin typeface="Arial" panose="020B0604020202020204" pitchFamily="34" charset="0"/>
                          <a:cs typeface="Arial" panose="020B0604020202020204" pitchFamily="34" charset="0"/>
                        </a:rPr>
                        <a:t>Beroepskrachten </a:t>
                      </a:r>
                    </a:p>
                  </a:txBody>
                  <a:tcPr marL="24890" marR="24890" marT="12445" marB="124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D08D"/>
                    </a:solidFill>
                  </a:tcPr>
                </a:tc>
                <a:extLst>
                  <a:ext uri="{0D108BD9-81ED-4DB2-BD59-A6C34878D82A}">
                    <a16:rowId xmlns:a16="http://schemas.microsoft.com/office/drawing/2014/main" val="2939210616"/>
                  </a:ext>
                </a:extLst>
              </a:tr>
              <a:tr h="1813250">
                <a:tc>
                  <a:txBody>
                    <a:bodyPr/>
                    <a:lstStyle/>
                    <a:p>
                      <a:pPr algn="l" rtl="0" fontAlgn="base"/>
                      <a:r>
                        <a:rPr lang="nl-NL" sz="1200" b="1" i="0">
                          <a:solidFill>
                            <a:srgbClr val="4D4D4F"/>
                          </a:solidFill>
                          <a:effectLst/>
                          <a:latin typeface="Arial" panose="020B0604020202020204" pitchFamily="34" charset="0"/>
                          <a:cs typeface="Arial" panose="020B0604020202020204" pitchFamily="34" charset="0"/>
                        </a:rPr>
                        <a:t>Lobby &amp; Communicatie </a:t>
                      </a:r>
                    </a:p>
                  </a:txBody>
                  <a:tcPr marL="24890" marR="24890" marT="12445" marB="124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endParaRPr lang="nl-NL" sz="1200">
                        <a:effectLst/>
                        <a:latin typeface="Arial" panose="020B0604020202020204" pitchFamily="34" charset="0"/>
                        <a:cs typeface="Arial" panose="020B0604020202020204" pitchFamily="34" charset="0"/>
                      </a:endParaRPr>
                    </a:p>
                    <a:p>
                      <a:pPr algn="l" rtl="0" fontAlgn="base"/>
                      <a:endParaRPr lang="nl-NL" sz="1200" b="0" i="0">
                        <a:solidFill>
                          <a:srgbClr val="4D4D4F"/>
                        </a:solidFill>
                        <a:effectLst/>
                        <a:latin typeface="Arial" panose="020B0604020202020204" pitchFamily="34" charset="0"/>
                        <a:cs typeface="Arial" panose="020B0604020202020204" pitchFamily="34" charset="0"/>
                      </a:endParaRPr>
                    </a:p>
                  </a:txBody>
                  <a:tcPr marL="24890" marR="24890" marT="12445" marB="124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nl-NL" sz="1200" b="0" i="0" dirty="0">
                          <a:solidFill>
                            <a:srgbClr val="4D4D4F"/>
                          </a:solidFill>
                          <a:effectLst/>
                          <a:latin typeface="Arial" panose="020B0604020202020204" pitchFamily="34" charset="0"/>
                          <a:cs typeface="Arial" panose="020B0604020202020204" pitchFamily="34" charset="0"/>
                        </a:rPr>
                        <a:t>Doorvertaling lobby / campagne naar regio (meer gezamenlijk optrekken)  </a:t>
                      </a:r>
                    </a:p>
                    <a:p>
                      <a:pPr algn="l" rtl="0" fontAlgn="base"/>
                      <a:endParaRPr lang="nl-NL" sz="1200" b="0" i="0" dirty="0">
                        <a:solidFill>
                          <a:srgbClr val="4D4D4F"/>
                        </a:solidFill>
                        <a:effectLst/>
                        <a:latin typeface="Arial" panose="020B0604020202020204" pitchFamily="34" charset="0"/>
                        <a:cs typeface="Arial" panose="020B0604020202020204" pitchFamily="34" charset="0"/>
                      </a:endParaRPr>
                    </a:p>
                    <a:p>
                      <a:pPr algn="l" rtl="0" fontAlgn="base"/>
                      <a:r>
                        <a:rPr lang="nl-NL" sz="1200" b="0" i="0" dirty="0">
                          <a:solidFill>
                            <a:srgbClr val="4D4D4F"/>
                          </a:solidFill>
                          <a:effectLst/>
                          <a:latin typeface="Arial" panose="020B0604020202020204" pitchFamily="34" charset="0"/>
                          <a:cs typeface="Arial" panose="020B0604020202020204" pitchFamily="34" charset="0"/>
                        </a:rPr>
                        <a:t>Opstarten nieuwe lobby in Den Haag om meer aandacht te vragen voor natuur   </a:t>
                      </a:r>
                    </a:p>
                    <a:p>
                      <a:pPr algn="l" rtl="0" fontAlgn="base"/>
                      <a:endParaRPr lang="nl-NL" sz="1200" b="0" i="0" dirty="0">
                        <a:solidFill>
                          <a:srgbClr val="4D4D4F"/>
                        </a:solidFill>
                        <a:effectLst/>
                        <a:latin typeface="Arial" panose="020B0604020202020204" pitchFamily="34" charset="0"/>
                        <a:cs typeface="Arial" panose="020B0604020202020204" pitchFamily="34" charset="0"/>
                      </a:endParaRPr>
                    </a:p>
                    <a:p>
                      <a:pPr algn="l" rtl="0" fontAlgn="base"/>
                      <a:endParaRPr lang="nl-NL" sz="1200" b="0" i="0" dirty="0">
                        <a:solidFill>
                          <a:srgbClr val="4D4D4F"/>
                        </a:solidFill>
                        <a:effectLst/>
                        <a:latin typeface="Arial" panose="020B0604020202020204" pitchFamily="34" charset="0"/>
                        <a:cs typeface="Arial" panose="020B0604020202020204" pitchFamily="34" charset="0"/>
                      </a:endParaRPr>
                    </a:p>
                    <a:p>
                      <a:pPr algn="l" rtl="0" fontAlgn="base"/>
                      <a:r>
                        <a:rPr lang="nl-NL" sz="1200" b="0" i="0" dirty="0">
                          <a:solidFill>
                            <a:srgbClr val="4D4D4F"/>
                          </a:solidFill>
                          <a:effectLst/>
                          <a:latin typeface="Arial" panose="020B0604020202020204" pitchFamily="34" charset="0"/>
                          <a:cs typeface="Arial" panose="020B0604020202020204" pitchFamily="34" charset="0"/>
                        </a:rPr>
                        <a:t>Natuurschool, </a:t>
                      </a:r>
                      <a:r>
                        <a:rPr lang="nl-NL" sz="1200" b="0" i="0" dirty="0" err="1">
                          <a:solidFill>
                            <a:schemeClr val="tx2"/>
                          </a:solidFill>
                          <a:effectLst/>
                          <a:latin typeface="Arial" panose="020B0604020202020204" pitchFamily="34" charset="0"/>
                          <a:cs typeface="Arial" panose="020B0604020202020204" pitchFamily="34" charset="0"/>
                        </a:rPr>
                        <a:t>WoesteLand</a:t>
                      </a:r>
                      <a:r>
                        <a:rPr lang="nl-NL" sz="1200" b="0" i="0" dirty="0">
                          <a:solidFill>
                            <a:schemeClr val="tx2"/>
                          </a:solidFill>
                          <a:effectLst/>
                          <a:latin typeface="Arial" panose="020B0604020202020204" pitchFamily="34" charset="0"/>
                          <a:cs typeface="Arial" panose="020B0604020202020204" pitchFamily="34" charset="0"/>
                        </a:rPr>
                        <a:t>, Het Bewaarde Land en </a:t>
                      </a:r>
                      <a:r>
                        <a:rPr lang="nl-NL" sz="1200" b="0" i="0" dirty="0">
                          <a:solidFill>
                            <a:srgbClr val="4D4D4F"/>
                          </a:solidFill>
                          <a:effectLst/>
                          <a:latin typeface="Arial" panose="020B0604020202020204" pitchFamily="34" charset="0"/>
                          <a:cs typeface="Arial" panose="020B0604020202020204" pitchFamily="34" charset="0"/>
                        </a:rPr>
                        <a:t>Veldhoeve positioneren binnen (en buiten) de organisatie als één van de meest impactvolle activiteiten van IVN voor kinderen en jongeren om hen bij de natuur te betrekken.   </a:t>
                      </a:r>
                    </a:p>
                    <a:p>
                      <a:pPr algn="l" rtl="0" fontAlgn="base"/>
                      <a:endParaRPr lang="nl-NL" sz="1200" b="0" i="0" dirty="0">
                        <a:solidFill>
                          <a:srgbClr val="4D4D4F"/>
                        </a:solidFill>
                        <a:effectLst/>
                        <a:latin typeface="Arial" panose="020B0604020202020204" pitchFamily="34" charset="0"/>
                        <a:cs typeface="Arial" panose="020B0604020202020204" pitchFamily="34" charset="0"/>
                      </a:endParaRPr>
                    </a:p>
                    <a:p>
                      <a:pPr algn="l" rtl="0" fontAlgn="base"/>
                      <a:r>
                        <a:rPr lang="nl-NL" sz="1200" b="0" i="0" dirty="0">
                          <a:solidFill>
                            <a:srgbClr val="4D4D4F"/>
                          </a:solidFill>
                          <a:effectLst/>
                          <a:latin typeface="Arial" panose="020B0604020202020204" pitchFamily="34" charset="0"/>
                          <a:cs typeface="Arial" panose="020B0604020202020204" pitchFamily="34" charset="0"/>
                        </a:rPr>
                        <a:t>Organiseren van uitwisseling en delen van kennis en ervaringen bij afdelingen </a:t>
                      </a:r>
                    </a:p>
                  </a:txBody>
                  <a:tcPr marL="24890" marR="24890" marT="12445" marB="124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6387994"/>
                  </a:ext>
                </a:extLst>
              </a:tr>
              <a:tr h="472902">
                <a:tc>
                  <a:txBody>
                    <a:bodyPr/>
                    <a:lstStyle/>
                    <a:p>
                      <a:pPr algn="l" rtl="0" fontAlgn="base"/>
                      <a:r>
                        <a:rPr lang="nl-NL" sz="1200" b="1" i="0">
                          <a:solidFill>
                            <a:srgbClr val="4D4D4F"/>
                          </a:solidFill>
                          <a:effectLst/>
                          <a:latin typeface="Arial" panose="020B0604020202020204" pitchFamily="34" charset="0"/>
                          <a:cs typeface="Arial" panose="020B0604020202020204" pitchFamily="34" charset="0"/>
                        </a:rPr>
                        <a:t>IVN Jongeren Adviesbureau – VO </a:t>
                      </a:r>
                    </a:p>
                    <a:p>
                      <a:pPr algn="l" rtl="0" fontAlgn="base"/>
                      <a:r>
                        <a:rPr lang="nl-NL" sz="1200" b="0" i="0">
                          <a:solidFill>
                            <a:srgbClr val="4D4D4F"/>
                          </a:solidFill>
                          <a:effectLst/>
                          <a:latin typeface="Arial" panose="020B0604020202020204" pitchFamily="34" charset="0"/>
                          <a:cs typeface="Arial" panose="020B0604020202020204" pitchFamily="34" charset="0"/>
                        </a:rPr>
                        <a:t> </a:t>
                      </a:r>
                      <a:r>
                        <a:rPr lang="nl-NL" sz="1200" b="0" i="1">
                          <a:solidFill>
                            <a:srgbClr val="4D4D4F"/>
                          </a:solidFill>
                          <a:effectLst/>
                          <a:latin typeface="Arial" panose="020B0604020202020204" pitchFamily="34" charset="0"/>
                          <a:cs typeface="Arial" panose="020B0604020202020204" pitchFamily="34" charset="0"/>
                        </a:rPr>
                        <a:t>Ca. 30 scholen</a:t>
                      </a:r>
                      <a:r>
                        <a:rPr lang="nl-NL" sz="1200" b="0" i="0">
                          <a:solidFill>
                            <a:srgbClr val="4D4D4F"/>
                          </a:solidFill>
                          <a:effectLst/>
                          <a:latin typeface="Arial" panose="020B0604020202020204" pitchFamily="34" charset="0"/>
                          <a:cs typeface="Arial" panose="020B0604020202020204" pitchFamily="34" charset="0"/>
                        </a:rPr>
                        <a:t> </a:t>
                      </a:r>
                    </a:p>
                  </a:txBody>
                  <a:tcPr marL="24890" marR="24890" marT="12445" marB="124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nl-NL" sz="1200">
                          <a:effectLst/>
                          <a:latin typeface="Arial" panose="020B0604020202020204" pitchFamily="34" charset="0"/>
                          <a:cs typeface="Arial" panose="020B0604020202020204" pitchFamily="34" charset="0"/>
                        </a:rPr>
                        <a:t>Afdelingen betrekken bij een Jongeren Adviesbureau dan wel uitvoeren</a:t>
                      </a:r>
                    </a:p>
                  </a:txBody>
                  <a:tcPr marL="24890" marR="24890" marT="12445" marB="124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nl-NL" sz="1200" b="0" i="0">
                          <a:solidFill>
                            <a:srgbClr val="4D4D4F"/>
                          </a:solidFill>
                          <a:effectLst/>
                          <a:latin typeface="Arial" panose="020B0604020202020204" pitchFamily="34" charset="0"/>
                          <a:cs typeface="Arial" panose="020B0604020202020204" pitchFamily="34" charset="0"/>
                        </a:rPr>
                        <a:t>Een maatschappelijke opdracht en stem geven aan jongeren. Uitgevoerd door IVN beroepskrachten </a:t>
                      </a:r>
                      <a:r>
                        <a:rPr lang="nl-NL" sz="1200" b="0" i="0" err="1">
                          <a:solidFill>
                            <a:srgbClr val="4D4D4F"/>
                          </a:solidFill>
                          <a:effectLst/>
                          <a:latin typeface="Arial" panose="020B0604020202020204" pitchFamily="34" charset="0"/>
                          <a:cs typeface="Arial" panose="020B0604020202020204" pitchFamily="34" charset="0"/>
                        </a:rPr>
                        <a:t>ism</a:t>
                      </a:r>
                      <a:r>
                        <a:rPr lang="nl-NL" sz="1200" b="0" i="0">
                          <a:solidFill>
                            <a:srgbClr val="4D4D4F"/>
                          </a:solidFill>
                          <a:effectLst/>
                          <a:latin typeface="Arial" panose="020B0604020202020204" pitchFamily="34" charset="0"/>
                          <a:cs typeface="Arial" panose="020B0604020202020204" pitchFamily="34" charset="0"/>
                        </a:rPr>
                        <a:t> scholen en gemeentes. </a:t>
                      </a:r>
                    </a:p>
                  </a:txBody>
                  <a:tcPr marL="24890" marR="24890" marT="12445" marB="124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7849473"/>
                  </a:ext>
                </a:extLst>
              </a:tr>
              <a:tr h="584905">
                <a:tc>
                  <a:txBody>
                    <a:bodyPr/>
                    <a:lstStyle/>
                    <a:p>
                      <a:pPr algn="l" rtl="0" fontAlgn="base"/>
                      <a:r>
                        <a:rPr lang="nl-NL" sz="1200" b="1" i="0">
                          <a:solidFill>
                            <a:srgbClr val="4D4D4F"/>
                          </a:solidFill>
                          <a:effectLst/>
                          <a:latin typeface="Arial" panose="020B0604020202020204" pitchFamily="34" charset="0"/>
                          <a:cs typeface="Arial" panose="020B0604020202020204" pitchFamily="34" charset="0"/>
                        </a:rPr>
                        <a:t>MDT Meer Natuur – voor VO </a:t>
                      </a:r>
                    </a:p>
                    <a:p>
                      <a:pPr algn="l" rtl="0" fontAlgn="base"/>
                      <a:endParaRPr lang="nl-NL" sz="1200" b="0" i="0">
                        <a:solidFill>
                          <a:srgbClr val="4D4D4F"/>
                        </a:solidFill>
                        <a:effectLst/>
                        <a:latin typeface="Arial" panose="020B0604020202020204" pitchFamily="34" charset="0"/>
                        <a:cs typeface="Arial" panose="020B0604020202020204" pitchFamily="34" charset="0"/>
                      </a:endParaRPr>
                    </a:p>
                    <a:p>
                      <a:pPr algn="l" rtl="0" fontAlgn="base"/>
                      <a:r>
                        <a:rPr lang="nl-NL" sz="1200" b="0" i="1">
                          <a:solidFill>
                            <a:srgbClr val="4D4D4F"/>
                          </a:solidFill>
                          <a:effectLst/>
                          <a:latin typeface="Arial" panose="020B0604020202020204" pitchFamily="34" charset="0"/>
                          <a:cs typeface="Arial" panose="020B0604020202020204" pitchFamily="34" charset="0"/>
                        </a:rPr>
                        <a:t>Pilots bij ca. 4 scholen</a:t>
                      </a:r>
                      <a:r>
                        <a:rPr lang="nl-NL" sz="1200" b="0" i="0">
                          <a:solidFill>
                            <a:srgbClr val="4D4D4F"/>
                          </a:solidFill>
                          <a:effectLst/>
                          <a:latin typeface="Arial" panose="020B0604020202020204" pitchFamily="34" charset="0"/>
                          <a:cs typeface="Arial" panose="020B0604020202020204" pitchFamily="34" charset="0"/>
                        </a:rPr>
                        <a:t>. </a:t>
                      </a:r>
                    </a:p>
                  </a:txBody>
                  <a:tcPr marL="24890" marR="24890" marT="12445" marB="124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nl-NL" sz="1200" b="0" i="0">
                          <a:solidFill>
                            <a:srgbClr val="4D4D4F"/>
                          </a:solidFill>
                          <a:effectLst/>
                          <a:latin typeface="Arial" panose="020B0604020202020204" pitchFamily="34" charset="0"/>
                          <a:cs typeface="Arial" panose="020B0604020202020204" pitchFamily="34" charset="0"/>
                        </a:rPr>
                        <a:t>Natuurervaring voor middelbare scholieren. Zij gaan minimaal 1 volle dag de natuur in. Samen met WNF. </a:t>
                      </a:r>
                    </a:p>
                    <a:p>
                      <a:pPr algn="l" rtl="0" fontAlgn="base"/>
                      <a:endParaRPr lang="nl-NL" sz="1200" b="0" i="0">
                        <a:solidFill>
                          <a:srgbClr val="4D4D4F"/>
                        </a:solidFill>
                        <a:effectLst/>
                        <a:latin typeface="Arial" panose="020B0604020202020204" pitchFamily="34" charset="0"/>
                        <a:cs typeface="Arial" panose="020B0604020202020204" pitchFamily="34" charset="0"/>
                      </a:endParaRPr>
                    </a:p>
                    <a:p>
                      <a:pPr algn="l" rtl="0" fontAlgn="base"/>
                      <a:r>
                        <a:rPr lang="nl-NL" sz="1200" b="0" i="0">
                          <a:solidFill>
                            <a:srgbClr val="4D4D4F"/>
                          </a:solidFill>
                          <a:effectLst/>
                          <a:latin typeface="Arial" panose="020B0604020202020204" pitchFamily="34" charset="0"/>
                          <a:cs typeface="Arial" panose="020B0604020202020204" pitchFamily="34" charset="0"/>
                        </a:rPr>
                        <a:t>IVN vrijwilligers worden uitgenodigd om het programma vorm te geven. </a:t>
                      </a:r>
                    </a:p>
                  </a:txBody>
                  <a:tcPr marL="24890" marR="24890" marT="12445" marB="124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nl-NL" sz="1200" b="0" i="0" dirty="0">
                          <a:solidFill>
                            <a:srgbClr val="4D4D4F"/>
                          </a:solidFill>
                          <a:effectLst/>
                          <a:latin typeface="Arial" panose="020B0604020202020204" pitchFamily="34" charset="0"/>
                          <a:cs typeface="Arial" panose="020B0604020202020204" pitchFamily="34" charset="0"/>
                        </a:rPr>
                        <a:t>Deels wordt dit gekoppeld aan de IVN Natuurschool.  </a:t>
                      </a:r>
                    </a:p>
                  </a:txBody>
                  <a:tcPr marL="24890" marR="24890" marT="12445" marB="124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1582473"/>
                  </a:ext>
                </a:extLst>
              </a:tr>
            </a:tbl>
          </a:graphicData>
        </a:graphic>
      </p:graphicFrame>
    </p:spTree>
    <p:extLst>
      <p:ext uri="{BB962C8B-B14F-4D97-AF65-F5344CB8AC3E}">
        <p14:creationId xmlns:p14="http://schemas.microsoft.com/office/powerpoint/2010/main" val="2327793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C417E-18BE-54A8-2A39-F8845AE06917}"/>
              </a:ext>
            </a:extLst>
          </p:cNvPr>
          <p:cNvSpPr>
            <a:spLocks noGrp="1"/>
          </p:cNvSpPr>
          <p:nvPr>
            <p:ph type="title"/>
          </p:nvPr>
        </p:nvSpPr>
        <p:spPr/>
        <p:txBody>
          <a:bodyPr>
            <a:normAutofit fontScale="90000"/>
          </a:bodyPr>
          <a:lstStyle/>
          <a:p>
            <a:r>
              <a:rPr lang="nl-NL"/>
              <a:t>Opgroeien en Ontwikkelen</a:t>
            </a:r>
            <a:br>
              <a:rPr lang="nl-NL"/>
            </a:br>
            <a:r>
              <a:rPr lang="nl-NL"/>
              <a:t>Concrete doelstellingen (3) </a:t>
            </a:r>
          </a:p>
        </p:txBody>
      </p:sp>
      <p:graphicFrame>
        <p:nvGraphicFramePr>
          <p:cNvPr id="4" name="Tabel 3">
            <a:extLst>
              <a:ext uri="{FF2B5EF4-FFF2-40B4-BE49-F238E27FC236}">
                <a16:creationId xmlns:a16="http://schemas.microsoft.com/office/drawing/2014/main" id="{8C00BB8D-71DF-F2AB-CE0B-25981B59CF0B}"/>
              </a:ext>
            </a:extLst>
          </p:cNvPr>
          <p:cNvGraphicFramePr>
            <a:graphicFrameLocks noGrp="1"/>
          </p:cNvGraphicFramePr>
          <p:nvPr>
            <p:extLst>
              <p:ext uri="{D42A27DB-BD31-4B8C-83A1-F6EECF244321}">
                <p14:modId xmlns:p14="http://schemas.microsoft.com/office/powerpoint/2010/main" val="484739219"/>
              </p:ext>
            </p:extLst>
          </p:nvPr>
        </p:nvGraphicFramePr>
        <p:xfrm>
          <a:off x="367199" y="1090613"/>
          <a:ext cx="11531724" cy="3056856"/>
        </p:xfrm>
        <a:graphic>
          <a:graphicData uri="http://schemas.openxmlformats.org/drawingml/2006/table">
            <a:tbl>
              <a:tblPr/>
              <a:tblGrid>
                <a:gridCol w="2950432">
                  <a:extLst>
                    <a:ext uri="{9D8B030D-6E8A-4147-A177-3AD203B41FA5}">
                      <a16:colId xmlns:a16="http://schemas.microsoft.com/office/drawing/2014/main" val="3115817637"/>
                    </a:ext>
                  </a:extLst>
                </a:gridCol>
                <a:gridCol w="4337538">
                  <a:extLst>
                    <a:ext uri="{9D8B030D-6E8A-4147-A177-3AD203B41FA5}">
                      <a16:colId xmlns:a16="http://schemas.microsoft.com/office/drawing/2014/main" val="1458920373"/>
                    </a:ext>
                  </a:extLst>
                </a:gridCol>
                <a:gridCol w="4243754">
                  <a:extLst>
                    <a:ext uri="{9D8B030D-6E8A-4147-A177-3AD203B41FA5}">
                      <a16:colId xmlns:a16="http://schemas.microsoft.com/office/drawing/2014/main" val="1764546063"/>
                    </a:ext>
                  </a:extLst>
                </a:gridCol>
              </a:tblGrid>
              <a:tr h="136893">
                <a:tc>
                  <a:txBody>
                    <a:bodyPr/>
                    <a:lstStyle/>
                    <a:p>
                      <a:pPr algn="l" rtl="0" fontAlgn="base"/>
                      <a:r>
                        <a:rPr lang="nl-NL" sz="1400" b="1" i="0">
                          <a:solidFill>
                            <a:srgbClr val="4D4D4F"/>
                          </a:solidFill>
                          <a:effectLst/>
                          <a:latin typeface="Arial" panose="020B0604020202020204" pitchFamily="34" charset="0"/>
                          <a:cs typeface="Arial" panose="020B0604020202020204" pitchFamily="34" charset="0"/>
                        </a:rPr>
                        <a:t>Activiteiten  </a:t>
                      </a:r>
                    </a:p>
                  </a:txBody>
                  <a:tcPr marL="24890" marR="24890" marT="12445" marB="124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D08D"/>
                    </a:solidFill>
                  </a:tcPr>
                </a:tc>
                <a:tc>
                  <a:txBody>
                    <a:bodyPr/>
                    <a:lstStyle/>
                    <a:p>
                      <a:pPr algn="l" rtl="0" fontAlgn="base"/>
                      <a:r>
                        <a:rPr lang="nl-NL" sz="1400" b="1" i="0">
                          <a:solidFill>
                            <a:srgbClr val="4D4D4F"/>
                          </a:solidFill>
                          <a:effectLst/>
                          <a:latin typeface="Arial" panose="020B0604020202020204" pitchFamily="34" charset="0"/>
                          <a:cs typeface="Arial" panose="020B0604020202020204" pitchFamily="34" charset="0"/>
                        </a:rPr>
                        <a:t>Potentiële rol / bijdrage leden / vrijwilligers </a:t>
                      </a:r>
                    </a:p>
                  </a:txBody>
                  <a:tcPr marL="24890" marR="24890" marT="12445" marB="124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D08D"/>
                    </a:solidFill>
                  </a:tcPr>
                </a:tc>
                <a:tc>
                  <a:txBody>
                    <a:bodyPr/>
                    <a:lstStyle/>
                    <a:p>
                      <a:pPr algn="l" rtl="0" fontAlgn="base"/>
                      <a:r>
                        <a:rPr lang="nl-NL" sz="1400" b="1" i="0">
                          <a:solidFill>
                            <a:srgbClr val="4D4D4F"/>
                          </a:solidFill>
                          <a:effectLst/>
                          <a:latin typeface="Arial" panose="020B0604020202020204" pitchFamily="34" charset="0"/>
                          <a:cs typeface="Arial" panose="020B0604020202020204" pitchFamily="34" charset="0"/>
                        </a:rPr>
                        <a:t>Beroepskrachten </a:t>
                      </a:r>
                    </a:p>
                  </a:txBody>
                  <a:tcPr marL="24890" marR="24890" marT="12445" marB="124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D08D"/>
                    </a:solidFill>
                  </a:tcPr>
                </a:tc>
                <a:extLst>
                  <a:ext uri="{0D108BD9-81ED-4DB2-BD59-A6C34878D82A}">
                    <a16:rowId xmlns:a16="http://schemas.microsoft.com/office/drawing/2014/main" val="2939210616"/>
                  </a:ext>
                </a:extLst>
              </a:tr>
              <a:tr h="1256923">
                <a:tc>
                  <a:txBody>
                    <a:bodyPr/>
                    <a:lstStyle/>
                    <a:p>
                      <a:pPr algn="l" rtl="0" fontAlgn="base"/>
                      <a:r>
                        <a:rPr lang="nl-NL" sz="1200" b="1" i="0">
                          <a:solidFill>
                            <a:srgbClr val="4D4D4F"/>
                          </a:solidFill>
                          <a:effectLst/>
                          <a:latin typeface="Arial" panose="020B0604020202020204" pitchFamily="34" charset="0"/>
                          <a:cs typeface="Arial" panose="020B0604020202020204" pitchFamily="34" charset="0"/>
                        </a:rPr>
                        <a:t>IVN Buitenkans – voor MBO en HBO </a:t>
                      </a:r>
                    </a:p>
                    <a:p>
                      <a:pPr algn="l" rtl="0" fontAlgn="base"/>
                      <a:endParaRPr lang="nl-NL" sz="1200" b="0" i="0">
                        <a:solidFill>
                          <a:srgbClr val="4D4D4F"/>
                        </a:solidFill>
                        <a:effectLst/>
                        <a:latin typeface="Arial" panose="020B0604020202020204" pitchFamily="34" charset="0"/>
                        <a:cs typeface="Arial" panose="020B0604020202020204" pitchFamily="34" charset="0"/>
                      </a:endParaRPr>
                    </a:p>
                    <a:p>
                      <a:pPr algn="l" rtl="0" fontAlgn="base"/>
                      <a:r>
                        <a:rPr lang="nl-NL" sz="1200" b="0" i="1">
                          <a:solidFill>
                            <a:srgbClr val="4D4D4F"/>
                          </a:solidFill>
                          <a:effectLst/>
                          <a:latin typeface="Arial" panose="020B0604020202020204" pitchFamily="34" charset="0"/>
                          <a:cs typeface="Arial" panose="020B0604020202020204" pitchFamily="34" charset="0"/>
                        </a:rPr>
                        <a:t>Pilots bij 6 MBO en HBO instellingen</a:t>
                      </a:r>
                      <a:r>
                        <a:rPr lang="nl-NL" sz="1200" b="0" i="0">
                          <a:solidFill>
                            <a:srgbClr val="4D4D4F"/>
                          </a:solidFill>
                          <a:effectLst/>
                          <a:latin typeface="Arial" panose="020B0604020202020204" pitchFamily="34" charset="0"/>
                          <a:cs typeface="Arial" panose="020B0604020202020204" pitchFamily="34" charset="0"/>
                        </a:rPr>
                        <a:t> </a:t>
                      </a:r>
                    </a:p>
                  </a:txBody>
                  <a:tcPr marL="24890" marR="24890" marT="12445" marB="124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nl-NL" sz="1200" b="0" i="0">
                          <a:solidFill>
                            <a:srgbClr val="4D4D4F"/>
                          </a:solidFill>
                          <a:effectLst/>
                          <a:latin typeface="Arial" panose="020B0604020202020204" pitchFamily="34" charset="0"/>
                          <a:cs typeface="Arial" panose="020B0604020202020204" pitchFamily="34" charset="0"/>
                        </a:rPr>
                        <a:t>Natuurervaring en maatschappelijke opdracht voor MBO en HBO studenten. Zij gaan minimaal 3 dagen de natuur in en geven hun kennis terug. </a:t>
                      </a:r>
                    </a:p>
                    <a:p>
                      <a:pPr algn="l" rtl="0" fontAlgn="base"/>
                      <a:endParaRPr lang="nl-NL" sz="1200" b="0" i="0">
                        <a:solidFill>
                          <a:srgbClr val="4D4D4F"/>
                        </a:solidFill>
                        <a:effectLst/>
                        <a:latin typeface="Arial" panose="020B0604020202020204" pitchFamily="34" charset="0"/>
                        <a:cs typeface="Arial" panose="020B0604020202020204" pitchFamily="34" charset="0"/>
                      </a:endParaRPr>
                    </a:p>
                    <a:p>
                      <a:pPr algn="l" rtl="0" fontAlgn="base"/>
                      <a:r>
                        <a:rPr lang="nl-NL" sz="1200" b="0" i="0">
                          <a:solidFill>
                            <a:srgbClr val="4D4D4F"/>
                          </a:solidFill>
                          <a:effectLst/>
                          <a:latin typeface="Arial" panose="020B0604020202020204" pitchFamily="34" charset="0"/>
                          <a:cs typeface="Arial" panose="020B0604020202020204" pitchFamily="34" charset="0"/>
                        </a:rPr>
                        <a:t>IVN vrijwilligers worden uitgenodigd om het programma vorm te geven. </a:t>
                      </a:r>
                    </a:p>
                  </a:txBody>
                  <a:tcPr marL="24890" marR="24890" marT="12445" marB="124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nl-NL" sz="1200" b="0" i="0">
                          <a:solidFill>
                            <a:srgbClr val="4D4D4F"/>
                          </a:solidFill>
                          <a:effectLst/>
                          <a:latin typeface="Arial" panose="020B0604020202020204" pitchFamily="34" charset="0"/>
                          <a:cs typeface="Arial" panose="020B0604020202020204" pitchFamily="34" charset="0"/>
                        </a:rPr>
                        <a:t>Ontwikkelen programma voor tertiair onderwijs.  </a:t>
                      </a:r>
                    </a:p>
                    <a:p>
                      <a:pPr algn="l" rtl="0" fontAlgn="base"/>
                      <a:endParaRPr lang="nl-NL" sz="1200" b="0" i="0">
                        <a:solidFill>
                          <a:srgbClr val="4D4D4F"/>
                        </a:solidFill>
                        <a:effectLst/>
                        <a:latin typeface="Arial" panose="020B0604020202020204" pitchFamily="34" charset="0"/>
                        <a:cs typeface="Arial" panose="020B0604020202020204" pitchFamily="34" charset="0"/>
                      </a:endParaRPr>
                    </a:p>
                    <a:p>
                      <a:pPr algn="l" rtl="0" fontAlgn="base"/>
                      <a:r>
                        <a:rPr lang="nl-NL" sz="1200" b="0" i="0">
                          <a:solidFill>
                            <a:srgbClr val="4D4D4F"/>
                          </a:solidFill>
                          <a:effectLst/>
                          <a:latin typeface="Arial" panose="020B0604020202020204" pitchFamily="34" charset="0"/>
                          <a:cs typeface="Arial" panose="020B0604020202020204" pitchFamily="34" charset="0"/>
                        </a:rPr>
                        <a:t>Begeleiden van natuur 3-daagsen en maatschappelijke opdrachten. </a:t>
                      </a:r>
                    </a:p>
                  </a:txBody>
                  <a:tcPr marL="24890" marR="24890" marT="12445" marB="124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6387994"/>
                  </a:ext>
                </a:extLst>
              </a:tr>
              <a:tr h="976778">
                <a:tc>
                  <a:txBody>
                    <a:bodyPr/>
                    <a:lstStyle/>
                    <a:p>
                      <a:pPr lvl="0" algn="l">
                        <a:buNone/>
                      </a:pPr>
                      <a:r>
                        <a:rPr lang="nl-NL" sz="1200" b="1" i="0">
                          <a:solidFill>
                            <a:srgbClr val="4D4D4F"/>
                          </a:solidFill>
                          <a:effectLst/>
                          <a:latin typeface="Arial" panose="020B0604020202020204" pitchFamily="34" charset="0"/>
                          <a:cs typeface="Arial" panose="020B0604020202020204" pitchFamily="34" charset="0"/>
                        </a:rPr>
                        <a:t>Campagne Jongeren naar Buiten!</a:t>
                      </a:r>
                    </a:p>
                  </a:txBody>
                  <a:tcPr marL="24890" marR="24890" marT="12444" marB="124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l">
                        <a:buNone/>
                      </a:pPr>
                      <a:r>
                        <a:rPr lang="nl-NL" sz="1200" b="0" i="0">
                          <a:solidFill>
                            <a:srgbClr val="4D4D4F"/>
                          </a:solidFill>
                          <a:effectLst/>
                          <a:latin typeface="Arial" panose="020B0604020202020204" pitchFamily="34" charset="0"/>
                          <a:cs typeface="Arial" panose="020B0604020202020204" pitchFamily="34" charset="0"/>
                        </a:rPr>
                        <a:t>Mits juiste fondsen worden gevonden zullen vrijwilligers geïnspireerd en getraind worden om met jongeren te werken.</a:t>
                      </a:r>
                    </a:p>
                  </a:txBody>
                  <a:tcPr marL="24890" marR="24890" marT="12444" marB="124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a:solidFill>
                            <a:srgbClr val="4D4D4F"/>
                          </a:solidFill>
                          <a:effectLst/>
                          <a:latin typeface="Arial" panose="020B0604020202020204" pitchFamily="34" charset="0"/>
                          <a:cs typeface="Arial" panose="020B0604020202020204" pitchFamily="34" charset="0"/>
                        </a:rPr>
                        <a:t>In 2025 wordt gewerkt aan een gemeenschappelijke agenda voor natuuractiviteiten voor jongeren in Nederland. Hiermee wordt voorgesorteerd op 2026 waarin we een jaar lang campagne voeren om 10.000 jongeren naar buiten te krijgen.</a:t>
                      </a:r>
                    </a:p>
                  </a:txBody>
                  <a:tcPr marL="24890" marR="24890" marT="12444" marB="124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7849473"/>
                  </a:ext>
                </a:extLst>
              </a:tr>
              <a:tr h="584905">
                <a:tc>
                  <a:txBody>
                    <a:bodyPr/>
                    <a:lstStyle/>
                    <a:p>
                      <a:pPr algn="l" rtl="0" fontAlgn="base"/>
                      <a:endParaRPr lang="nl-NL" sz="1200" b="0" i="0">
                        <a:solidFill>
                          <a:srgbClr val="4D4D4F"/>
                        </a:solidFill>
                        <a:effectLst/>
                        <a:latin typeface="Arial" panose="020B0604020202020204" pitchFamily="34" charset="0"/>
                        <a:cs typeface="Arial" panose="020B0604020202020204" pitchFamily="34" charset="0"/>
                      </a:endParaRPr>
                    </a:p>
                  </a:txBody>
                  <a:tcPr marL="24890" marR="24890" marT="12445" marB="124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endParaRPr lang="nl-NL" sz="1200" b="0" i="0">
                        <a:solidFill>
                          <a:srgbClr val="4D4D4F"/>
                        </a:solidFill>
                        <a:effectLst/>
                        <a:latin typeface="Arial" panose="020B0604020202020204" pitchFamily="34" charset="0"/>
                        <a:cs typeface="Arial" panose="020B0604020202020204" pitchFamily="34" charset="0"/>
                      </a:endParaRPr>
                    </a:p>
                  </a:txBody>
                  <a:tcPr marL="24890" marR="24890" marT="12445" marB="124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endParaRPr lang="nl-NL" sz="1200" b="0" i="0">
                        <a:solidFill>
                          <a:srgbClr val="4D4D4F"/>
                        </a:solidFill>
                        <a:effectLst/>
                        <a:latin typeface="Arial" panose="020B0604020202020204" pitchFamily="34" charset="0"/>
                        <a:cs typeface="Arial" panose="020B0604020202020204" pitchFamily="34" charset="0"/>
                      </a:endParaRPr>
                    </a:p>
                  </a:txBody>
                  <a:tcPr marL="24890" marR="24890" marT="12445" marB="124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1582473"/>
                  </a:ext>
                </a:extLst>
              </a:tr>
            </a:tbl>
          </a:graphicData>
        </a:graphic>
      </p:graphicFrame>
    </p:spTree>
    <p:extLst>
      <p:ext uri="{BB962C8B-B14F-4D97-AF65-F5344CB8AC3E}">
        <p14:creationId xmlns:p14="http://schemas.microsoft.com/office/powerpoint/2010/main" val="3785171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AB9A7BF-4B82-534C-162B-A314563FB236}"/>
              </a:ext>
            </a:extLst>
          </p:cNvPr>
          <p:cNvSpPr/>
          <p:nvPr/>
        </p:nvSpPr>
        <p:spPr>
          <a:xfrm>
            <a:off x="2241" y="2845"/>
            <a:ext cx="12187517" cy="68983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nl-NL" sz="1200" b="1">
                <a:latin typeface="Arial"/>
                <a:ea typeface="Segoe UI"/>
                <a:cs typeface="Segoe UI"/>
              </a:rPr>
              <a:t>Het domein dagelijkse leefomgeving coördineert portfolio’s, landelijke communicatie en programma's die zorgen voor impact.</a:t>
            </a:r>
            <a:r>
              <a:rPr lang="nl-NL" sz="1200">
                <a:latin typeface="Arial"/>
                <a:ea typeface="Segoe UI"/>
                <a:cs typeface="Segoe UI"/>
              </a:rPr>
              <a:t> ​</a:t>
            </a:r>
          </a:p>
          <a:p>
            <a:pPr marL="228600" lvl="1" indent="-228600" rtl="0">
              <a:buFont typeface="Courier New,monospace"/>
              <a:buChar char="o"/>
            </a:pPr>
            <a:r>
              <a:rPr lang="nl-NL" sz="1200">
                <a:latin typeface="Arial"/>
                <a:ea typeface="Arial"/>
                <a:cs typeface="Arial"/>
              </a:rPr>
              <a:t>We doen 'de goede dingen' 'goed' en hebben een portfoliostrategie​</a:t>
            </a:r>
          </a:p>
          <a:p>
            <a:pPr marL="228600" lvl="1" indent="-228600" rtl="0">
              <a:buFont typeface="Courier New,monospace"/>
              <a:buChar char="o"/>
            </a:pPr>
            <a:r>
              <a:rPr lang="nl-NL" sz="1200">
                <a:latin typeface="Arial"/>
                <a:ea typeface="Arial"/>
                <a:cs typeface="Arial"/>
              </a:rPr>
              <a:t>We tellen op als 1 IVN en versterken samenwerking afdeling – regio – landelijk​</a:t>
            </a:r>
          </a:p>
          <a:p>
            <a:pPr marL="228600" lvl="1" indent="-228600" rtl="0">
              <a:buFont typeface="Courier New,monospace"/>
              <a:buChar char="o"/>
            </a:pPr>
            <a:r>
              <a:rPr lang="nl-NL" sz="1200">
                <a:latin typeface="Arial"/>
                <a:ea typeface="Arial"/>
                <a:cs typeface="Arial"/>
              </a:rPr>
              <a:t>We werken samen en trekken nieuwe partners aan​</a:t>
            </a:r>
          </a:p>
          <a:p>
            <a:pPr marL="228600" lvl="1" indent="-228600" rtl="0">
              <a:buFont typeface="Courier New,monospace"/>
              <a:buChar char="o"/>
            </a:pPr>
            <a:r>
              <a:rPr lang="nl-NL" sz="1200">
                <a:latin typeface="Arial"/>
                <a:ea typeface="Arial"/>
                <a:cs typeface="Arial"/>
              </a:rPr>
              <a:t>We maken werk van een schaalsprong en benutten op professionele wijze leads en onze positionering</a:t>
            </a:r>
            <a:endParaRPr lang="nl-NL">
              <a:latin typeface="Bree Rg" panose="02000503000000020004" pitchFamily="2" charset="0"/>
            </a:endParaRPr>
          </a:p>
        </p:txBody>
      </p:sp>
      <p:pic>
        <p:nvPicPr>
          <p:cNvPr id="5" name="Afbeelding 4" descr="Afbeelding met gras, buitenshuis, boom, plant&#10;&#10;Automatisch gegenereerde beschrijving">
            <a:extLst>
              <a:ext uri="{FF2B5EF4-FFF2-40B4-BE49-F238E27FC236}">
                <a16:creationId xmlns:a16="http://schemas.microsoft.com/office/drawing/2014/main" id="{714DDDDC-5C0B-2D3C-E083-4D51C88CDE6C}"/>
              </a:ext>
            </a:extLst>
          </p:cNvPr>
          <p:cNvPicPr>
            <a:picLocks noChangeAspect="1"/>
          </p:cNvPicPr>
          <p:nvPr/>
        </p:nvPicPr>
        <p:blipFill>
          <a:blip r:embed="rId2">
            <a:alphaModFix amt="41000"/>
            <a:extLst>
              <a:ext uri="{BEBA8EAE-BF5A-486C-A8C5-ECC9F3942E4B}">
                <a14:imgProps xmlns:a14="http://schemas.microsoft.com/office/drawing/2010/main">
                  <a14:imgLayer r:embed="rId3">
                    <a14:imgEffect>
                      <a14:saturation sat="146000"/>
                    </a14:imgEffect>
                    <a14:imgEffect>
                      <a14:brightnessContrast bright="4000" contrast="-12000"/>
                    </a14:imgEffect>
                  </a14:imgLayer>
                </a14:imgProps>
              </a:ext>
            </a:extLst>
          </a:blip>
          <a:srcRect l="-60" t="36" r="-60" b="11513"/>
          <a:stretch/>
        </p:blipFill>
        <p:spPr>
          <a:xfrm>
            <a:off x="-65942" y="2845"/>
            <a:ext cx="12272639" cy="6902619"/>
          </a:xfrm>
          <a:prstGeom prst="rect">
            <a:avLst/>
          </a:prstGeom>
        </p:spPr>
      </p:pic>
      <p:pic>
        <p:nvPicPr>
          <p:cNvPr id="2" name="Afbeelding 11" descr="Afbeelding met boom, buitenshuis, gebouw, huis&#10;&#10;Automatisch gegenereerde beschrijving">
            <a:extLst>
              <a:ext uri="{FF2B5EF4-FFF2-40B4-BE49-F238E27FC236}">
                <a16:creationId xmlns:a16="http://schemas.microsoft.com/office/drawing/2014/main" id="{142D0B06-6DA5-0658-B70B-0A9962A95233}"/>
              </a:ext>
            </a:extLst>
          </p:cNvPr>
          <p:cNvPicPr>
            <a:picLocks noGrp="1" noChangeAspect="1"/>
          </p:cNvPicPr>
          <p:nvPr>
            <p:ph type="pic" sz="quarter" idx="10"/>
          </p:nvPr>
        </p:nvPicPr>
        <p:blipFill>
          <a:blip r:embed="rId4"/>
          <a:srcRect l="16667" r="16667"/>
          <a:stretch/>
        </p:blipFill>
        <p:spPr>
          <a:xfrm>
            <a:off x="373" y="2447322"/>
            <a:ext cx="3884000" cy="3884000"/>
          </a:xfrm>
        </p:spPr>
      </p:pic>
      <p:pic>
        <p:nvPicPr>
          <p:cNvPr id="14" name="Afbeelding 14" descr="Afbeelding met houten, gebouw, hout&#10;&#10;Automatisch gegenereerde beschrijving">
            <a:extLst>
              <a:ext uri="{FF2B5EF4-FFF2-40B4-BE49-F238E27FC236}">
                <a16:creationId xmlns:a16="http://schemas.microsoft.com/office/drawing/2014/main" id="{D53824D5-5CF0-9704-A649-D6EE6DC3F664}"/>
              </a:ext>
            </a:extLst>
          </p:cNvPr>
          <p:cNvPicPr>
            <a:picLocks noGrp="1" noChangeAspect="1"/>
          </p:cNvPicPr>
          <p:nvPr>
            <p:ph type="pic" sz="quarter" idx="11"/>
          </p:nvPr>
        </p:nvPicPr>
        <p:blipFill>
          <a:blip r:embed="rId5"/>
          <a:srcRect l="15535" r="15535"/>
          <a:stretch/>
        </p:blipFill>
        <p:spPr>
          <a:xfrm>
            <a:off x="8068454" y="2445730"/>
            <a:ext cx="3884000" cy="3884000"/>
          </a:xfrm>
        </p:spPr>
      </p:pic>
      <p:pic>
        <p:nvPicPr>
          <p:cNvPr id="12" name="Afbeelding 13" descr="Afbeelding met buitenshuis, gras, persoon&#10;&#10;Automatisch gegenereerde beschrijving">
            <a:extLst>
              <a:ext uri="{FF2B5EF4-FFF2-40B4-BE49-F238E27FC236}">
                <a16:creationId xmlns:a16="http://schemas.microsoft.com/office/drawing/2014/main" id="{F7183FBB-BAE5-2D8B-A923-1CD1666E2C63}"/>
              </a:ext>
            </a:extLst>
          </p:cNvPr>
          <p:cNvPicPr>
            <a:picLocks noGrp="1" noChangeAspect="1"/>
          </p:cNvPicPr>
          <p:nvPr>
            <p:ph type="pic" sz="quarter" idx="12"/>
          </p:nvPr>
        </p:nvPicPr>
        <p:blipFill>
          <a:blip r:embed="rId6"/>
          <a:srcRect l="16727" r="16727"/>
          <a:stretch/>
        </p:blipFill>
        <p:spPr>
          <a:xfrm>
            <a:off x="4081572" y="1488345"/>
            <a:ext cx="3884000" cy="3884000"/>
          </a:xfrm>
        </p:spPr>
      </p:pic>
      <p:sp>
        <p:nvSpPr>
          <p:cNvPr id="3" name="Tijdelijke aanduiding voor tekst 2">
            <a:extLst>
              <a:ext uri="{FF2B5EF4-FFF2-40B4-BE49-F238E27FC236}">
                <a16:creationId xmlns:a16="http://schemas.microsoft.com/office/drawing/2014/main" id="{0E4CBBF6-0599-F766-1C9B-364AB81786F8}"/>
              </a:ext>
            </a:extLst>
          </p:cNvPr>
          <p:cNvSpPr>
            <a:spLocks noGrp="1"/>
          </p:cNvSpPr>
          <p:nvPr>
            <p:ph type="body" sz="quarter" idx="13"/>
          </p:nvPr>
        </p:nvSpPr>
        <p:spPr>
          <a:xfrm>
            <a:off x="407360" y="5316237"/>
            <a:ext cx="3065903" cy="1170087"/>
          </a:xfrm>
        </p:spPr>
        <p:txBody>
          <a:bodyPr vert="horz" lIns="91440" tIns="45720" rIns="91440" bIns="45720" rtlCol="0" anchor="t">
            <a:normAutofit/>
          </a:bodyPr>
          <a:lstStyle/>
          <a:p>
            <a:r>
              <a:rPr lang="nl-NL">
                <a:solidFill>
                  <a:srgbClr val="FFFFFF"/>
                </a:solidFill>
                <a:latin typeface="Bree Rg"/>
                <a:cs typeface="Arial"/>
              </a:rPr>
              <a:t>natuurrijk wonen</a:t>
            </a:r>
            <a:endParaRPr lang="nl-NL">
              <a:solidFill>
                <a:srgbClr val="FFFFFF"/>
              </a:solidFill>
            </a:endParaRPr>
          </a:p>
        </p:txBody>
      </p:sp>
      <p:sp>
        <p:nvSpPr>
          <p:cNvPr id="8" name="Tijdelijke aanduiding voor tekst 7">
            <a:extLst>
              <a:ext uri="{FF2B5EF4-FFF2-40B4-BE49-F238E27FC236}">
                <a16:creationId xmlns:a16="http://schemas.microsoft.com/office/drawing/2014/main" id="{EEDD13C6-36E8-3D5A-C88D-574B22DD29AE}"/>
              </a:ext>
            </a:extLst>
          </p:cNvPr>
          <p:cNvSpPr>
            <a:spLocks noGrp="1"/>
          </p:cNvSpPr>
          <p:nvPr>
            <p:ph type="body" sz="quarter" idx="15"/>
          </p:nvPr>
        </p:nvSpPr>
        <p:spPr>
          <a:xfrm>
            <a:off x="8636215" y="5317476"/>
            <a:ext cx="2916923" cy="1136038"/>
          </a:xfrm>
        </p:spPr>
        <p:txBody>
          <a:bodyPr vert="horz" lIns="91440" tIns="45720" rIns="91440" bIns="45720" rtlCol="0" anchor="t">
            <a:normAutofit/>
          </a:bodyPr>
          <a:lstStyle/>
          <a:p>
            <a:r>
              <a:rPr lang="nl-NL">
                <a:solidFill>
                  <a:srgbClr val="FFFFFF"/>
                </a:solidFill>
                <a:latin typeface="Bree Rg"/>
                <a:cs typeface="Arial"/>
              </a:rPr>
              <a:t>natuurrijke zorg</a:t>
            </a:r>
            <a:endParaRPr lang="nl-NL">
              <a:solidFill>
                <a:srgbClr val="FFFFFF"/>
              </a:solidFill>
            </a:endParaRPr>
          </a:p>
        </p:txBody>
      </p:sp>
      <p:sp>
        <p:nvSpPr>
          <p:cNvPr id="9" name="Tijdelijke aanduiding voor tekst 8">
            <a:extLst>
              <a:ext uri="{FF2B5EF4-FFF2-40B4-BE49-F238E27FC236}">
                <a16:creationId xmlns:a16="http://schemas.microsoft.com/office/drawing/2014/main" id="{C0558B2B-699B-2B8D-BB95-8046112EC5DA}"/>
              </a:ext>
            </a:extLst>
          </p:cNvPr>
          <p:cNvSpPr>
            <a:spLocks noGrp="1"/>
          </p:cNvSpPr>
          <p:nvPr>
            <p:ph type="body" sz="quarter" idx="16"/>
          </p:nvPr>
        </p:nvSpPr>
        <p:spPr>
          <a:xfrm>
            <a:off x="4567329" y="4330099"/>
            <a:ext cx="2916923" cy="1340761"/>
          </a:xfrm>
        </p:spPr>
        <p:txBody>
          <a:bodyPr vert="horz" lIns="91440" tIns="45720" rIns="91440" bIns="45720" rtlCol="0" anchor="t">
            <a:normAutofit/>
          </a:bodyPr>
          <a:lstStyle/>
          <a:p>
            <a:r>
              <a:rPr lang="nl-NL">
                <a:solidFill>
                  <a:srgbClr val="FFFFFF"/>
                </a:solidFill>
                <a:latin typeface="Bree Rg"/>
                <a:cs typeface="Arial"/>
              </a:rPr>
              <a:t>een natuurrijke werkdag</a:t>
            </a:r>
            <a:endParaRPr lang="nl-NL">
              <a:solidFill>
                <a:srgbClr val="FFFFFF"/>
              </a:solidFill>
            </a:endParaRPr>
          </a:p>
        </p:txBody>
      </p:sp>
      <p:sp>
        <p:nvSpPr>
          <p:cNvPr id="13" name="Titel 1">
            <a:extLst>
              <a:ext uri="{FF2B5EF4-FFF2-40B4-BE49-F238E27FC236}">
                <a16:creationId xmlns:a16="http://schemas.microsoft.com/office/drawing/2014/main" id="{E1A397A8-94E5-95E3-B7A8-9B005E36AE2E}"/>
              </a:ext>
            </a:extLst>
          </p:cNvPr>
          <p:cNvSpPr txBox="1">
            <a:spLocks/>
          </p:cNvSpPr>
          <p:nvPr/>
        </p:nvSpPr>
        <p:spPr>
          <a:xfrm>
            <a:off x="367200" y="356399"/>
            <a:ext cx="10686288" cy="734401"/>
          </a:xfrm>
          <a:prstGeom prst="rect">
            <a:avLst/>
          </a:prstGeom>
        </p:spPr>
        <p:txBody>
          <a:bodyPr lIns="91440" tIns="45720" rIns="91440" bIns="45720" anchor="t"/>
          <a:lstStyle>
            <a:lvl1pPr algn="l" defTabSz="914400" rtl="0" eaLnBrk="1" latinLnBrk="0" hangingPunct="1">
              <a:lnSpc>
                <a:spcPct val="90000"/>
              </a:lnSpc>
              <a:spcBef>
                <a:spcPct val="0"/>
              </a:spcBef>
              <a:buNone/>
              <a:defRPr sz="3500" b="1" kern="1200">
                <a:solidFill>
                  <a:schemeClr val="tx1"/>
                </a:solidFill>
                <a:latin typeface="Arial" panose="020B0604020202020204" pitchFamily="34" charset="0"/>
                <a:ea typeface="+mj-ea"/>
                <a:cs typeface="Arial" panose="020B0604020202020204" pitchFamily="34" charset="0"/>
              </a:defRPr>
            </a:lvl1pPr>
          </a:lstStyle>
          <a:p>
            <a:pPr algn="ctr"/>
            <a:r>
              <a:rPr lang="nl-NL" sz="3200">
                <a:latin typeface="Arial"/>
                <a:cs typeface="Arial"/>
              </a:rPr>
              <a:t>Natuurverbondenheid in het dagelijkse leven wordt voor iedereen weer vanzelfsprekend </a:t>
            </a:r>
          </a:p>
          <a:p>
            <a:pPr algn="ctr"/>
            <a:endParaRPr lang="nl-NL" sz="2400" b="0"/>
          </a:p>
        </p:txBody>
      </p:sp>
    </p:spTree>
    <p:extLst>
      <p:ext uri="{BB962C8B-B14F-4D97-AF65-F5344CB8AC3E}">
        <p14:creationId xmlns:p14="http://schemas.microsoft.com/office/powerpoint/2010/main" val="2474276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CFBF9-5DB6-4655-8715-311C7956F715}"/>
              </a:ext>
            </a:extLst>
          </p:cNvPr>
          <p:cNvSpPr>
            <a:spLocks noGrp="1"/>
          </p:cNvSpPr>
          <p:nvPr>
            <p:ph type="title"/>
          </p:nvPr>
        </p:nvSpPr>
        <p:spPr/>
        <p:txBody>
          <a:bodyPr/>
          <a:lstStyle/>
          <a:p>
            <a:r>
              <a:rPr lang="nl-NL">
                <a:latin typeface="Arial"/>
                <a:cs typeface="Arial"/>
              </a:rPr>
              <a:t>Strategie </a:t>
            </a:r>
            <a:endParaRPr lang="nl-NL"/>
          </a:p>
        </p:txBody>
      </p:sp>
      <p:sp>
        <p:nvSpPr>
          <p:cNvPr id="3" name="Tijdelijke aanduiding voor inhoud 2">
            <a:extLst>
              <a:ext uri="{FF2B5EF4-FFF2-40B4-BE49-F238E27FC236}">
                <a16:creationId xmlns:a16="http://schemas.microsoft.com/office/drawing/2014/main" id="{F4FAEE85-1ED1-83C8-C983-F5A967DF44E2}"/>
              </a:ext>
            </a:extLst>
          </p:cNvPr>
          <p:cNvSpPr>
            <a:spLocks noGrp="1"/>
          </p:cNvSpPr>
          <p:nvPr>
            <p:ph idx="1"/>
          </p:nvPr>
        </p:nvSpPr>
        <p:spPr>
          <a:xfrm>
            <a:off x="367200" y="1090800"/>
            <a:ext cx="10919894" cy="5415082"/>
          </a:xfrm>
        </p:spPr>
        <p:txBody>
          <a:bodyPr vert="horz" lIns="91440" tIns="45720" rIns="91440" bIns="45720" rtlCol="0" anchor="t">
            <a:normAutofit fontScale="92500"/>
          </a:bodyPr>
          <a:lstStyle/>
          <a:p>
            <a:pPr fontAlgn="base">
              <a:buAutoNum type="arabicPeriod"/>
            </a:pPr>
            <a:r>
              <a:rPr lang="nl-NL" sz="1800">
                <a:solidFill>
                  <a:srgbClr val="4D4D4F"/>
                </a:solidFill>
                <a:latin typeface="Arial"/>
                <a:cs typeface="Arial"/>
              </a:rPr>
              <a:t>We</a:t>
            </a:r>
            <a:r>
              <a:rPr lang="nl-NL" sz="1800" b="0" i="0">
                <a:solidFill>
                  <a:srgbClr val="4D4D4F"/>
                </a:solidFill>
                <a:effectLst/>
                <a:latin typeface="Arial"/>
                <a:cs typeface="Arial"/>
              </a:rPr>
              <a:t> toveren </a:t>
            </a:r>
            <a:r>
              <a:rPr lang="nl-NL" sz="1800">
                <a:solidFill>
                  <a:srgbClr val="4D4D4F"/>
                </a:solidFill>
                <a:latin typeface="Arial"/>
                <a:cs typeface="Arial"/>
              </a:rPr>
              <a:t>daarom </a:t>
            </a:r>
            <a:r>
              <a:rPr lang="nl-NL" sz="1800" b="0" i="0">
                <a:solidFill>
                  <a:srgbClr val="4D4D4F"/>
                </a:solidFill>
                <a:effectLst/>
                <a:latin typeface="Arial"/>
                <a:cs typeface="Arial"/>
              </a:rPr>
              <a:t>de dagelijkse – meestal versteende – </a:t>
            </a:r>
            <a:r>
              <a:rPr lang="nl-NL" sz="1800" b="1" i="0">
                <a:solidFill>
                  <a:schemeClr val="accent1"/>
                </a:solidFill>
                <a:effectLst/>
                <a:latin typeface="Arial"/>
                <a:cs typeface="Arial"/>
              </a:rPr>
              <a:t>leefomgeving</a:t>
            </a:r>
            <a:r>
              <a:rPr lang="nl-NL" sz="1800" b="0" i="0">
                <a:solidFill>
                  <a:srgbClr val="4D4D4F"/>
                </a:solidFill>
                <a:effectLst/>
                <a:latin typeface="Arial"/>
                <a:cs typeface="Arial"/>
              </a:rPr>
              <a:t> om tot het </a:t>
            </a:r>
            <a:r>
              <a:rPr lang="nl-NL" sz="1800" b="1" i="0">
                <a:solidFill>
                  <a:schemeClr val="accent1"/>
                </a:solidFill>
                <a:effectLst/>
                <a:latin typeface="Arial"/>
                <a:cs typeface="Arial"/>
              </a:rPr>
              <a:t>grootste</a:t>
            </a:r>
            <a:r>
              <a:rPr lang="nl-NL" sz="1800" b="0" i="0">
                <a:solidFill>
                  <a:schemeClr val="accent1"/>
                </a:solidFill>
                <a:effectLst/>
                <a:latin typeface="Arial"/>
                <a:cs typeface="Arial"/>
              </a:rPr>
              <a:t> </a:t>
            </a:r>
            <a:r>
              <a:rPr lang="nl-NL" sz="1800" b="1" i="0">
                <a:solidFill>
                  <a:schemeClr val="accent1"/>
                </a:solidFill>
                <a:effectLst/>
                <a:latin typeface="Arial"/>
                <a:cs typeface="Arial"/>
              </a:rPr>
              <a:t>natuurgebied</a:t>
            </a:r>
            <a:r>
              <a:rPr lang="nl-NL" sz="1800" b="0" i="0">
                <a:solidFill>
                  <a:schemeClr val="accent1"/>
                </a:solidFill>
                <a:effectLst/>
                <a:latin typeface="Arial"/>
                <a:cs typeface="Arial"/>
              </a:rPr>
              <a:t> </a:t>
            </a:r>
            <a:r>
              <a:rPr lang="nl-NL" sz="1800" b="0" i="0">
                <a:solidFill>
                  <a:srgbClr val="4D4D4F"/>
                </a:solidFill>
                <a:effectLst/>
                <a:latin typeface="Arial"/>
                <a:cs typeface="Arial"/>
              </a:rPr>
              <a:t>van Nederland. Dit omvat niet alleen tuinen, dakterrassen </a:t>
            </a:r>
            <a:r>
              <a:rPr lang="nl-NL" sz="1800">
                <a:solidFill>
                  <a:srgbClr val="4D4D4F"/>
                </a:solidFill>
                <a:latin typeface="Arial"/>
                <a:cs typeface="Arial"/>
              </a:rPr>
              <a:t>en/of balkons</a:t>
            </a:r>
            <a:r>
              <a:rPr lang="nl-NL" sz="1800" b="0" i="0">
                <a:solidFill>
                  <a:srgbClr val="4D4D4F"/>
                </a:solidFill>
                <a:effectLst/>
                <a:latin typeface="Arial"/>
                <a:cs typeface="Arial"/>
              </a:rPr>
              <a:t> van individuen, maar ook</a:t>
            </a:r>
            <a:r>
              <a:rPr lang="nl-NL" sz="1800">
                <a:solidFill>
                  <a:srgbClr val="4D4D4F"/>
                </a:solidFill>
                <a:latin typeface="Arial"/>
                <a:cs typeface="Arial"/>
              </a:rPr>
              <a:t> het openbaar groen,</a:t>
            </a:r>
            <a:r>
              <a:rPr lang="nl-NL" sz="1800" b="0" i="0">
                <a:solidFill>
                  <a:srgbClr val="4D4D4F"/>
                </a:solidFill>
                <a:effectLst/>
                <a:latin typeface="Arial"/>
                <a:cs typeface="Arial"/>
              </a:rPr>
              <a:t> </a:t>
            </a:r>
            <a:r>
              <a:rPr lang="nl-NL" sz="1800">
                <a:solidFill>
                  <a:srgbClr val="4D4D4F"/>
                </a:solidFill>
                <a:latin typeface="Arial"/>
                <a:cs typeface="Arial"/>
              </a:rPr>
              <a:t>buurtgroen, buitenruimte van bedrijven &amp; bedrijventerreinen en/of</a:t>
            </a:r>
            <a:r>
              <a:rPr lang="nl-NL" sz="1800" b="0" i="0">
                <a:solidFill>
                  <a:srgbClr val="4D4D4F"/>
                </a:solidFill>
                <a:effectLst/>
                <a:latin typeface="Arial"/>
                <a:cs typeface="Arial"/>
              </a:rPr>
              <a:t> </a:t>
            </a:r>
            <a:r>
              <a:rPr lang="nl-NL" sz="1800">
                <a:solidFill>
                  <a:srgbClr val="4D4D4F"/>
                </a:solidFill>
                <a:latin typeface="Arial"/>
                <a:cs typeface="Arial"/>
              </a:rPr>
              <a:t>de gronden van zorginstellingen</a:t>
            </a:r>
            <a:r>
              <a:rPr lang="nl-NL" sz="1800" b="0" i="0">
                <a:solidFill>
                  <a:srgbClr val="4D4D4F"/>
                </a:solidFill>
                <a:effectLst/>
                <a:latin typeface="Arial"/>
                <a:cs typeface="Arial"/>
              </a:rPr>
              <a:t>.</a:t>
            </a:r>
            <a:r>
              <a:rPr lang="nl-NL" sz="1800">
                <a:solidFill>
                  <a:srgbClr val="4D4D4F"/>
                </a:solidFill>
                <a:latin typeface="Arial"/>
                <a:cs typeface="Arial"/>
              </a:rPr>
              <a:t> </a:t>
            </a:r>
          </a:p>
          <a:p>
            <a:pPr>
              <a:buAutoNum type="arabicPeriod"/>
            </a:pPr>
            <a:endParaRPr lang="nl-NL" sz="1800">
              <a:solidFill>
                <a:srgbClr val="4D4D4F"/>
              </a:solidFill>
              <a:latin typeface="Arial"/>
              <a:cs typeface="Arial"/>
            </a:endParaRPr>
          </a:p>
          <a:p>
            <a:pPr fontAlgn="base">
              <a:buFont typeface="+mj-lt"/>
              <a:buAutoNum type="arabicPeriod" startAt="2"/>
            </a:pPr>
            <a:r>
              <a:rPr lang="nl-NL" sz="1800" b="0" i="0">
                <a:solidFill>
                  <a:srgbClr val="4D4D4F"/>
                </a:solidFill>
                <a:effectLst/>
                <a:latin typeface="Arial"/>
                <a:cs typeface="Arial"/>
              </a:rPr>
              <a:t>Als IVN zorgen we dat deze ruimtes niet alleen een plek zijn om te ontspannen, maar ook plekken om te </a:t>
            </a:r>
            <a:r>
              <a:rPr lang="nl-NL" sz="1800" b="1" i="0">
                <a:solidFill>
                  <a:schemeClr val="accent1"/>
                </a:solidFill>
                <a:effectLst/>
                <a:latin typeface="Arial"/>
                <a:cs typeface="Arial"/>
              </a:rPr>
              <a:t>leren over de natuur </a:t>
            </a:r>
            <a:r>
              <a:rPr lang="nl-NL" sz="1800" b="0" i="0">
                <a:solidFill>
                  <a:srgbClr val="4D4D4F"/>
                </a:solidFill>
                <a:effectLst/>
                <a:latin typeface="Arial"/>
                <a:cs typeface="Arial"/>
              </a:rPr>
              <a:t>en hoe we ermee kunnen </a:t>
            </a:r>
            <a:r>
              <a:rPr lang="nl-NL" sz="1800" b="1" i="0">
                <a:solidFill>
                  <a:schemeClr val="accent1"/>
                </a:solidFill>
                <a:effectLst/>
                <a:latin typeface="Arial"/>
                <a:cs typeface="Arial"/>
              </a:rPr>
              <a:t>samenwerken</a:t>
            </a:r>
            <a:r>
              <a:rPr lang="nl-NL" sz="1800" b="0" i="0">
                <a:solidFill>
                  <a:srgbClr val="4D4D4F"/>
                </a:solidFill>
                <a:effectLst/>
                <a:latin typeface="Arial"/>
                <a:cs typeface="Arial"/>
              </a:rPr>
              <a:t>. Daarvoor werken we komende jaren een typisch IVN aanbod uit voor elk van deze gebieden</a:t>
            </a:r>
            <a:r>
              <a:rPr lang="nl-NL" sz="1800">
                <a:solidFill>
                  <a:srgbClr val="4D4D4F"/>
                </a:solidFill>
                <a:latin typeface="Arial"/>
                <a:cs typeface="Arial"/>
              </a:rPr>
              <a:t> en</a:t>
            </a:r>
            <a:r>
              <a:rPr lang="nl-NL" sz="1800" b="0" i="0">
                <a:solidFill>
                  <a:srgbClr val="4D4D4F"/>
                </a:solidFill>
                <a:effectLst/>
                <a:latin typeface="Arial"/>
                <a:cs typeface="Arial"/>
              </a:rPr>
              <a:t> stimuleren we het dagelijks natuurcontact, het verwonderen en nieuwsgierig zijn. Zelf doen, ervaren en leren staan centraal in onze aanpak. </a:t>
            </a:r>
          </a:p>
          <a:p>
            <a:pPr fontAlgn="base">
              <a:buFont typeface="Calibri Light" panose="020F0302020204030204"/>
              <a:buAutoNum type="arabicPeriod" startAt="3"/>
            </a:pPr>
            <a:endParaRPr lang="nl-NL" sz="1800">
              <a:solidFill>
                <a:srgbClr val="4D4D4F"/>
              </a:solidFill>
              <a:latin typeface="Arial"/>
              <a:cs typeface="Arial"/>
            </a:endParaRPr>
          </a:p>
          <a:p>
            <a:pPr>
              <a:buAutoNum type="arabicPeriod" startAt="3"/>
            </a:pPr>
            <a:r>
              <a:rPr lang="nl-NL" sz="1800" b="0" i="0">
                <a:solidFill>
                  <a:srgbClr val="4D4D4F"/>
                </a:solidFill>
                <a:effectLst/>
                <a:latin typeface="Arial"/>
                <a:cs typeface="Arial"/>
              </a:rPr>
              <a:t>We zorgen voor het op gang brengen van de </a:t>
            </a:r>
            <a:r>
              <a:rPr lang="nl-NL" sz="1800" b="1" i="0">
                <a:solidFill>
                  <a:schemeClr val="accent1"/>
                </a:solidFill>
                <a:effectLst/>
                <a:latin typeface="Arial"/>
                <a:cs typeface="Arial"/>
              </a:rPr>
              <a:t>beweging</a:t>
            </a:r>
            <a:r>
              <a:rPr lang="nl-NL" sz="1800" b="0" i="0">
                <a:solidFill>
                  <a:srgbClr val="4D4D4F"/>
                </a:solidFill>
                <a:effectLst/>
                <a:latin typeface="Arial"/>
                <a:cs typeface="Arial"/>
              </a:rPr>
              <a:t> door </a:t>
            </a:r>
            <a:r>
              <a:rPr lang="nl-NL" sz="1800">
                <a:solidFill>
                  <a:srgbClr val="4D4D4F"/>
                </a:solidFill>
                <a:latin typeface="Arial"/>
                <a:cs typeface="Arial"/>
              </a:rPr>
              <a:t>eigentijdse communicatie en lobby. Dit doen we natuurlijk niet alleen als IVN, maar met de belangrijkste partners. We doen de belofte aan alle Nederlanders om </a:t>
            </a:r>
            <a:r>
              <a:rPr lang="nl-NL" sz="1800" b="1">
                <a:solidFill>
                  <a:schemeClr val="accent1"/>
                </a:solidFill>
                <a:latin typeface="Arial"/>
                <a:cs typeface="Arial"/>
              </a:rPr>
              <a:t>natuurrijk te wonen</a:t>
            </a:r>
            <a:r>
              <a:rPr lang="nl-NL" sz="1800">
                <a:solidFill>
                  <a:srgbClr val="4D4D4F"/>
                </a:solidFill>
                <a:latin typeface="Arial"/>
                <a:cs typeface="Arial"/>
              </a:rPr>
              <a:t>, een </a:t>
            </a:r>
            <a:r>
              <a:rPr lang="nl-NL" sz="1800" b="1">
                <a:solidFill>
                  <a:schemeClr val="accent1"/>
                </a:solidFill>
                <a:latin typeface="Arial"/>
                <a:cs typeface="Arial"/>
              </a:rPr>
              <a:t>natuurrijke werkdag </a:t>
            </a:r>
            <a:r>
              <a:rPr lang="nl-NL" sz="1800">
                <a:solidFill>
                  <a:srgbClr val="4D4D4F"/>
                </a:solidFill>
                <a:latin typeface="Arial"/>
                <a:cs typeface="Arial"/>
              </a:rPr>
              <a:t>te hebben en te genieten van </a:t>
            </a:r>
            <a:r>
              <a:rPr lang="nl-NL" sz="1800" b="1">
                <a:solidFill>
                  <a:schemeClr val="accent1"/>
                </a:solidFill>
                <a:latin typeface="Arial"/>
                <a:cs typeface="Arial"/>
              </a:rPr>
              <a:t>natuurrijke zorg.</a:t>
            </a:r>
            <a:endParaRPr lang="nl-NL" sz="1500">
              <a:solidFill>
                <a:schemeClr val="accent1"/>
              </a:solidFill>
              <a:latin typeface="Arial"/>
              <a:cs typeface="Arial"/>
            </a:endParaRPr>
          </a:p>
          <a:p>
            <a:pPr>
              <a:buAutoNum type="arabicPeriod" startAt="3"/>
            </a:pPr>
            <a:endParaRPr lang="nl-NL" sz="1800">
              <a:solidFill>
                <a:srgbClr val="4D4D4F"/>
              </a:solidFill>
              <a:latin typeface="Arial"/>
              <a:cs typeface="Arial"/>
            </a:endParaRPr>
          </a:p>
          <a:p>
            <a:pPr>
              <a:buAutoNum type="arabicPeriod" startAt="3"/>
            </a:pPr>
            <a:r>
              <a:rPr lang="nl-NL" sz="1800">
                <a:solidFill>
                  <a:srgbClr val="4D4D4F"/>
                </a:solidFill>
                <a:latin typeface="Arial"/>
                <a:cs typeface="Arial"/>
              </a:rPr>
              <a:t>We participeren hiervoor in 2025 actief in de </a:t>
            </a:r>
            <a:r>
              <a:rPr lang="nl-NL" sz="1800" b="1">
                <a:solidFill>
                  <a:schemeClr val="accent1"/>
                </a:solidFill>
                <a:latin typeface="Arial"/>
                <a:cs typeface="Arial"/>
              </a:rPr>
              <a:t>volgende netwerken</a:t>
            </a:r>
            <a:r>
              <a:rPr lang="nl-NL" sz="1800">
                <a:solidFill>
                  <a:srgbClr val="4D4D4F"/>
                </a:solidFill>
                <a:latin typeface="Arial"/>
                <a:cs typeface="Arial"/>
              </a:rPr>
              <a:t>: </a:t>
            </a:r>
            <a:r>
              <a:rPr lang="nl-NL" sz="1700">
                <a:solidFill>
                  <a:srgbClr val="4D4D4F"/>
                </a:solidFill>
                <a:latin typeface="Arial"/>
                <a:cs typeface="Arial"/>
                <a:hlinkClick r:id="rId2"/>
              </a:rPr>
              <a:t>Groene Cirkel Groene Gezonde Stad</a:t>
            </a:r>
            <a:r>
              <a:rPr lang="nl-NL" sz="1700">
                <a:solidFill>
                  <a:srgbClr val="000000"/>
                </a:solidFill>
                <a:latin typeface="Arial"/>
                <a:cs typeface="Arial"/>
              </a:rPr>
              <a:t>, </a:t>
            </a:r>
            <a:r>
              <a:rPr lang="nl-NL" sz="1700">
                <a:solidFill>
                  <a:srgbClr val="4D4D4F"/>
                </a:solidFill>
                <a:latin typeface="Arial"/>
                <a:cs typeface="Arial"/>
                <a:hlinkClick r:id="rId3"/>
              </a:rPr>
              <a:t>Collectief Natuurinclusief</a:t>
            </a:r>
            <a:r>
              <a:rPr lang="nl-NL" sz="1700">
                <a:solidFill>
                  <a:srgbClr val="000000"/>
                </a:solidFill>
                <a:latin typeface="Arial"/>
                <a:cs typeface="Arial"/>
              </a:rPr>
              <a:t> (Domein bouw, zorg, bedrijventerreinen), </a:t>
            </a:r>
            <a:r>
              <a:rPr lang="nl-NL" sz="1700">
                <a:solidFill>
                  <a:srgbClr val="4D4D4F"/>
                </a:solidFill>
                <a:latin typeface="Arial"/>
                <a:cs typeface="Arial"/>
                <a:hlinkClick r:id="rId4"/>
              </a:rPr>
              <a:t>NL2120</a:t>
            </a:r>
            <a:r>
              <a:rPr lang="nl-NL" sz="1700">
                <a:solidFill>
                  <a:srgbClr val="000000"/>
                </a:solidFill>
                <a:latin typeface="Arial"/>
                <a:cs typeface="Arial"/>
              </a:rPr>
              <a:t>, </a:t>
            </a:r>
            <a:r>
              <a:rPr lang="nl-NL" sz="1700">
                <a:solidFill>
                  <a:srgbClr val="4D4D4F"/>
                </a:solidFill>
                <a:latin typeface="Arial"/>
                <a:cs typeface="Arial"/>
                <a:hlinkClick r:id="rId5"/>
              </a:rPr>
              <a:t>KAN Bouwen</a:t>
            </a:r>
            <a:r>
              <a:rPr lang="nl-NL" sz="1700">
                <a:solidFill>
                  <a:srgbClr val="000000"/>
                </a:solidFill>
                <a:latin typeface="Arial"/>
                <a:cs typeface="Arial"/>
              </a:rPr>
              <a:t>, </a:t>
            </a:r>
            <a:r>
              <a:rPr lang="nl-NL" sz="1700">
                <a:solidFill>
                  <a:srgbClr val="4D4D4F"/>
                </a:solidFill>
                <a:latin typeface="Arial"/>
                <a:cs typeface="Arial"/>
                <a:hlinkClick r:id="rId6"/>
              </a:rPr>
              <a:t>Coalitie NL vergroent</a:t>
            </a:r>
            <a:r>
              <a:rPr lang="nl-NL" sz="1700">
                <a:solidFill>
                  <a:srgbClr val="000000"/>
                </a:solidFill>
                <a:latin typeface="Arial"/>
                <a:cs typeface="Arial"/>
              </a:rPr>
              <a:t>, Preventie akkoord, </a:t>
            </a:r>
            <a:r>
              <a:rPr lang="nl-NL" sz="1700">
                <a:solidFill>
                  <a:srgbClr val="4D4D4F"/>
                </a:solidFill>
                <a:latin typeface="Arial"/>
                <a:cs typeface="Arial"/>
                <a:hlinkClick r:id="rId7"/>
              </a:rPr>
              <a:t>Werklandschappen vd Toekomst</a:t>
            </a:r>
            <a:r>
              <a:rPr lang="nl-NL" sz="1700">
                <a:solidFill>
                  <a:srgbClr val="000000"/>
                </a:solidFill>
                <a:latin typeface="Arial"/>
                <a:cs typeface="Arial"/>
              </a:rPr>
              <a:t>, </a:t>
            </a:r>
            <a:r>
              <a:rPr lang="nl-NL" sz="1700">
                <a:solidFill>
                  <a:srgbClr val="4D4D4F"/>
                </a:solidFill>
                <a:latin typeface="Arial"/>
                <a:cs typeface="Arial"/>
                <a:hlinkClick r:id="rId8"/>
              </a:rPr>
              <a:t>Groene Bondgenoten</a:t>
            </a:r>
            <a:endParaRPr lang="nl-NL" sz="1700">
              <a:solidFill>
                <a:srgbClr val="000000"/>
              </a:solidFill>
              <a:latin typeface="Arial"/>
              <a:cs typeface="Arial"/>
            </a:endParaRPr>
          </a:p>
          <a:p>
            <a:pPr>
              <a:buAutoNum type="arabicPeriod" startAt="3"/>
            </a:pPr>
            <a:endParaRPr lang="nl-NL" sz="1800" b="1">
              <a:solidFill>
                <a:srgbClr val="A3CC39"/>
              </a:solidFill>
            </a:endParaRPr>
          </a:p>
          <a:p>
            <a:pPr>
              <a:buAutoNum type="arabicPeriod" startAt="3"/>
            </a:pPr>
            <a:endParaRPr lang="nl-NL" sz="1800" b="1">
              <a:solidFill>
                <a:srgbClr val="A3CC39"/>
              </a:solidFill>
            </a:endParaRPr>
          </a:p>
          <a:p>
            <a:pPr marL="0" indent="0">
              <a:buNone/>
            </a:pPr>
            <a:endParaRPr lang="nl-NL" sz="1400">
              <a:solidFill>
                <a:srgbClr val="000000"/>
              </a:solidFill>
            </a:endParaRPr>
          </a:p>
          <a:p>
            <a:pPr>
              <a:buAutoNum type="arabicPeriod" startAt="3"/>
            </a:pPr>
            <a:endParaRPr lang="nl-NL" sz="1800">
              <a:solidFill>
                <a:srgbClr val="4D4D4F"/>
              </a:solidFill>
            </a:endParaRPr>
          </a:p>
          <a:p>
            <a:pPr>
              <a:buAutoNum type="arabicPeriod"/>
            </a:pPr>
            <a:endParaRPr lang="nl-NL">
              <a:solidFill>
                <a:srgbClr val="000000"/>
              </a:solidFill>
            </a:endParaRPr>
          </a:p>
        </p:txBody>
      </p:sp>
    </p:spTree>
    <p:extLst>
      <p:ext uri="{BB962C8B-B14F-4D97-AF65-F5344CB8AC3E}">
        <p14:creationId xmlns:p14="http://schemas.microsoft.com/office/powerpoint/2010/main" val="2209922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D6D8FA-2C2B-C7A9-39E3-21E3A8DDA8B3}"/>
              </a:ext>
            </a:extLst>
          </p:cNvPr>
          <p:cNvSpPr>
            <a:spLocks noGrp="1"/>
          </p:cNvSpPr>
          <p:nvPr>
            <p:ph type="title"/>
          </p:nvPr>
        </p:nvSpPr>
        <p:spPr/>
        <p:txBody>
          <a:bodyPr>
            <a:normAutofit/>
          </a:bodyPr>
          <a:lstStyle/>
          <a:p>
            <a:r>
              <a:rPr lang="nl-NL">
                <a:latin typeface="Arial"/>
                <a:cs typeface="Arial"/>
              </a:rPr>
              <a:t>Concrete doelstellingen: Natuurrijk Wonen (</a:t>
            </a:r>
            <a:r>
              <a:rPr lang="nl-NL" sz="2500">
                <a:latin typeface="Arial"/>
                <a:cs typeface="Arial"/>
              </a:rPr>
              <a:t>dagelijkse leefomgeving )</a:t>
            </a:r>
            <a:endParaRPr lang="nl-NL"/>
          </a:p>
        </p:txBody>
      </p:sp>
      <p:graphicFrame>
        <p:nvGraphicFramePr>
          <p:cNvPr id="4" name="Tijdelijke aanduiding voor inhoud 3">
            <a:extLst>
              <a:ext uri="{FF2B5EF4-FFF2-40B4-BE49-F238E27FC236}">
                <a16:creationId xmlns:a16="http://schemas.microsoft.com/office/drawing/2014/main" id="{3A812BD1-529D-7E25-D744-95BEEF0F8091}"/>
              </a:ext>
            </a:extLst>
          </p:cNvPr>
          <p:cNvGraphicFramePr>
            <a:graphicFrameLocks noGrp="1"/>
          </p:cNvGraphicFramePr>
          <p:nvPr>
            <p:ph idx="1"/>
            <p:extLst>
              <p:ext uri="{D42A27DB-BD31-4B8C-83A1-F6EECF244321}">
                <p14:modId xmlns:p14="http://schemas.microsoft.com/office/powerpoint/2010/main" val="792747354"/>
              </p:ext>
            </p:extLst>
          </p:nvPr>
        </p:nvGraphicFramePr>
        <p:xfrm>
          <a:off x="367199" y="918380"/>
          <a:ext cx="11332425" cy="5896550"/>
        </p:xfrm>
        <a:graphic>
          <a:graphicData uri="http://schemas.openxmlformats.org/drawingml/2006/table">
            <a:tbl>
              <a:tblPr/>
              <a:tblGrid>
                <a:gridCol w="3920321">
                  <a:extLst>
                    <a:ext uri="{9D8B030D-6E8A-4147-A177-3AD203B41FA5}">
                      <a16:colId xmlns:a16="http://schemas.microsoft.com/office/drawing/2014/main" val="2290050752"/>
                    </a:ext>
                  </a:extLst>
                </a:gridCol>
                <a:gridCol w="3215246">
                  <a:extLst>
                    <a:ext uri="{9D8B030D-6E8A-4147-A177-3AD203B41FA5}">
                      <a16:colId xmlns:a16="http://schemas.microsoft.com/office/drawing/2014/main" val="2635564914"/>
                    </a:ext>
                  </a:extLst>
                </a:gridCol>
                <a:gridCol w="4196858">
                  <a:extLst>
                    <a:ext uri="{9D8B030D-6E8A-4147-A177-3AD203B41FA5}">
                      <a16:colId xmlns:a16="http://schemas.microsoft.com/office/drawing/2014/main" val="2270475103"/>
                    </a:ext>
                  </a:extLst>
                </a:gridCol>
              </a:tblGrid>
              <a:tr h="205718">
                <a:tc>
                  <a:txBody>
                    <a:bodyPr/>
                    <a:lstStyle/>
                    <a:p>
                      <a:pPr algn="l" rtl="0" fontAlgn="base"/>
                      <a:r>
                        <a:rPr lang="nl-NL" sz="1100" b="1" i="0">
                          <a:solidFill>
                            <a:srgbClr val="4D4D4F"/>
                          </a:solidFill>
                          <a:effectLst/>
                          <a:latin typeface="Arial" panose="020B0604020202020204" pitchFamily="34" charset="0"/>
                          <a:cs typeface="Arial" panose="020B0604020202020204" pitchFamily="34" charset="0"/>
                        </a:rPr>
                        <a:t>Activiteiten  </a:t>
                      </a:r>
                      <a:endParaRPr lang="nl-NL" sz="1400" b="1" i="0">
                        <a:solidFill>
                          <a:srgbClr val="4D4D4F"/>
                        </a:solidFill>
                        <a:effectLst/>
                        <a:latin typeface="Arial" panose="020B0604020202020204" pitchFamily="34" charset="0"/>
                        <a:cs typeface="Arial" panose="020B0604020202020204" pitchFamily="34" charset="0"/>
                      </a:endParaRPr>
                    </a:p>
                  </a:txBody>
                  <a:tcPr marL="32584" marR="32584" marT="16292" marB="162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D08D"/>
                    </a:solidFill>
                  </a:tcPr>
                </a:tc>
                <a:tc>
                  <a:txBody>
                    <a:bodyPr/>
                    <a:lstStyle/>
                    <a:p>
                      <a:pPr algn="l" rtl="0" fontAlgn="base"/>
                      <a:r>
                        <a:rPr lang="nl-NL" sz="1100" b="1" i="0">
                          <a:solidFill>
                            <a:srgbClr val="4D4D4F"/>
                          </a:solidFill>
                          <a:effectLst/>
                          <a:latin typeface="Arial" panose="020B0604020202020204" pitchFamily="34" charset="0"/>
                          <a:cs typeface="Arial" panose="020B0604020202020204" pitchFamily="34" charset="0"/>
                        </a:rPr>
                        <a:t>Potentiële rol / bijdrage leden / vrijwilligers </a:t>
                      </a:r>
                    </a:p>
                  </a:txBody>
                  <a:tcPr marL="32584" marR="32584" marT="16292" marB="162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D08D"/>
                    </a:solidFill>
                  </a:tcPr>
                </a:tc>
                <a:tc>
                  <a:txBody>
                    <a:bodyPr/>
                    <a:lstStyle/>
                    <a:p>
                      <a:pPr algn="l" rtl="0" fontAlgn="base"/>
                      <a:r>
                        <a:rPr lang="nl-NL" sz="1100" b="1" i="0">
                          <a:solidFill>
                            <a:srgbClr val="4D4D4F"/>
                          </a:solidFill>
                          <a:effectLst/>
                          <a:latin typeface="Arial" panose="020B0604020202020204" pitchFamily="34" charset="0"/>
                          <a:cs typeface="Arial" panose="020B0604020202020204" pitchFamily="34" charset="0"/>
                        </a:rPr>
                        <a:t>Beroepskrachten </a:t>
                      </a:r>
                      <a:endParaRPr lang="nl-NL" sz="1400" b="1" i="0">
                        <a:solidFill>
                          <a:srgbClr val="4D4D4F"/>
                        </a:solidFill>
                        <a:effectLst/>
                        <a:latin typeface="Arial" panose="020B0604020202020204" pitchFamily="34" charset="0"/>
                        <a:cs typeface="Arial" panose="020B0604020202020204" pitchFamily="34" charset="0"/>
                      </a:endParaRPr>
                    </a:p>
                  </a:txBody>
                  <a:tcPr marL="32584" marR="32584" marT="16292" marB="162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D08D"/>
                    </a:solidFill>
                  </a:tcPr>
                </a:tc>
                <a:extLst>
                  <a:ext uri="{0D108BD9-81ED-4DB2-BD59-A6C34878D82A}">
                    <a16:rowId xmlns:a16="http://schemas.microsoft.com/office/drawing/2014/main" val="3463447926"/>
                  </a:ext>
                </a:extLst>
              </a:tr>
              <a:tr h="1857898">
                <a:tc>
                  <a:txBody>
                    <a:bodyPr/>
                    <a:lstStyle/>
                    <a:p>
                      <a:pPr lvl="0" algn="l">
                        <a:buNone/>
                      </a:pPr>
                      <a:r>
                        <a:rPr lang="nl-NL" sz="900" b="1" i="0" u="none" strike="noStrike" noProof="0" dirty="0">
                          <a:solidFill>
                            <a:srgbClr val="4D4D4F"/>
                          </a:solidFill>
                          <a:effectLst/>
                          <a:latin typeface="Arial" panose="020B0604020202020204" pitchFamily="34" charset="0"/>
                          <a:cs typeface="Arial" panose="020B0604020202020204" pitchFamily="34" charset="0"/>
                        </a:rPr>
                        <a:t>Benutten gezamenlijk programma</a:t>
                      </a:r>
                      <a:r>
                        <a:rPr lang="nl-NL" sz="900" b="0" i="0" u="none" strike="noStrike" noProof="0" dirty="0">
                          <a:solidFill>
                            <a:srgbClr val="4D4D4F"/>
                          </a:solidFill>
                          <a:effectLst/>
                          <a:latin typeface="Arial" panose="020B0604020202020204" pitchFamily="34" charset="0"/>
                          <a:cs typeface="Arial" panose="020B0604020202020204" pitchFamily="34" charset="0"/>
                        </a:rPr>
                        <a:t>: </a:t>
                      </a:r>
                      <a:r>
                        <a:rPr lang="nl-NL" sz="1050" b="0" i="0" kern="1200" noProof="0" dirty="0">
                          <a:solidFill>
                            <a:srgbClr val="4D4D4F"/>
                          </a:solidFill>
                          <a:effectLst/>
                          <a:latin typeface="Arial" panose="020B0604020202020204" pitchFamily="34" charset="0"/>
                          <a:ea typeface="+mn-ea"/>
                          <a:cs typeface="Arial" panose="020B0604020202020204" pitchFamily="34" charset="0"/>
                        </a:rPr>
                        <a:t>Schaalsprong via 50 gezonde buurten naar toename natuurrijke buurten (</a:t>
                      </a:r>
                      <a:r>
                        <a:rPr lang="nl-NL" sz="1050" b="0" i="0" kern="1200" noProof="0" dirty="0" err="1">
                          <a:solidFill>
                            <a:srgbClr val="4D4D4F"/>
                          </a:solidFill>
                          <a:effectLst/>
                          <a:latin typeface="Arial" panose="020B0604020202020204" pitchFamily="34" charset="0"/>
                          <a:ea typeface="+mn-ea"/>
                          <a:cs typeface="Arial" panose="020B0604020202020204" pitchFamily="34" charset="0"/>
                        </a:rPr>
                        <a:t>vd</a:t>
                      </a:r>
                      <a:r>
                        <a:rPr lang="nl-NL" sz="1050" b="0" i="0" kern="1200" noProof="0" dirty="0">
                          <a:solidFill>
                            <a:srgbClr val="4D4D4F"/>
                          </a:solidFill>
                          <a:effectLst/>
                          <a:latin typeface="Arial" panose="020B0604020202020204" pitchFamily="34" charset="0"/>
                          <a:ea typeface="+mn-ea"/>
                          <a:cs typeface="Arial" panose="020B0604020202020204" pitchFamily="34" charset="0"/>
                        </a:rPr>
                        <a:t> 14.000). Samen met gemeenten, private partners (ASN, Klaverblad), systeemspelers (</a:t>
                      </a:r>
                      <a:r>
                        <a:rPr lang="nl-NL" sz="1050" b="0" i="0" kern="1200" noProof="0" dirty="0" err="1">
                          <a:solidFill>
                            <a:srgbClr val="4D4D4F"/>
                          </a:solidFill>
                          <a:effectLst/>
                          <a:latin typeface="Arial" panose="020B0604020202020204" pitchFamily="34" charset="0"/>
                          <a:ea typeface="+mn-ea"/>
                          <a:cs typeface="Arial" panose="020B0604020202020204" pitchFamily="34" charset="0"/>
                        </a:rPr>
                        <a:t>oa</a:t>
                      </a:r>
                      <a:r>
                        <a:rPr lang="nl-NL" sz="1050" b="0" i="0" kern="1200" noProof="0" dirty="0">
                          <a:solidFill>
                            <a:srgbClr val="4D4D4F"/>
                          </a:solidFill>
                          <a:effectLst/>
                          <a:latin typeface="Arial" panose="020B0604020202020204" pitchFamily="34" charset="0"/>
                          <a:ea typeface="+mn-ea"/>
                          <a:cs typeface="Arial" panose="020B0604020202020204" pitchFamily="34" charset="0"/>
                        </a:rPr>
                        <a:t> BAM) en bewoners.</a:t>
                      </a:r>
                      <a:endParaRPr lang="nl-NL" sz="1050" b="0" i="0" kern="1200" dirty="0">
                        <a:solidFill>
                          <a:srgbClr val="4D4D4F"/>
                        </a:solidFill>
                        <a:effectLst/>
                        <a:latin typeface="Arial" panose="020B0604020202020204" pitchFamily="34" charset="0"/>
                        <a:ea typeface="+mn-ea"/>
                        <a:cs typeface="Arial" panose="020B0604020202020204" pitchFamily="34" charset="0"/>
                      </a:endParaRPr>
                    </a:p>
                    <a:p>
                      <a:pPr lvl="0" algn="l">
                        <a:buNone/>
                      </a:pPr>
                      <a:endParaRPr lang="nl-NL" sz="1050" b="0" i="0" dirty="0">
                        <a:solidFill>
                          <a:srgbClr val="4D4D4F"/>
                        </a:solidFill>
                        <a:effectLst/>
                        <a:latin typeface="Arial" panose="020B0604020202020204" pitchFamily="34" charset="0"/>
                        <a:cs typeface="Arial" panose="020B0604020202020204" pitchFamily="34" charset="0"/>
                      </a:endParaRPr>
                    </a:p>
                    <a:p>
                      <a:pPr lvl="0" algn="l">
                        <a:buNone/>
                      </a:pPr>
                      <a:r>
                        <a:rPr lang="nl-NL" sz="900" b="1" i="0" u="none" strike="noStrike" noProof="0" dirty="0">
                          <a:solidFill>
                            <a:srgbClr val="4D4D4F"/>
                          </a:solidFill>
                          <a:effectLst/>
                          <a:latin typeface="Arial" panose="020B0604020202020204" pitchFamily="34" charset="0"/>
                          <a:cs typeface="Arial" panose="020B0604020202020204" pitchFamily="34" charset="0"/>
                        </a:rPr>
                        <a:t>Impact:</a:t>
                      </a:r>
                      <a:endParaRPr lang="nl-NL" dirty="0">
                        <a:solidFill>
                          <a:srgbClr val="4D4D4F"/>
                        </a:solidFill>
                        <a:latin typeface="Arial" panose="020B0604020202020204" pitchFamily="34" charset="0"/>
                        <a:cs typeface="Arial" panose="020B0604020202020204" pitchFamily="34" charset="0"/>
                      </a:endParaRPr>
                    </a:p>
                    <a:p>
                      <a:pPr algn="l" rtl="0" fontAlgn="base"/>
                      <a:r>
                        <a:rPr lang="nl-NL" sz="1000" b="0" i="1" dirty="0">
                          <a:solidFill>
                            <a:srgbClr val="4D4D4F"/>
                          </a:solidFill>
                          <a:effectLst/>
                          <a:latin typeface="Arial" panose="020B0604020202020204" pitchFamily="34" charset="0"/>
                          <a:cs typeface="Arial" panose="020B0604020202020204" pitchFamily="34" charset="0"/>
                        </a:rPr>
                        <a:t>Eind 2025 zijn er bijgekomen:</a:t>
                      </a:r>
                      <a:r>
                        <a:rPr lang="nl-NL" sz="1000" b="0" i="0" dirty="0">
                          <a:solidFill>
                            <a:srgbClr val="4D4D4F"/>
                          </a:solidFill>
                          <a:effectLst/>
                          <a:latin typeface="Arial" panose="020B0604020202020204" pitchFamily="34" charset="0"/>
                          <a:cs typeface="Arial" panose="020B0604020202020204" pitchFamily="34" charset="0"/>
                        </a:rPr>
                        <a:t> </a:t>
                      </a:r>
                      <a:endParaRPr lang="nl-NL" sz="1200" b="0" i="0" dirty="0">
                        <a:solidFill>
                          <a:srgbClr val="4D4D4F"/>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nl-NL" sz="1000" b="0" i="1" dirty="0">
                          <a:solidFill>
                            <a:srgbClr val="4D4D4F"/>
                          </a:solidFill>
                          <a:effectLst/>
                          <a:latin typeface="Arial" panose="020B0604020202020204" pitchFamily="34" charset="0"/>
                          <a:cs typeface="Arial" panose="020B0604020202020204" pitchFamily="34" charset="0"/>
                        </a:rPr>
                        <a:t>9 gezonde buurten </a:t>
                      </a:r>
                      <a:r>
                        <a:rPr lang="nl-NL" sz="1000" b="0" i="0" dirty="0">
                          <a:solidFill>
                            <a:srgbClr val="4D4D4F"/>
                          </a:solidFill>
                          <a:effectLst/>
                          <a:latin typeface="Arial" panose="020B0604020202020204" pitchFamily="34" charset="0"/>
                          <a:cs typeface="Arial" panose="020B0604020202020204" pitchFamily="34" charset="0"/>
                        </a:rPr>
                        <a:t> </a:t>
                      </a:r>
                    </a:p>
                    <a:p>
                      <a:pPr algn="l" rtl="0" fontAlgn="base">
                        <a:buFont typeface="Arial" panose="020B0604020202020204" pitchFamily="34" charset="0"/>
                        <a:buChar char="•"/>
                      </a:pPr>
                      <a:r>
                        <a:rPr lang="nl-NL" sz="1000" b="0" i="1" dirty="0">
                          <a:solidFill>
                            <a:srgbClr val="4D4D4F"/>
                          </a:solidFill>
                          <a:effectLst/>
                          <a:latin typeface="Arial" panose="020B0604020202020204" pitchFamily="34" charset="0"/>
                          <a:cs typeface="Arial" panose="020B0604020202020204" pitchFamily="34" charset="0"/>
                        </a:rPr>
                        <a:t>meer </a:t>
                      </a:r>
                      <a:r>
                        <a:rPr lang="nl-NL" sz="1000" b="0" i="1" dirty="0" err="1">
                          <a:solidFill>
                            <a:srgbClr val="4D4D4F"/>
                          </a:solidFill>
                          <a:effectLst/>
                          <a:latin typeface="Arial" panose="020B0604020202020204" pitchFamily="34" charset="0"/>
                          <a:cs typeface="Arial" panose="020B0604020202020204" pitchFamily="34" charset="0"/>
                        </a:rPr>
                        <a:t>Tuiny</a:t>
                      </a:r>
                      <a:r>
                        <a:rPr lang="nl-NL" sz="1000" b="0" i="1" dirty="0">
                          <a:solidFill>
                            <a:srgbClr val="4D4D4F"/>
                          </a:solidFill>
                          <a:effectLst/>
                          <a:latin typeface="Arial" panose="020B0604020202020204" pitchFamily="34" charset="0"/>
                          <a:cs typeface="Arial" panose="020B0604020202020204" pitchFamily="34" charset="0"/>
                        </a:rPr>
                        <a:t> producten dan in 2024  </a:t>
                      </a:r>
                    </a:p>
                    <a:p>
                      <a:pPr algn="l" rtl="0" fontAlgn="base">
                        <a:buFont typeface="Arial" panose="020B0604020202020204" pitchFamily="34" charset="0"/>
                        <a:buChar char="•"/>
                      </a:pPr>
                      <a:endParaRPr lang="nl-NL" sz="1000" b="0" i="1" dirty="0">
                        <a:solidFill>
                          <a:srgbClr val="4D4D4F"/>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nl-NL" sz="1000" b="0" i="1" dirty="0">
                          <a:solidFill>
                            <a:srgbClr val="4D4D4F"/>
                          </a:solidFill>
                          <a:effectLst/>
                          <a:latin typeface="Arial" panose="020B0604020202020204" pitchFamily="34" charset="0"/>
                          <a:cs typeface="Arial" panose="020B0604020202020204" pitchFamily="34" charset="0"/>
                        </a:rPr>
                        <a:t>50% van de kopers van </a:t>
                      </a:r>
                      <a:r>
                        <a:rPr lang="nl-NL" sz="1000" b="0" i="1" dirty="0" err="1">
                          <a:solidFill>
                            <a:srgbClr val="4D4D4F"/>
                          </a:solidFill>
                          <a:effectLst/>
                          <a:latin typeface="Arial" panose="020B0604020202020204" pitchFamily="34" charset="0"/>
                          <a:cs typeface="Arial" panose="020B0604020202020204" pitchFamily="34" charset="0"/>
                        </a:rPr>
                        <a:t>Tuiny</a:t>
                      </a:r>
                      <a:r>
                        <a:rPr lang="nl-NL" sz="1000" b="0" i="1" dirty="0">
                          <a:solidFill>
                            <a:srgbClr val="4D4D4F"/>
                          </a:solidFill>
                          <a:effectLst/>
                          <a:latin typeface="Arial" panose="020B0604020202020204" pitchFamily="34" charset="0"/>
                          <a:cs typeface="Arial" panose="020B0604020202020204" pitchFamily="34" charset="0"/>
                        </a:rPr>
                        <a:t> producten heeft de e-</a:t>
                      </a:r>
                      <a:r>
                        <a:rPr lang="nl-NL" sz="1000" b="0" i="1" dirty="0" err="1">
                          <a:solidFill>
                            <a:srgbClr val="4D4D4F"/>
                          </a:solidFill>
                          <a:effectLst/>
                          <a:latin typeface="Arial" panose="020B0604020202020204" pitchFamily="34" charset="0"/>
                          <a:cs typeface="Arial" panose="020B0604020202020204" pitchFamily="34" charset="0"/>
                        </a:rPr>
                        <a:t>learning</a:t>
                      </a:r>
                      <a:r>
                        <a:rPr lang="nl-NL" sz="1000" b="0" i="1" dirty="0">
                          <a:solidFill>
                            <a:srgbClr val="4D4D4F"/>
                          </a:solidFill>
                          <a:effectLst/>
                          <a:latin typeface="Arial" panose="020B0604020202020204" pitchFamily="34" charset="0"/>
                          <a:cs typeface="Arial" panose="020B0604020202020204" pitchFamily="34" charset="0"/>
                        </a:rPr>
                        <a:t> </a:t>
                      </a:r>
                      <a:r>
                        <a:rPr lang="nl-NL" sz="1000" b="0" i="1" dirty="0" err="1">
                          <a:solidFill>
                            <a:srgbClr val="4D4D4F"/>
                          </a:solidFill>
                          <a:effectLst/>
                          <a:latin typeface="Arial" panose="020B0604020202020204" pitchFamily="34" charset="0"/>
                          <a:cs typeface="Arial" panose="020B0604020202020204" pitchFamily="34" charset="0"/>
                        </a:rPr>
                        <a:t>Tuiny</a:t>
                      </a:r>
                      <a:r>
                        <a:rPr lang="nl-NL" sz="1000" b="0" i="1" dirty="0">
                          <a:solidFill>
                            <a:srgbClr val="4D4D4F"/>
                          </a:solidFill>
                          <a:effectLst/>
                          <a:latin typeface="Arial" panose="020B0604020202020204" pitchFamily="34" charset="0"/>
                          <a:cs typeface="Arial" panose="020B0604020202020204" pitchFamily="34" charset="0"/>
                        </a:rPr>
                        <a:t> gevolgd</a:t>
                      </a:r>
                      <a:endParaRPr lang="nl-NL" sz="1050" b="0" i="1" dirty="0">
                        <a:solidFill>
                          <a:srgbClr val="4D4D4F"/>
                        </a:solidFill>
                        <a:effectLst/>
                        <a:latin typeface="Arial" panose="020B0604020202020204" pitchFamily="34" charset="0"/>
                        <a:cs typeface="Arial" panose="020B0604020202020204" pitchFamily="34" charset="0"/>
                      </a:endParaRPr>
                    </a:p>
                  </a:txBody>
                  <a:tcPr marL="32584" marR="32584" marT="16292" marB="162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l" rtl="0">
                        <a:buNone/>
                      </a:pPr>
                      <a:r>
                        <a:rPr lang="nl-NL" sz="1000" b="0" i="0" dirty="0">
                          <a:solidFill>
                            <a:srgbClr val="4D4D4F"/>
                          </a:solidFill>
                          <a:effectLst/>
                          <a:latin typeface="Arial" panose="020B0604020202020204" pitchFamily="34" charset="0"/>
                          <a:cs typeface="Arial" panose="020B0604020202020204" pitchFamily="34" charset="0"/>
                        </a:rPr>
                        <a:t>Afdelingen worden actief betrokken bij het participatietraject van Gezonde Buurten, Tiny </a:t>
                      </a:r>
                      <a:r>
                        <a:rPr lang="nl-NL" sz="1000" b="0" i="0" dirty="0" err="1">
                          <a:solidFill>
                            <a:srgbClr val="4D4D4F"/>
                          </a:solidFill>
                          <a:effectLst/>
                          <a:latin typeface="Arial" panose="020B0604020202020204" pitchFamily="34" charset="0"/>
                          <a:cs typeface="Arial" panose="020B0604020202020204" pitchFamily="34" charset="0"/>
                        </a:rPr>
                        <a:t>Forest</a:t>
                      </a:r>
                      <a:r>
                        <a:rPr lang="nl-NL" sz="1000" b="0" i="0" dirty="0">
                          <a:solidFill>
                            <a:srgbClr val="4D4D4F"/>
                          </a:solidFill>
                          <a:effectLst/>
                          <a:latin typeface="Arial" panose="020B0604020202020204" pitchFamily="34" charset="0"/>
                          <a:cs typeface="Arial" panose="020B0604020202020204" pitchFamily="34" charset="0"/>
                        </a:rPr>
                        <a:t> en </a:t>
                      </a:r>
                      <a:r>
                        <a:rPr lang="nl-NL" sz="1000" b="0" i="0" dirty="0" err="1">
                          <a:solidFill>
                            <a:srgbClr val="4D4D4F"/>
                          </a:solidFill>
                          <a:effectLst/>
                          <a:latin typeface="Arial" panose="020B0604020202020204" pitchFamily="34" charset="0"/>
                          <a:cs typeface="Arial" panose="020B0604020202020204" pitchFamily="34" charset="0"/>
                        </a:rPr>
                        <a:t>Tuiny</a:t>
                      </a:r>
                      <a:r>
                        <a:rPr lang="nl-NL" sz="1000" b="0" i="0" dirty="0">
                          <a:solidFill>
                            <a:srgbClr val="4D4D4F"/>
                          </a:solidFill>
                          <a:effectLst/>
                          <a:latin typeface="Arial" panose="020B0604020202020204" pitchFamily="34" charset="0"/>
                          <a:cs typeface="Arial" panose="020B0604020202020204" pitchFamily="34" charset="0"/>
                        </a:rPr>
                        <a:t> </a:t>
                      </a:r>
                      <a:r>
                        <a:rPr lang="nl-NL" sz="1000" b="0" i="0" dirty="0" err="1">
                          <a:solidFill>
                            <a:srgbClr val="4D4D4F"/>
                          </a:solidFill>
                          <a:effectLst/>
                          <a:latin typeface="Arial" panose="020B0604020202020204" pitchFamily="34" charset="0"/>
                          <a:cs typeface="Arial" panose="020B0604020202020204" pitchFamily="34" charset="0"/>
                        </a:rPr>
                        <a:t>Forest</a:t>
                      </a:r>
                      <a:r>
                        <a:rPr lang="nl-NL" sz="1000" b="0" i="0" dirty="0">
                          <a:solidFill>
                            <a:srgbClr val="4D4D4F"/>
                          </a:solidFill>
                          <a:effectLst/>
                          <a:latin typeface="Arial" panose="020B0604020202020204" pitchFamily="34" charset="0"/>
                          <a:cs typeface="Arial" panose="020B0604020202020204" pitchFamily="34" charset="0"/>
                        </a:rPr>
                        <a:t> campagnes, als die in hun werkgebied vallen.  </a:t>
                      </a:r>
                      <a:endParaRPr lang="nl-NL" sz="1200" b="0" i="0" dirty="0">
                        <a:solidFill>
                          <a:srgbClr val="4D4D4F"/>
                        </a:solidFill>
                        <a:effectLst/>
                        <a:latin typeface="Arial" panose="020B0604020202020204" pitchFamily="34" charset="0"/>
                        <a:cs typeface="Arial" panose="020B0604020202020204" pitchFamily="34" charset="0"/>
                      </a:endParaRPr>
                    </a:p>
                    <a:p>
                      <a:pPr lvl="0" algn="l" rtl="0">
                        <a:buNone/>
                      </a:pPr>
                      <a:endParaRPr lang="nl-NL" sz="1200" b="0" i="0" dirty="0">
                        <a:solidFill>
                          <a:srgbClr val="4D4D4F"/>
                        </a:solidFill>
                        <a:effectLst/>
                        <a:latin typeface="Arial" panose="020B0604020202020204" pitchFamily="34" charset="0"/>
                        <a:cs typeface="Arial" panose="020B0604020202020204" pitchFamily="34" charset="0"/>
                      </a:endParaRPr>
                    </a:p>
                    <a:p>
                      <a:pPr lvl="0" algn="l" rtl="0">
                        <a:buNone/>
                      </a:pPr>
                      <a:r>
                        <a:rPr lang="nl-NL" sz="1000" b="0" i="0" dirty="0">
                          <a:solidFill>
                            <a:srgbClr val="4D4D4F"/>
                          </a:solidFill>
                          <a:effectLst/>
                          <a:latin typeface="Arial" panose="020B0604020202020204" pitchFamily="34" charset="0"/>
                          <a:cs typeface="Arial" panose="020B0604020202020204" pitchFamily="34" charset="0"/>
                        </a:rPr>
                        <a:t>Afdelingen zetten hun netwerk, kennis en enthousiasme in, omdat dit enorm waardevol is voor de borging van elk van deze projecten/programma’s.  </a:t>
                      </a:r>
                      <a:endParaRPr lang="nl-NL" sz="1200" b="0" i="0" dirty="0">
                        <a:solidFill>
                          <a:srgbClr val="4D4D4F"/>
                        </a:solidFill>
                        <a:effectLst/>
                        <a:latin typeface="Arial" panose="020B0604020202020204" pitchFamily="34" charset="0"/>
                        <a:cs typeface="Arial" panose="020B0604020202020204" pitchFamily="34" charset="0"/>
                      </a:endParaRPr>
                    </a:p>
                  </a:txBody>
                  <a:tcPr marL="32584" marR="32584" marT="16292" marB="162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nl-NL" sz="1000" b="0" i="0" kern="1200" noProof="0">
                          <a:solidFill>
                            <a:srgbClr val="4D4D4F"/>
                          </a:solidFill>
                          <a:effectLst/>
                          <a:latin typeface="Arial" panose="020B0604020202020204" pitchFamily="34" charset="0"/>
                          <a:ea typeface="+mn-ea"/>
                          <a:cs typeface="Arial" panose="020B0604020202020204" pitchFamily="34" charset="0"/>
                        </a:rPr>
                        <a:t>We inspireren en motiveren bewoners met wat zij zelf kunnen doen in hun tuin én in hun buurt (concreet handelingsperspectief, het hele jaar door): </a:t>
                      </a:r>
                      <a:r>
                        <a:rPr lang="nl-NL" sz="1000" b="0" i="0" u="none" strike="noStrike" kern="1200" noProof="0">
                          <a:solidFill>
                            <a:srgbClr val="4D4D4F"/>
                          </a:solidFill>
                          <a:effectLst/>
                          <a:latin typeface="Arial" panose="020B0604020202020204" pitchFamily="34" charset="0"/>
                          <a:cs typeface="Arial" panose="020B0604020202020204" pitchFamily="34" charset="0"/>
                        </a:rPr>
                        <a:t>Biodivers vergroenen wordt makkelijk en er wordt geleerd over de natuur dichtbij. </a:t>
                      </a:r>
                      <a:endParaRPr lang="nl-NL" sz="1000" b="0" i="0" kern="1200" noProof="0">
                        <a:solidFill>
                          <a:srgbClr val="4D4D4F"/>
                        </a:solidFill>
                        <a:effectLst/>
                        <a:latin typeface="Arial" panose="020B0604020202020204" pitchFamily="34" charset="0"/>
                        <a:ea typeface="+mn-ea"/>
                        <a:cs typeface="Arial" panose="020B0604020202020204" pitchFamily="34" charset="0"/>
                      </a:endParaRPr>
                    </a:p>
                    <a:p>
                      <a:pPr lvl="0" algn="l">
                        <a:lnSpc>
                          <a:spcPct val="100000"/>
                        </a:lnSpc>
                        <a:spcBef>
                          <a:spcPts val="0"/>
                        </a:spcBef>
                        <a:spcAft>
                          <a:spcPts val="0"/>
                        </a:spcAft>
                        <a:buNone/>
                      </a:pPr>
                      <a:endParaRPr lang="nl-NL" sz="1000" b="0" i="0" kern="1200" noProof="0">
                        <a:solidFill>
                          <a:srgbClr val="4D4D4F"/>
                        </a:solidFill>
                        <a:effectLst/>
                        <a:latin typeface="Arial" panose="020B0604020202020204" pitchFamily="34" charset="0"/>
                        <a:ea typeface="+mn-ea"/>
                        <a:cs typeface="Arial" panose="020B0604020202020204" pitchFamily="34" charset="0"/>
                      </a:endParaRPr>
                    </a:p>
                    <a:p>
                      <a:pPr lvl="0" algn="l">
                        <a:lnSpc>
                          <a:spcPct val="100000"/>
                        </a:lnSpc>
                        <a:spcBef>
                          <a:spcPts val="0"/>
                        </a:spcBef>
                        <a:spcAft>
                          <a:spcPts val="0"/>
                        </a:spcAft>
                        <a:buNone/>
                      </a:pPr>
                      <a:r>
                        <a:rPr lang="nl-NL" sz="900" b="1" i="0" u="sng" strike="noStrike" kern="1200" noProof="0">
                          <a:solidFill>
                            <a:srgbClr val="4D4D4F"/>
                          </a:solidFill>
                          <a:effectLst/>
                          <a:latin typeface="Arial" panose="020B0604020202020204" pitchFamily="34" charset="0"/>
                          <a:cs typeface="Arial" panose="020B0604020202020204" pitchFamily="34" charset="0"/>
                        </a:rPr>
                        <a:t>Resultaten: </a:t>
                      </a:r>
                      <a:endParaRPr lang="nl-NL">
                        <a:solidFill>
                          <a:srgbClr val="4D4D4F"/>
                        </a:solidFill>
                        <a:latin typeface="Arial" panose="020B0604020202020204" pitchFamily="34" charset="0"/>
                        <a:cs typeface="Arial" panose="020B0604020202020204" pitchFamily="34" charset="0"/>
                      </a:endParaRPr>
                    </a:p>
                    <a:p>
                      <a:pPr marL="171450" lvl="0" indent="-171450" algn="l">
                        <a:lnSpc>
                          <a:spcPct val="100000"/>
                        </a:lnSpc>
                        <a:spcBef>
                          <a:spcPts val="0"/>
                        </a:spcBef>
                        <a:spcAft>
                          <a:spcPts val="0"/>
                        </a:spcAft>
                        <a:buFont typeface="Arial"/>
                        <a:buChar char="•"/>
                      </a:pPr>
                      <a:r>
                        <a:rPr lang="nl-NL" sz="1000" b="0" i="0" kern="1200" noProof="0">
                          <a:solidFill>
                            <a:srgbClr val="4D4D4F"/>
                          </a:solidFill>
                          <a:effectLst/>
                          <a:latin typeface="Arial" panose="020B0604020202020204" pitchFamily="34" charset="0"/>
                          <a:ea typeface="+mn-ea"/>
                          <a:cs typeface="Arial" panose="020B0604020202020204" pitchFamily="34" charset="0"/>
                        </a:rPr>
                        <a:t>Gezonde buurten methode zelfstandig in de markt </a:t>
                      </a:r>
                    </a:p>
                    <a:p>
                      <a:pPr marL="171450" lvl="0" indent="-171450" algn="l">
                        <a:lnSpc>
                          <a:spcPct val="100000"/>
                        </a:lnSpc>
                        <a:spcBef>
                          <a:spcPts val="0"/>
                        </a:spcBef>
                        <a:spcAft>
                          <a:spcPts val="0"/>
                        </a:spcAft>
                        <a:buFont typeface="Arial"/>
                        <a:buChar char="•"/>
                      </a:pPr>
                      <a:r>
                        <a:rPr lang="nl-NL" sz="1000" b="0" i="0" kern="1200" noProof="0">
                          <a:solidFill>
                            <a:srgbClr val="4D4D4F"/>
                          </a:solidFill>
                          <a:effectLst/>
                          <a:latin typeface="Arial"/>
                          <a:ea typeface="+mn-ea"/>
                          <a:cs typeface="Arial"/>
                        </a:rPr>
                        <a:t>Laagdrempelige </a:t>
                      </a:r>
                      <a:r>
                        <a:rPr lang="nl-NL" sz="1000" b="0" i="0" kern="1200" noProof="0" err="1">
                          <a:solidFill>
                            <a:srgbClr val="4D4D4F"/>
                          </a:solidFill>
                          <a:effectLst/>
                          <a:latin typeface="Arial"/>
                          <a:ea typeface="+mn-ea"/>
                          <a:cs typeface="Arial"/>
                        </a:rPr>
                        <a:t>Tuiny</a:t>
                      </a:r>
                      <a:r>
                        <a:rPr lang="nl-NL" sz="1000" b="0" i="0" kern="1200" noProof="0">
                          <a:solidFill>
                            <a:srgbClr val="4D4D4F"/>
                          </a:solidFill>
                          <a:effectLst/>
                          <a:latin typeface="Arial"/>
                          <a:ea typeface="+mn-ea"/>
                          <a:cs typeface="Arial"/>
                        </a:rPr>
                        <a:t> producten inclusief natuureducatie bestendigd en uitgebreid </a:t>
                      </a:r>
                      <a:r>
                        <a:rPr lang="nl-NL" sz="1000" b="0" i="0" kern="1200" noProof="0" err="1">
                          <a:solidFill>
                            <a:srgbClr val="4D4D4F"/>
                          </a:solidFill>
                          <a:effectLst/>
                          <a:latin typeface="Arial"/>
                          <a:ea typeface="+mn-ea"/>
                          <a:cs typeface="Arial"/>
                        </a:rPr>
                        <a:t>nav</a:t>
                      </a:r>
                      <a:r>
                        <a:rPr lang="nl-NL" sz="1000" b="0" i="0" kern="1200" noProof="0">
                          <a:solidFill>
                            <a:srgbClr val="4D4D4F"/>
                          </a:solidFill>
                          <a:effectLst/>
                          <a:latin typeface="Arial"/>
                          <a:ea typeface="+mn-ea"/>
                          <a:cs typeface="Arial"/>
                        </a:rPr>
                        <a:t> de marktbehoefte</a:t>
                      </a:r>
                      <a:endParaRPr lang="nl-NL" sz="1000" b="0" i="0" kern="1200">
                        <a:solidFill>
                          <a:srgbClr val="4D4D4F"/>
                        </a:solidFill>
                        <a:effectLst/>
                        <a:latin typeface="Arial"/>
                        <a:ea typeface="+mn-ea"/>
                        <a:cs typeface="Arial"/>
                      </a:endParaRPr>
                    </a:p>
                    <a:p>
                      <a:pPr marL="171450" lvl="0" indent="-171450" algn="l">
                        <a:lnSpc>
                          <a:spcPct val="100000"/>
                        </a:lnSpc>
                        <a:spcBef>
                          <a:spcPts val="0"/>
                        </a:spcBef>
                        <a:spcAft>
                          <a:spcPts val="0"/>
                        </a:spcAft>
                        <a:buFont typeface="Arial"/>
                        <a:buChar char="•"/>
                      </a:pPr>
                      <a:r>
                        <a:rPr lang="nl-NL" sz="1000" b="0" i="0" kern="1200" noProof="0">
                          <a:solidFill>
                            <a:srgbClr val="4D4D4F"/>
                          </a:solidFill>
                          <a:effectLst/>
                          <a:latin typeface="Arial" panose="020B0604020202020204" pitchFamily="34" charset="0"/>
                          <a:ea typeface="+mn-ea"/>
                          <a:cs typeface="Arial" panose="020B0604020202020204" pitchFamily="34" charset="0"/>
                        </a:rPr>
                        <a:t>Tuinrangers wordt doorontwikkeld</a:t>
                      </a:r>
                    </a:p>
                    <a:p>
                      <a:pPr marL="171450" lvl="0" indent="-171450" algn="l">
                        <a:lnSpc>
                          <a:spcPct val="100000"/>
                        </a:lnSpc>
                        <a:spcBef>
                          <a:spcPts val="0"/>
                        </a:spcBef>
                        <a:spcAft>
                          <a:spcPts val="0"/>
                        </a:spcAft>
                        <a:buFont typeface="Arial"/>
                        <a:buChar char="•"/>
                      </a:pPr>
                      <a:r>
                        <a:rPr lang="nl-NL" sz="1000" b="0" i="0" kern="1200" noProof="0">
                          <a:solidFill>
                            <a:srgbClr val="4D4D4F"/>
                          </a:solidFill>
                          <a:effectLst/>
                          <a:latin typeface="Arial" panose="020B0604020202020204" pitchFamily="34" charset="0"/>
                          <a:ea typeface="+mn-ea"/>
                          <a:cs typeface="Arial" panose="020B0604020202020204" pitchFamily="34" charset="0"/>
                        </a:rPr>
                        <a:t>Methode 'Straat make-over' wordt door het land uitgevoerd</a:t>
                      </a:r>
                    </a:p>
                    <a:p>
                      <a:pPr marL="171450" lvl="0" indent="-171450" algn="l">
                        <a:lnSpc>
                          <a:spcPct val="100000"/>
                        </a:lnSpc>
                        <a:spcBef>
                          <a:spcPts val="0"/>
                        </a:spcBef>
                        <a:spcAft>
                          <a:spcPts val="0"/>
                        </a:spcAft>
                        <a:buFont typeface="Arial"/>
                        <a:buChar char="•"/>
                      </a:pPr>
                      <a:r>
                        <a:rPr lang="nl-NL" sz="1000" b="0" i="0">
                          <a:solidFill>
                            <a:srgbClr val="4D4D4F"/>
                          </a:solidFill>
                          <a:effectLst/>
                          <a:latin typeface="Arial"/>
                          <a:cs typeface="Arial"/>
                        </a:rPr>
                        <a:t>Deelname landelijke voorjaars campagne ‘Maand van de groene Tuin’ en de </a:t>
                      </a:r>
                      <a:r>
                        <a:rPr lang="nl-NL" sz="1000" b="0" i="0" err="1">
                          <a:solidFill>
                            <a:srgbClr val="4D4D4F"/>
                          </a:solidFill>
                          <a:effectLst/>
                          <a:latin typeface="Arial"/>
                          <a:cs typeface="Arial"/>
                        </a:rPr>
                        <a:t>najaarscampagne</a:t>
                      </a:r>
                      <a:r>
                        <a:rPr lang="nl-NL" sz="1000" b="0" i="0">
                          <a:solidFill>
                            <a:srgbClr val="4D4D4F"/>
                          </a:solidFill>
                          <a:effectLst/>
                          <a:latin typeface="Arial"/>
                          <a:cs typeface="Arial"/>
                        </a:rPr>
                        <a:t> 'Plant mee' </a:t>
                      </a:r>
                    </a:p>
                  </a:txBody>
                  <a:tcPr marL="32584" marR="32584" marT="16292" marB="162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5970407"/>
                  </a:ext>
                </a:extLst>
              </a:tr>
              <a:tr h="2007053">
                <a:tc>
                  <a:txBody>
                    <a:bodyPr/>
                    <a:lstStyle/>
                    <a:p>
                      <a:pPr algn="l" rtl="0" fontAlgn="base"/>
                      <a:r>
                        <a:rPr lang="nl-NL" sz="1050" b="1" i="0">
                          <a:solidFill>
                            <a:srgbClr val="4D4D4F"/>
                          </a:solidFill>
                          <a:effectLst/>
                          <a:latin typeface="Arial" panose="020B0604020202020204" pitchFamily="34" charset="0"/>
                          <a:cs typeface="Arial" panose="020B0604020202020204" pitchFamily="34" charset="0"/>
                        </a:rPr>
                        <a:t>Samenwerken met gemeenten</a:t>
                      </a:r>
                      <a:r>
                        <a:rPr lang="nl-NL" sz="1050" b="0" i="0">
                          <a:solidFill>
                            <a:srgbClr val="4D4D4F"/>
                          </a:solidFill>
                          <a:effectLst/>
                          <a:latin typeface="Arial" panose="020B0604020202020204" pitchFamily="34" charset="0"/>
                          <a:cs typeface="Arial" panose="020B0604020202020204" pitchFamily="34" charset="0"/>
                        </a:rPr>
                        <a:t>: </a:t>
                      </a:r>
                      <a:r>
                        <a:rPr lang="nl-NL" sz="1100" b="0" i="0" u="none" strike="noStrike" noProof="0">
                          <a:solidFill>
                            <a:srgbClr val="4D4D4F"/>
                          </a:solidFill>
                          <a:effectLst/>
                          <a:latin typeface="Arial" panose="020B0604020202020204" pitchFamily="34" charset="0"/>
                          <a:cs typeface="Arial" panose="020B0604020202020204" pitchFamily="34" charset="0"/>
                        </a:rPr>
                        <a:t>Droom is radicale vergroening in steden en dorpen. </a:t>
                      </a:r>
                      <a:r>
                        <a:rPr lang="nl-NL" sz="1000" b="0" i="0" u="none" strike="noStrike" noProof="0">
                          <a:solidFill>
                            <a:srgbClr val="4D4D4F"/>
                          </a:solidFill>
                          <a:effectLst/>
                          <a:latin typeface="Arial" panose="020B0604020202020204" pitchFamily="34" charset="0"/>
                          <a:cs typeface="Arial" panose="020B0604020202020204" pitchFamily="34" charset="0"/>
                        </a:rPr>
                        <a:t>Onze focus in 2025 ligt op private terreinen en openbaar groen. </a:t>
                      </a:r>
                      <a:r>
                        <a:rPr lang="nl-NL" sz="1050" b="0" i="0" kern="1200" noProof="0">
                          <a:solidFill>
                            <a:srgbClr val="4D4D4F"/>
                          </a:solidFill>
                          <a:effectLst/>
                          <a:latin typeface="Arial" panose="020B0604020202020204" pitchFamily="34" charset="0"/>
                          <a:ea typeface="+mn-ea"/>
                          <a:cs typeface="Arial" panose="020B0604020202020204" pitchFamily="34" charset="0"/>
                        </a:rPr>
                        <a:t>Woningbouw, klimaatadeptatie en leefbaarheid zijn primaire trigger. We benaderen gemeenten vanuit 3-30-300 perspectief en/of via soorten. </a:t>
                      </a:r>
                      <a:endParaRPr lang="nl-NL" sz="1000" b="0" i="0" u="none" strike="noStrike" noProof="0">
                        <a:solidFill>
                          <a:srgbClr val="4D4D4F"/>
                        </a:solidFill>
                        <a:effectLst/>
                        <a:latin typeface="Arial" panose="020B0604020202020204" pitchFamily="34" charset="0"/>
                        <a:cs typeface="Arial" panose="020B0604020202020204" pitchFamily="34" charset="0"/>
                      </a:endParaRPr>
                    </a:p>
                    <a:p>
                      <a:pPr algn="l" rtl="0" fontAlgn="base"/>
                      <a:endParaRPr lang="nl-NL" sz="1200" b="0" i="0">
                        <a:solidFill>
                          <a:srgbClr val="4D4D4F"/>
                        </a:solidFill>
                        <a:effectLst/>
                        <a:latin typeface="Arial" panose="020B0604020202020204" pitchFamily="34" charset="0"/>
                        <a:cs typeface="Arial" panose="020B0604020202020204" pitchFamily="34" charset="0"/>
                      </a:endParaRPr>
                    </a:p>
                    <a:p>
                      <a:pPr lvl="0" algn="l">
                        <a:buNone/>
                      </a:pPr>
                      <a:r>
                        <a:rPr lang="nl-NL" sz="900" b="1" i="0" u="none" strike="noStrike" noProof="0">
                          <a:solidFill>
                            <a:srgbClr val="4D4D4F"/>
                          </a:solidFill>
                          <a:effectLst/>
                          <a:latin typeface="Arial" panose="020B0604020202020204" pitchFamily="34" charset="0"/>
                          <a:cs typeface="Arial" panose="020B0604020202020204" pitchFamily="34" charset="0"/>
                        </a:rPr>
                        <a:t>Impact:</a:t>
                      </a:r>
                      <a:endParaRPr lang="nl-NL">
                        <a:solidFill>
                          <a:srgbClr val="4D4D4F"/>
                        </a:solidFill>
                        <a:latin typeface="Arial" panose="020B0604020202020204" pitchFamily="34" charset="0"/>
                        <a:cs typeface="Arial" panose="020B0604020202020204" pitchFamily="34" charset="0"/>
                      </a:endParaRPr>
                    </a:p>
                    <a:p>
                      <a:pPr algn="l" rtl="0" fontAlgn="base"/>
                      <a:r>
                        <a:rPr lang="nl-NL" sz="1050" b="0" i="1">
                          <a:solidFill>
                            <a:srgbClr val="4D4D4F"/>
                          </a:solidFill>
                          <a:effectLst/>
                          <a:latin typeface="Arial" panose="020B0604020202020204" pitchFamily="34" charset="0"/>
                          <a:cs typeface="Arial" panose="020B0604020202020204" pitchFamily="34" charset="0"/>
                        </a:rPr>
                        <a:t>6 pilot gemeenten, elke regio 1</a:t>
                      </a:r>
                      <a:r>
                        <a:rPr lang="nl-NL" sz="1050" b="0" i="0">
                          <a:solidFill>
                            <a:srgbClr val="4D4D4F"/>
                          </a:solidFill>
                          <a:effectLst/>
                          <a:latin typeface="Arial" panose="020B0604020202020204" pitchFamily="34" charset="0"/>
                          <a:cs typeface="Arial" panose="020B0604020202020204" pitchFamily="34" charset="0"/>
                        </a:rPr>
                        <a:t> </a:t>
                      </a:r>
                      <a:endParaRPr lang="nl-NL" sz="1200" b="0" i="0">
                        <a:solidFill>
                          <a:srgbClr val="4D4D4F"/>
                        </a:solidFill>
                        <a:effectLst/>
                        <a:latin typeface="Arial" panose="020B0604020202020204" pitchFamily="34" charset="0"/>
                        <a:cs typeface="Arial" panose="020B0604020202020204" pitchFamily="34" charset="0"/>
                      </a:endParaRPr>
                    </a:p>
                  </a:txBody>
                  <a:tcPr marL="32584" marR="32584" marT="16292" marB="162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gn="l" rtl="0" fontAlgn="base">
                        <a:buFont typeface="Arial"/>
                        <a:buChar char="•"/>
                      </a:pPr>
                      <a:r>
                        <a:rPr lang="nl-NL" sz="1000" b="0" i="0" dirty="0">
                          <a:solidFill>
                            <a:srgbClr val="4D4D4F"/>
                          </a:solidFill>
                          <a:effectLst/>
                          <a:latin typeface="Arial" panose="020B0604020202020204" pitchFamily="34" charset="0"/>
                          <a:cs typeface="Arial" panose="020B0604020202020204" pitchFamily="34" charset="0"/>
                        </a:rPr>
                        <a:t>Er worden online bijeenkomsten georganiseerd om afdelingen handvatten te bieden voor de 3-30-300 aanpak van IVN. </a:t>
                      </a:r>
                      <a:endParaRPr lang="nl-NL" sz="1200" b="0" i="0" dirty="0">
                        <a:solidFill>
                          <a:srgbClr val="4D4D4F"/>
                        </a:solidFill>
                        <a:effectLst/>
                        <a:latin typeface="Arial" panose="020B0604020202020204" pitchFamily="34" charset="0"/>
                        <a:cs typeface="Arial" panose="020B0604020202020204" pitchFamily="34" charset="0"/>
                      </a:endParaRPr>
                    </a:p>
                    <a:p>
                      <a:pPr marL="171450" indent="-171450" algn="l" rtl="0" fontAlgn="base">
                        <a:buFont typeface="Arial"/>
                        <a:buChar char="•"/>
                      </a:pPr>
                      <a:endParaRPr lang="nl-NL" sz="1200" b="0" i="0" dirty="0">
                        <a:solidFill>
                          <a:srgbClr val="4D4D4F"/>
                        </a:solidFill>
                        <a:effectLst/>
                        <a:latin typeface="Arial" panose="020B0604020202020204" pitchFamily="34" charset="0"/>
                        <a:cs typeface="Arial" panose="020B0604020202020204" pitchFamily="34" charset="0"/>
                      </a:endParaRPr>
                    </a:p>
                    <a:p>
                      <a:pPr marL="171450" indent="-171450" algn="l" rtl="0" fontAlgn="base">
                        <a:buFont typeface="Arial"/>
                        <a:buChar char="•"/>
                      </a:pPr>
                      <a:r>
                        <a:rPr lang="nl-NL" sz="1000" b="0" i="0" dirty="0">
                          <a:solidFill>
                            <a:srgbClr val="4D4D4F"/>
                          </a:solidFill>
                          <a:effectLst/>
                          <a:latin typeface="Arial" panose="020B0604020202020204" pitchFamily="34" charset="0"/>
                          <a:cs typeface="Arial" panose="020B0604020202020204" pitchFamily="34" charset="0"/>
                        </a:rPr>
                        <a:t>De vrijwilligers creëren, ondersteund door de beroepskrachten, een aanbod waarmee zij zelf naar hun gemeente kunnen gaan.  </a:t>
                      </a:r>
                      <a:endParaRPr lang="nl-NL" sz="1200" b="0" i="0" dirty="0">
                        <a:solidFill>
                          <a:srgbClr val="4D4D4F"/>
                        </a:solidFill>
                        <a:effectLst/>
                        <a:latin typeface="Arial" panose="020B0604020202020204" pitchFamily="34" charset="0"/>
                        <a:cs typeface="Arial" panose="020B0604020202020204" pitchFamily="34" charset="0"/>
                      </a:endParaRPr>
                    </a:p>
                    <a:p>
                      <a:pPr marL="171450" lvl="0" indent="-171450" algn="l">
                        <a:buFont typeface="Arial"/>
                        <a:buChar char="•"/>
                      </a:pPr>
                      <a:endParaRPr lang="nl-NL" sz="1000" b="0" i="0" dirty="0">
                        <a:solidFill>
                          <a:srgbClr val="4D4D4F"/>
                        </a:solidFill>
                        <a:effectLst/>
                        <a:latin typeface="Arial" panose="020B0604020202020204" pitchFamily="34" charset="0"/>
                        <a:cs typeface="Arial" panose="020B0604020202020204" pitchFamily="34" charset="0"/>
                      </a:endParaRPr>
                    </a:p>
                    <a:p>
                      <a:pPr marL="171450" lvl="0" indent="-171450" algn="l">
                        <a:buFont typeface="Arial"/>
                        <a:buChar char="•"/>
                      </a:pPr>
                      <a:r>
                        <a:rPr lang="nl-NL" sz="1000" b="0" i="0" u="none" strike="noStrike" noProof="0" dirty="0">
                          <a:solidFill>
                            <a:srgbClr val="4D4D4F"/>
                          </a:solidFill>
                          <a:effectLst/>
                          <a:latin typeface="Arial" panose="020B0604020202020204" pitchFamily="34" charset="0"/>
                          <a:cs typeface="Arial" panose="020B0604020202020204" pitchFamily="34" charset="0"/>
                        </a:rPr>
                        <a:t>Afdelingen denken mee over het perspectief van stad als landschap en gebruiken de soorten stand als invalshoek. </a:t>
                      </a:r>
                      <a:r>
                        <a:rPr lang="nl-NL" sz="1000" b="0" i="0" dirty="0">
                          <a:solidFill>
                            <a:srgbClr val="4D4D4F"/>
                          </a:solidFill>
                          <a:effectLst/>
                          <a:latin typeface="Arial" panose="020B0604020202020204" pitchFamily="34" charset="0"/>
                          <a:cs typeface="Arial" panose="020B0604020202020204" pitchFamily="34" charset="0"/>
                        </a:rPr>
                        <a:t> </a:t>
                      </a:r>
                      <a:endParaRPr lang="nl-NL" sz="1200" b="0" i="0" dirty="0">
                        <a:solidFill>
                          <a:srgbClr val="4D4D4F"/>
                        </a:solidFill>
                        <a:effectLst/>
                        <a:latin typeface="Arial" panose="020B0604020202020204" pitchFamily="34" charset="0"/>
                        <a:cs typeface="Arial" panose="020B0604020202020204" pitchFamily="34" charset="0"/>
                      </a:endParaRPr>
                    </a:p>
                  </a:txBody>
                  <a:tcPr marL="32584" marR="32584" marT="16292" marB="162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nl-NL" sz="1000" b="0" i="0" kern="1200" noProof="0" dirty="0">
                          <a:solidFill>
                            <a:srgbClr val="4D4D4F"/>
                          </a:solidFill>
                          <a:effectLst/>
                          <a:latin typeface="Arial" panose="020B0604020202020204" pitchFamily="34" charset="0"/>
                          <a:ea typeface="+mn-ea"/>
                          <a:cs typeface="Arial" panose="020B0604020202020204" pitchFamily="34" charset="0"/>
                        </a:rPr>
                        <a:t>De bouwopgaaf </a:t>
                      </a:r>
                      <a:r>
                        <a:rPr lang="nl-NL" sz="1000" b="0" i="0" kern="1200" noProof="0" dirty="0" err="1">
                          <a:solidFill>
                            <a:srgbClr val="4D4D4F"/>
                          </a:solidFill>
                          <a:effectLst/>
                          <a:latin typeface="Arial" panose="020B0604020202020204" pitchFamily="34" charset="0"/>
                          <a:ea typeface="+mn-ea"/>
                          <a:cs typeface="Arial" panose="020B0604020202020204" pitchFamily="34" charset="0"/>
                        </a:rPr>
                        <a:t>tbv</a:t>
                      </a:r>
                      <a:r>
                        <a:rPr lang="nl-NL" sz="1000" b="0" i="0" kern="1200" noProof="0" dirty="0">
                          <a:solidFill>
                            <a:srgbClr val="4D4D4F"/>
                          </a:solidFill>
                          <a:effectLst/>
                          <a:latin typeface="Arial" panose="020B0604020202020204" pitchFamily="34" charset="0"/>
                          <a:ea typeface="+mn-ea"/>
                          <a:cs typeface="Arial" panose="020B0604020202020204" pitchFamily="34" charset="0"/>
                        </a:rPr>
                        <a:t> woningen is dominante in dit focusgebied. Leefbaarheid en klimaatadaptatie zijn daarbij voorwaarden. We benaderen gemeenten voor </a:t>
                      </a:r>
                      <a:r>
                        <a:rPr lang="nl-NL" sz="1000" b="0" i="0" kern="1200" noProof="0" dirty="0" err="1">
                          <a:solidFill>
                            <a:srgbClr val="4D4D4F"/>
                          </a:solidFill>
                          <a:effectLst/>
                          <a:latin typeface="Arial" panose="020B0604020202020204" pitchFamily="34" charset="0"/>
                          <a:ea typeface="+mn-ea"/>
                          <a:cs typeface="Arial" panose="020B0604020202020204" pitchFamily="34" charset="0"/>
                        </a:rPr>
                        <a:t>vergroenen</a:t>
                      </a:r>
                      <a:r>
                        <a:rPr lang="nl-NL" sz="1000" b="0" i="0" kern="1200" noProof="0" dirty="0">
                          <a:solidFill>
                            <a:srgbClr val="4D4D4F"/>
                          </a:solidFill>
                          <a:effectLst/>
                          <a:latin typeface="Arial" panose="020B0604020202020204" pitchFamily="34" charset="0"/>
                          <a:ea typeface="+mn-ea"/>
                          <a:cs typeface="Arial" panose="020B0604020202020204" pitchFamily="34" charset="0"/>
                        </a:rPr>
                        <a:t> vanuit het 3-30-300 perspectief of via doelsoorten. </a:t>
                      </a:r>
                    </a:p>
                    <a:p>
                      <a:pPr lvl="0" algn="l">
                        <a:buNone/>
                      </a:pPr>
                      <a:endParaRPr lang="nl-NL" sz="900" b="1" i="0" u="sng" strike="noStrike" noProof="0" dirty="0">
                        <a:solidFill>
                          <a:srgbClr val="4D4D4F"/>
                        </a:solidFill>
                        <a:effectLst/>
                        <a:latin typeface="Arial" panose="020B0604020202020204" pitchFamily="34" charset="0"/>
                        <a:cs typeface="Arial" panose="020B0604020202020204" pitchFamily="34" charset="0"/>
                      </a:endParaRPr>
                    </a:p>
                    <a:p>
                      <a:pPr lvl="0" algn="l">
                        <a:buNone/>
                      </a:pPr>
                      <a:r>
                        <a:rPr lang="nl-NL" sz="900" b="1" i="0" u="sng" strike="noStrike" noProof="0" dirty="0">
                          <a:solidFill>
                            <a:srgbClr val="4D4D4F"/>
                          </a:solidFill>
                          <a:effectLst/>
                          <a:latin typeface="Arial" panose="020B0604020202020204" pitchFamily="34" charset="0"/>
                          <a:cs typeface="Arial" panose="020B0604020202020204" pitchFamily="34" charset="0"/>
                        </a:rPr>
                        <a:t>Resultaten: </a:t>
                      </a:r>
                      <a:endParaRPr lang="nl-NL" sz="1200" b="0" i="0" dirty="0">
                        <a:solidFill>
                          <a:srgbClr val="4D4D4F"/>
                        </a:solidFill>
                        <a:effectLst/>
                        <a:latin typeface="Arial" panose="020B0604020202020204" pitchFamily="34" charset="0"/>
                        <a:cs typeface="Arial" panose="020B0604020202020204" pitchFamily="34" charset="0"/>
                      </a:endParaRPr>
                    </a:p>
                    <a:p>
                      <a:pPr marL="171450" lvl="0" indent="-171450" algn="l">
                        <a:buFont typeface="Arial"/>
                        <a:buChar char="•"/>
                      </a:pPr>
                      <a:r>
                        <a:rPr lang="nl-NL" sz="1000" b="0" i="0" dirty="0">
                          <a:solidFill>
                            <a:srgbClr val="4D4D4F"/>
                          </a:solidFill>
                          <a:effectLst/>
                          <a:latin typeface="Arial" panose="020B0604020202020204" pitchFamily="34" charset="0"/>
                          <a:cs typeface="Arial" panose="020B0604020202020204" pitchFamily="34" charset="0"/>
                        </a:rPr>
                        <a:t>6 pilot gemeenten om de 3-30-300 aanpak van IVN vorm te geven (elke provincie 1) . Samenwerking door beroepskrachten en afdeling </a:t>
                      </a:r>
                      <a:endParaRPr lang="nl-NL" sz="1200" b="0" i="0" dirty="0">
                        <a:solidFill>
                          <a:srgbClr val="4D4D4F"/>
                        </a:solidFill>
                        <a:effectLst/>
                        <a:latin typeface="Arial" panose="020B0604020202020204" pitchFamily="34" charset="0"/>
                        <a:cs typeface="Arial" panose="020B0604020202020204" pitchFamily="34" charset="0"/>
                      </a:endParaRPr>
                    </a:p>
                    <a:p>
                      <a:pPr marL="171450" indent="-171450" algn="l" rtl="0" fontAlgn="base">
                        <a:buFont typeface="Arial"/>
                        <a:buChar char="•"/>
                      </a:pPr>
                      <a:r>
                        <a:rPr lang="nl-NL" sz="1000" b="0" i="0" dirty="0">
                          <a:solidFill>
                            <a:srgbClr val="4D4D4F"/>
                          </a:solidFill>
                          <a:effectLst/>
                          <a:latin typeface="Arial" panose="020B0604020202020204" pitchFamily="34" charset="0"/>
                          <a:cs typeface="Arial" panose="020B0604020202020204" pitchFamily="34" charset="0"/>
                        </a:rPr>
                        <a:t>Minimaal 12 ‘buurtcampagnes’ op gemeenteniveau </a:t>
                      </a:r>
                      <a:r>
                        <a:rPr lang="nl-NL" sz="1000" b="0" i="0" dirty="0" err="1">
                          <a:solidFill>
                            <a:srgbClr val="4D4D4F"/>
                          </a:solidFill>
                          <a:effectLst/>
                          <a:latin typeface="Arial" panose="020B0604020202020204" pitchFamily="34" charset="0"/>
                          <a:cs typeface="Arial" panose="020B0604020202020204" pitchFamily="34" charset="0"/>
                        </a:rPr>
                        <a:t>ism</a:t>
                      </a:r>
                      <a:r>
                        <a:rPr lang="nl-NL" sz="1000" b="0" i="0" dirty="0">
                          <a:solidFill>
                            <a:srgbClr val="4D4D4F"/>
                          </a:solidFill>
                          <a:effectLst/>
                          <a:latin typeface="Arial" panose="020B0604020202020204" pitchFamily="34" charset="0"/>
                          <a:cs typeface="Arial" panose="020B0604020202020204" pitchFamily="34" charset="0"/>
                        </a:rPr>
                        <a:t> afdeling</a:t>
                      </a:r>
                    </a:p>
                    <a:p>
                      <a:pPr marL="171450" lvl="0" indent="-171450" algn="l">
                        <a:buFont typeface="Arial"/>
                        <a:buChar char="•"/>
                      </a:pPr>
                      <a:r>
                        <a:rPr lang="nl-NL" sz="1000" b="0" i="0" u="none" strike="noStrike" noProof="0" dirty="0">
                          <a:solidFill>
                            <a:srgbClr val="4D4D4F"/>
                          </a:solidFill>
                          <a:effectLst/>
                          <a:latin typeface="Arial" panose="020B0604020202020204" pitchFamily="34" charset="0"/>
                          <a:cs typeface="Arial" panose="020B0604020202020204" pitchFamily="34" charset="0"/>
                        </a:rPr>
                        <a:t>Het perspectief van de stad als landschap </a:t>
                      </a:r>
                      <a:r>
                        <a:rPr lang="nl-NL" sz="1000" b="0" i="0" u="none" strike="noStrike" noProof="0" dirty="0" err="1">
                          <a:solidFill>
                            <a:srgbClr val="4D4D4F"/>
                          </a:solidFill>
                          <a:effectLst/>
                          <a:latin typeface="Arial" panose="020B0604020202020204" pitchFamily="34" charset="0"/>
                          <a:cs typeface="Arial" panose="020B0604020202020204" pitchFamily="34" charset="0"/>
                        </a:rPr>
                        <a:t>doorontwikkelt</a:t>
                      </a:r>
                      <a:r>
                        <a:rPr lang="nl-NL" sz="1000" b="0" i="0" u="none" strike="noStrike" noProof="0" dirty="0">
                          <a:solidFill>
                            <a:srgbClr val="4D4D4F"/>
                          </a:solidFill>
                          <a:effectLst/>
                          <a:latin typeface="Arial" panose="020B0604020202020204" pitchFamily="34" charset="0"/>
                          <a:cs typeface="Arial" panose="020B0604020202020204" pitchFamily="34" charset="0"/>
                        </a:rPr>
                        <a:t> </a:t>
                      </a:r>
                      <a:r>
                        <a:rPr lang="nl-NL" sz="1000" b="0" i="0" u="none" strike="noStrike" noProof="0" dirty="0" err="1">
                          <a:solidFill>
                            <a:srgbClr val="4D4D4F"/>
                          </a:solidFill>
                          <a:effectLst/>
                          <a:latin typeface="Arial" panose="020B0604020202020204" pitchFamily="34" charset="0"/>
                          <a:cs typeface="Arial" panose="020B0604020202020204" pitchFamily="34" charset="0"/>
                        </a:rPr>
                        <a:t>ism</a:t>
                      </a:r>
                      <a:r>
                        <a:rPr lang="nl-NL" sz="1000" b="0" i="0" u="none" strike="noStrike" noProof="0" dirty="0">
                          <a:solidFill>
                            <a:srgbClr val="4D4D4F"/>
                          </a:solidFill>
                          <a:effectLst/>
                          <a:latin typeface="Arial" panose="020B0604020202020204" pitchFamily="34" charset="0"/>
                          <a:cs typeface="Arial" panose="020B0604020202020204" pitchFamily="34" charset="0"/>
                        </a:rPr>
                        <a:t> Vogelbescherming en Vlinderstichting.</a:t>
                      </a:r>
                    </a:p>
                    <a:p>
                      <a:pPr marL="171450" lvl="0" indent="-171450" algn="l">
                        <a:buClr>
                          <a:srgbClr val="000000"/>
                        </a:buClr>
                        <a:buFont typeface="Arial,Sans-Serif"/>
                        <a:buChar char="•"/>
                      </a:pPr>
                      <a:r>
                        <a:rPr lang="nl-NL" sz="1000" b="0" i="0" u="none" strike="noStrike" noProof="0" dirty="0">
                          <a:solidFill>
                            <a:srgbClr val="4D4D4F"/>
                          </a:solidFill>
                          <a:effectLst/>
                          <a:latin typeface="Arial" panose="020B0604020202020204" pitchFamily="34" charset="0"/>
                          <a:cs typeface="Arial" panose="020B0604020202020204" pitchFamily="34" charset="0"/>
                        </a:rPr>
                        <a:t>Minimaal in 2 provincies 'de groene bouwvergadering' gehouden (de IVN aanpak voor het verbindende gesprek tussen provincie, gemeenten, bouwers en ecologen)</a:t>
                      </a:r>
                      <a:endParaRPr lang="en-US" sz="1000" b="0" i="0" u="none" strike="noStrike" noProof="0" dirty="0">
                        <a:solidFill>
                          <a:srgbClr val="4D4D4F"/>
                        </a:solidFill>
                        <a:effectLst/>
                        <a:latin typeface="Arial" panose="020B0604020202020204" pitchFamily="34" charset="0"/>
                        <a:cs typeface="Arial" panose="020B0604020202020204" pitchFamily="34" charset="0"/>
                      </a:endParaRPr>
                    </a:p>
                  </a:txBody>
                  <a:tcPr marL="32584" marR="32584" marT="16292" marB="162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556984"/>
                  </a:ext>
                </a:extLst>
              </a:tr>
              <a:tr h="1324859">
                <a:tc>
                  <a:txBody>
                    <a:bodyPr/>
                    <a:lstStyle/>
                    <a:p>
                      <a:pPr algn="l" rtl="0" fontAlgn="base"/>
                      <a:r>
                        <a:rPr lang="nl-NL" sz="1050" b="1" i="0">
                          <a:solidFill>
                            <a:srgbClr val="4D4D4F"/>
                          </a:solidFill>
                          <a:effectLst/>
                          <a:latin typeface="Arial" panose="020B0604020202020204" pitchFamily="34" charset="0"/>
                          <a:cs typeface="Arial" panose="020B0604020202020204" pitchFamily="34" charset="0"/>
                        </a:rPr>
                        <a:t>Natuurrijk wonen:</a:t>
                      </a:r>
                      <a:r>
                        <a:rPr lang="nl-NL" sz="1050" b="0" i="0">
                          <a:solidFill>
                            <a:srgbClr val="4D4D4F"/>
                          </a:solidFill>
                          <a:effectLst/>
                          <a:latin typeface="Arial" panose="020B0604020202020204" pitchFamily="34" charset="0"/>
                          <a:cs typeface="Arial" panose="020B0604020202020204" pitchFamily="34" charset="0"/>
                        </a:rPr>
                        <a:t> Natuurvrijwilligers in de buurt aan de slag</a:t>
                      </a:r>
                    </a:p>
                    <a:p>
                      <a:pPr algn="l" rtl="0" fontAlgn="base"/>
                      <a:endParaRPr lang="nl-NL" sz="1050" b="0" i="0">
                        <a:solidFill>
                          <a:srgbClr val="4D4D4F"/>
                        </a:solidFill>
                        <a:effectLst/>
                        <a:latin typeface="Arial" panose="020B0604020202020204" pitchFamily="34" charset="0"/>
                        <a:cs typeface="Arial" panose="020B0604020202020204" pitchFamily="34" charset="0"/>
                      </a:endParaRPr>
                    </a:p>
                    <a:p>
                      <a:pPr lvl="0" algn="l">
                        <a:buNone/>
                      </a:pPr>
                      <a:r>
                        <a:rPr lang="nl-NL" sz="900" b="1" i="0" u="none" strike="noStrike" noProof="0">
                          <a:solidFill>
                            <a:srgbClr val="4D4D4F"/>
                          </a:solidFill>
                          <a:effectLst/>
                          <a:latin typeface="Arial" panose="020B0604020202020204" pitchFamily="34" charset="0"/>
                          <a:cs typeface="Arial" panose="020B0604020202020204" pitchFamily="34" charset="0"/>
                        </a:rPr>
                        <a:t>Impact:</a:t>
                      </a:r>
                      <a:endParaRPr lang="nl-NL">
                        <a:solidFill>
                          <a:srgbClr val="4D4D4F"/>
                        </a:solidFill>
                        <a:latin typeface="Arial" panose="020B0604020202020204" pitchFamily="34" charset="0"/>
                        <a:cs typeface="Arial" panose="020B0604020202020204" pitchFamily="34" charset="0"/>
                      </a:endParaRPr>
                    </a:p>
                    <a:p>
                      <a:pPr algn="l" rtl="0" fontAlgn="base"/>
                      <a:r>
                        <a:rPr lang="nl-NL" sz="1050" b="0" i="1">
                          <a:solidFill>
                            <a:srgbClr val="4D4D4F"/>
                          </a:solidFill>
                          <a:effectLst/>
                          <a:latin typeface="Arial" panose="020B0604020202020204" pitchFamily="34" charset="0"/>
                          <a:cs typeface="Arial" panose="020B0604020202020204" pitchFamily="34" charset="0"/>
                        </a:rPr>
                        <a:t>Kun je hier concrete doelstelling benoemen? Hoeveel vrijwilligers bereikt? Of hoeveel workshops georganiseerd? </a:t>
                      </a:r>
                      <a:r>
                        <a:rPr lang="nl-NL" sz="1050" b="0" i="0">
                          <a:solidFill>
                            <a:srgbClr val="4D4D4F"/>
                          </a:solidFill>
                          <a:effectLst/>
                          <a:latin typeface="Arial" panose="020B0604020202020204" pitchFamily="34" charset="0"/>
                          <a:cs typeface="Arial" panose="020B0604020202020204" pitchFamily="34" charset="0"/>
                        </a:rPr>
                        <a:t> </a:t>
                      </a:r>
                      <a:endParaRPr lang="nl-NL" sz="1200" b="0" i="0">
                        <a:solidFill>
                          <a:srgbClr val="4D4D4F"/>
                        </a:solidFill>
                        <a:effectLst/>
                        <a:latin typeface="Arial" panose="020B0604020202020204" pitchFamily="34" charset="0"/>
                        <a:cs typeface="Arial" panose="020B0604020202020204" pitchFamily="34" charset="0"/>
                      </a:endParaRPr>
                    </a:p>
                  </a:txBody>
                  <a:tcPr marL="32584" marR="32584" marT="16292" marB="162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gn="l" rtl="0" fontAlgn="base">
                        <a:buFont typeface="Arial"/>
                        <a:buChar char="•"/>
                      </a:pPr>
                      <a:r>
                        <a:rPr lang="nl-NL" sz="1000" b="0" i="0" dirty="0">
                          <a:solidFill>
                            <a:srgbClr val="4D4D4F"/>
                          </a:solidFill>
                          <a:effectLst/>
                          <a:latin typeface="Arial" panose="020B0604020202020204" pitchFamily="34" charset="0"/>
                          <a:cs typeface="Arial" panose="020B0604020202020204" pitchFamily="34" charset="0"/>
                        </a:rPr>
                        <a:t>Beheer en onderhoud terreinen (vlindertuinen, bijenbosjes, vennen en bospercelen)  </a:t>
                      </a:r>
                      <a:endParaRPr lang="nl-NL" sz="1200" b="0" i="0" dirty="0">
                        <a:solidFill>
                          <a:srgbClr val="4D4D4F"/>
                        </a:solidFill>
                        <a:effectLst/>
                        <a:latin typeface="Arial" panose="020B0604020202020204" pitchFamily="34" charset="0"/>
                        <a:cs typeface="Arial" panose="020B0604020202020204" pitchFamily="34" charset="0"/>
                      </a:endParaRPr>
                    </a:p>
                    <a:p>
                      <a:pPr marL="171450" indent="-171450" algn="l" rtl="0" fontAlgn="base">
                        <a:buFont typeface="Arial"/>
                        <a:buChar char="•"/>
                      </a:pPr>
                      <a:r>
                        <a:rPr lang="nl-NL" sz="1000" b="0" i="0" dirty="0">
                          <a:solidFill>
                            <a:srgbClr val="4D4D4F"/>
                          </a:solidFill>
                          <a:effectLst/>
                          <a:latin typeface="Arial" panose="020B0604020202020204" pitchFamily="34" charset="0"/>
                          <a:cs typeface="Arial" panose="020B0604020202020204" pitchFamily="34" charset="0"/>
                        </a:rPr>
                        <a:t>door verschillende natuur- en landschapsbeheer werkgroepen  </a:t>
                      </a:r>
                      <a:endParaRPr lang="nl-NL" sz="1200" b="0" i="0" dirty="0">
                        <a:solidFill>
                          <a:srgbClr val="4D4D4F"/>
                        </a:solidFill>
                        <a:effectLst/>
                        <a:latin typeface="Arial" panose="020B0604020202020204" pitchFamily="34" charset="0"/>
                        <a:cs typeface="Arial" panose="020B0604020202020204" pitchFamily="34" charset="0"/>
                      </a:endParaRPr>
                    </a:p>
                    <a:p>
                      <a:pPr marL="171450" indent="-171450" algn="l" rtl="0" fontAlgn="base">
                        <a:buFont typeface="Arial"/>
                        <a:buChar char="•"/>
                      </a:pPr>
                      <a:r>
                        <a:rPr lang="nl-NL" sz="1000" b="0" i="0" dirty="0">
                          <a:solidFill>
                            <a:srgbClr val="4D4D4F"/>
                          </a:solidFill>
                          <a:effectLst/>
                          <a:latin typeface="Arial" panose="020B0604020202020204" pitchFamily="34" charset="0"/>
                          <a:cs typeface="Arial" panose="020B0604020202020204" pitchFamily="34" charset="0"/>
                        </a:rPr>
                        <a:t>Inventarisaties van natuurwaarden in diverse terreinen door meerdere flora en fauna werkgroepen </a:t>
                      </a:r>
                      <a:endParaRPr lang="nl-NL" sz="1200" b="0" i="0" dirty="0">
                        <a:solidFill>
                          <a:srgbClr val="4D4D4F"/>
                        </a:solidFill>
                        <a:effectLst/>
                        <a:latin typeface="Arial" panose="020B0604020202020204" pitchFamily="34" charset="0"/>
                        <a:cs typeface="Arial" panose="020B0604020202020204" pitchFamily="34" charset="0"/>
                      </a:endParaRPr>
                    </a:p>
                    <a:p>
                      <a:pPr marL="171450" indent="-171450" algn="l" rtl="0" fontAlgn="base">
                        <a:buFont typeface="Arial"/>
                        <a:buChar char="•"/>
                      </a:pPr>
                      <a:r>
                        <a:rPr lang="nl-NL" sz="1000" b="0" i="0" dirty="0">
                          <a:solidFill>
                            <a:srgbClr val="4D4D4F"/>
                          </a:solidFill>
                          <a:effectLst/>
                          <a:latin typeface="Arial" panose="020B0604020202020204" pitchFamily="34" charset="0"/>
                          <a:cs typeface="Arial" panose="020B0604020202020204" pitchFamily="34" charset="0"/>
                        </a:rPr>
                        <a:t>Lezingen en workshops over natuurvriendelijk tuinieren </a:t>
                      </a:r>
                      <a:endParaRPr lang="nl-NL" sz="1200" b="0" i="0" dirty="0">
                        <a:solidFill>
                          <a:srgbClr val="4D4D4F"/>
                        </a:solidFill>
                        <a:effectLst/>
                        <a:latin typeface="Arial" panose="020B0604020202020204" pitchFamily="34" charset="0"/>
                        <a:cs typeface="Arial" panose="020B0604020202020204" pitchFamily="34" charset="0"/>
                      </a:endParaRPr>
                    </a:p>
                    <a:p>
                      <a:pPr marL="171450" indent="-171450" algn="l" rtl="0" fontAlgn="base">
                        <a:buFont typeface="Arial"/>
                        <a:buChar char="•"/>
                      </a:pPr>
                      <a:r>
                        <a:rPr lang="nl-NL" sz="1000" b="0" i="0" dirty="0">
                          <a:solidFill>
                            <a:srgbClr val="4D4D4F"/>
                          </a:solidFill>
                          <a:effectLst/>
                          <a:latin typeface="Arial" panose="020B0604020202020204" pitchFamily="34" charset="0"/>
                          <a:cs typeface="Arial" panose="020B0604020202020204" pitchFamily="34" charset="0"/>
                        </a:rPr>
                        <a:t>Meedenken over ruimtelijke plannen en natuur- en milieuvraagstukken in gemeente. </a:t>
                      </a:r>
                      <a:endParaRPr lang="nl-NL" sz="1200" b="0" i="0" dirty="0">
                        <a:solidFill>
                          <a:srgbClr val="4D4D4F"/>
                        </a:solidFill>
                        <a:effectLst/>
                        <a:latin typeface="Arial" panose="020B0604020202020204" pitchFamily="34" charset="0"/>
                        <a:cs typeface="Arial" panose="020B0604020202020204" pitchFamily="34" charset="0"/>
                      </a:endParaRPr>
                    </a:p>
                  </a:txBody>
                  <a:tcPr marL="32584" marR="32584" marT="16292" marB="162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lvl="0" indent="-171450" algn="l" defTabSz="914400" rtl="0" eaLnBrk="1" fontAlgn="base" latinLnBrk="0" hangingPunct="1">
                        <a:buFont typeface="Arial"/>
                        <a:buChar char="•"/>
                      </a:pPr>
                      <a:r>
                        <a:rPr lang="nl-NL" sz="1000" b="0" i="0" kern="1200" dirty="0">
                          <a:solidFill>
                            <a:srgbClr val="4D4D4F"/>
                          </a:solidFill>
                          <a:effectLst/>
                          <a:latin typeface="Arial" panose="020B0604020202020204" pitchFamily="34" charset="0"/>
                          <a:ea typeface="+mn-ea"/>
                          <a:cs typeface="Arial" panose="020B0604020202020204" pitchFamily="34" charset="0"/>
                        </a:rPr>
                        <a:t>Inspireren van natuurvrijwilligers in de buurt en samenwerken met beroepskrachten aan het bijpassende cursusaanbod  </a:t>
                      </a:r>
                    </a:p>
                    <a:p>
                      <a:pPr marL="171450" lvl="0" indent="-171450" algn="l" defTabSz="914400" rtl="0" eaLnBrk="1" fontAlgn="base" latinLnBrk="0" hangingPunct="1">
                        <a:buFont typeface="Arial"/>
                        <a:buChar char="•"/>
                      </a:pPr>
                      <a:r>
                        <a:rPr lang="nl-NL" sz="1000" b="0" i="0" kern="1200" dirty="0">
                          <a:solidFill>
                            <a:srgbClr val="4D4D4F"/>
                          </a:solidFill>
                          <a:effectLst/>
                          <a:latin typeface="Arial" panose="020B0604020202020204" pitchFamily="34" charset="0"/>
                          <a:ea typeface="+mn-ea"/>
                          <a:cs typeface="Arial" panose="020B0604020202020204" pitchFamily="34" charset="0"/>
                        </a:rPr>
                        <a:t>Het netwerk van tuinadviseurs wordt doorontwikkeld middels het platform </a:t>
                      </a:r>
                      <a:r>
                        <a:rPr lang="nl-NL" sz="1000" b="0" i="0" kern="1200" dirty="0" err="1">
                          <a:solidFill>
                            <a:srgbClr val="4D4D4F"/>
                          </a:solidFill>
                          <a:effectLst/>
                          <a:latin typeface="Arial" panose="020B0604020202020204" pitchFamily="34" charset="0"/>
                          <a:ea typeface="+mn-ea"/>
                          <a:cs typeface="Arial" panose="020B0604020202020204" pitchFamily="34" charset="0"/>
                        </a:rPr>
                        <a:t>tuinrangers</a:t>
                      </a:r>
                      <a:r>
                        <a:rPr lang="nl-NL" sz="1000" b="0" i="0" kern="1200" dirty="0">
                          <a:solidFill>
                            <a:srgbClr val="4D4D4F"/>
                          </a:solidFill>
                          <a:effectLst/>
                          <a:latin typeface="Arial" panose="020B0604020202020204" pitchFamily="34" charset="0"/>
                          <a:ea typeface="+mn-ea"/>
                          <a:cs typeface="Arial" panose="020B0604020202020204" pitchFamily="34" charset="0"/>
                        </a:rPr>
                        <a:t>. Zij worden actief ingezet om tuinadvies , lezingen en workshops over natuurvriendelijk tuinieren </a:t>
                      </a:r>
                      <a:r>
                        <a:rPr lang="nl-NL" sz="1000" b="0" i="0" kern="1200" noProof="0" dirty="0">
                          <a:solidFill>
                            <a:srgbClr val="4D4D4F"/>
                          </a:solidFill>
                          <a:effectLst/>
                          <a:latin typeface="Arial" panose="020B0604020202020204" pitchFamily="34" charset="0"/>
                          <a:ea typeface="+mn-ea"/>
                          <a:cs typeface="Arial" panose="020B0604020202020204" pitchFamily="34" charset="0"/>
                        </a:rPr>
                        <a:t>te geven</a:t>
                      </a:r>
                      <a:endParaRPr lang="nl-NL" sz="1000" b="0" i="0" kern="1200" dirty="0">
                        <a:solidFill>
                          <a:srgbClr val="4D4D4F"/>
                        </a:solidFill>
                        <a:effectLst/>
                        <a:latin typeface="Arial" panose="020B0604020202020204" pitchFamily="34" charset="0"/>
                        <a:ea typeface="+mn-ea"/>
                        <a:cs typeface="Arial" panose="020B0604020202020204" pitchFamily="34" charset="0"/>
                      </a:endParaRPr>
                    </a:p>
                    <a:p>
                      <a:pPr marL="171450" lvl="0" indent="-171450" algn="l" defTabSz="914400" rtl="0" eaLnBrk="1" fontAlgn="base" latinLnBrk="0" hangingPunct="1">
                        <a:buFont typeface="Arial"/>
                        <a:buChar char="•"/>
                      </a:pPr>
                      <a:r>
                        <a:rPr lang="nl-NL" sz="1000" b="0" i="0" kern="1200" dirty="0">
                          <a:solidFill>
                            <a:srgbClr val="4D4D4F"/>
                          </a:solidFill>
                          <a:effectLst/>
                          <a:latin typeface="Arial" panose="020B0604020202020204" pitchFamily="34" charset="0"/>
                          <a:ea typeface="+mn-ea"/>
                          <a:cs typeface="Arial" panose="020B0604020202020204" pitchFamily="34" charset="0"/>
                        </a:rPr>
                        <a:t>Zorgdragen van goede borging / nazorg Tiny </a:t>
                      </a:r>
                      <a:r>
                        <a:rPr lang="nl-NL" sz="1000" b="0" i="0" kern="1200" dirty="0" err="1">
                          <a:solidFill>
                            <a:srgbClr val="4D4D4F"/>
                          </a:solidFill>
                          <a:effectLst/>
                          <a:latin typeface="Arial" panose="020B0604020202020204" pitchFamily="34" charset="0"/>
                          <a:ea typeface="+mn-ea"/>
                          <a:cs typeface="Arial" panose="020B0604020202020204" pitchFamily="34" charset="0"/>
                        </a:rPr>
                        <a:t>Forests</a:t>
                      </a:r>
                      <a:r>
                        <a:rPr lang="nl-NL" sz="1000" b="0" i="0" kern="1200" dirty="0">
                          <a:solidFill>
                            <a:srgbClr val="4D4D4F"/>
                          </a:solidFill>
                          <a:effectLst/>
                          <a:latin typeface="Arial" panose="020B0604020202020204" pitchFamily="34" charset="0"/>
                          <a:ea typeface="+mn-ea"/>
                          <a:cs typeface="Arial" panose="020B0604020202020204" pitchFamily="34" charset="0"/>
                        </a:rPr>
                        <a:t> </a:t>
                      </a:r>
                    </a:p>
                    <a:p>
                      <a:pPr marL="171450" lvl="0" indent="-171450" algn="l" defTabSz="914400" rtl="0" eaLnBrk="1" fontAlgn="base" latinLnBrk="0" hangingPunct="1">
                        <a:buFont typeface="Arial"/>
                        <a:buChar char="•"/>
                      </a:pPr>
                      <a:r>
                        <a:rPr lang="nl-NL" sz="1000" b="0" i="0" kern="1200" dirty="0">
                          <a:solidFill>
                            <a:srgbClr val="4D4D4F"/>
                          </a:solidFill>
                          <a:effectLst/>
                          <a:latin typeface="Arial" panose="020B0604020202020204" pitchFamily="34" charset="0"/>
                          <a:ea typeface="+mn-ea"/>
                          <a:cs typeface="Arial" panose="020B0604020202020204" pitchFamily="34" charset="0"/>
                        </a:rPr>
                        <a:t>Ondersteunen van vrijwilligers bij samenwerking met gemeentes (o.a. door workshop) </a:t>
                      </a:r>
                    </a:p>
                  </a:txBody>
                  <a:tcPr marL="32584" marR="32584" marT="16292" marB="162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9375617"/>
                  </a:ext>
                </a:extLst>
              </a:tr>
            </a:tbl>
          </a:graphicData>
        </a:graphic>
      </p:graphicFrame>
    </p:spTree>
    <p:extLst>
      <p:ext uri="{BB962C8B-B14F-4D97-AF65-F5344CB8AC3E}">
        <p14:creationId xmlns:p14="http://schemas.microsoft.com/office/powerpoint/2010/main" val="192831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D6D8FA-2C2B-C7A9-39E3-21E3A8DDA8B3}"/>
              </a:ext>
            </a:extLst>
          </p:cNvPr>
          <p:cNvSpPr>
            <a:spLocks noGrp="1"/>
          </p:cNvSpPr>
          <p:nvPr>
            <p:ph type="title"/>
          </p:nvPr>
        </p:nvSpPr>
        <p:spPr/>
        <p:txBody>
          <a:bodyPr>
            <a:normAutofit/>
          </a:bodyPr>
          <a:lstStyle/>
          <a:p>
            <a:r>
              <a:rPr lang="nl-NL">
                <a:latin typeface="Arial"/>
                <a:cs typeface="Arial"/>
              </a:rPr>
              <a:t>Concrete doelstellingen: Natuurrijke werkdag </a:t>
            </a:r>
            <a:r>
              <a:rPr lang="nl-NL" sz="2400">
                <a:latin typeface="Arial"/>
                <a:cs typeface="Arial"/>
              </a:rPr>
              <a:t>(Dagelijkse leefomgeving)</a:t>
            </a:r>
            <a:endParaRPr lang="nl-NL" sz="2400" b="0">
              <a:latin typeface="Arial"/>
              <a:cs typeface="Arial"/>
            </a:endParaRPr>
          </a:p>
          <a:p>
            <a:endParaRPr lang="nl-NL">
              <a:latin typeface="Arial"/>
              <a:cs typeface="Arial"/>
            </a:endParaRPr>
          </a:p>
        </p:txBody>
      </p:sp>
      <p:graphicFrame>
        <p:nvGraphicFramePr>
          <p:cNvPr id="4" name="Tijdelijke aanduiding voor inhoud 3">
            <a:extLst>
              <a:ext uri="{FF2B5EF4-FFF2-40B4-BE49-F238E27FC236}">
                <a16:creationId xmlns:a16="http://schemas.microsoft.com/office/drawing/2014/main" id="{3A812BD1-529D-7E25-D744-95BEEF0F8091}"/>
              </a:ext>
            </a:extLst>
          </p:cNvPr>
          <p:cNvGraphicFramePr>
            <a:graphicFrameLocks noGrp="1"/>
          </p:cNvGraphicFramePr>
          <p:nvPr>
            <p:ph idx="1"/>
            <p:extLst>
              <p:ext uri="{D42A27DB-BD31-4B8C-83A1-F6EECF244321}">
                <p14:modId xmlns:p14="http://schemas.microsoft.com/office/powerpoint/2010/main" val="4119002941"/>
              </p:ext>
            </p:extLst>
          </p:nvPr>
        </p:nvGraphicFramePr>
        <p:xfrm>
          <a:off x="367199" y="1090444"/>
          <a:ext cx="11332431" cy="5381824"/>
        </p:xfrm>
        <a:graphic>
          <a:graphicData uri="http://schemas.openxmlformats.org/drawingml/2006/table">
            <a:tbl>
              <a:tblPr/>
              <a:tblGrid>
                <a:gridCol w="3126278">
                  <a:extLst>
                    <a:ext uri="{9D8B030D-6E8A-4147-A177-3AD203B41FA5}">
                      <a16:colId xmlns:a16="http://schemas.microsoft.com/office/drawing/2014/main" val="2290050752"/>
                    </a:ext>
                  </a:extLst>
                </a:gridCol>
                <a:gridCol w="4009292">
                  <a:extLst>
                    <a:ext uri="{9D8B030D-6E8A-4147-A177-3AD203B41FA5}">
                      <a16:colId xmlns:a16="http://schemas.microsoft.com/office/drawing/2014/main" val="2635564914"/>
                    </a:ext>
                  </a:extLst>
                </a:gridCol>
                <a:gridCol w="4196861">
                  <a:extLst>
                    <a:ext uri="{9D8B030D-6E8A-4147-A177-3AD203B41FA5}">
                      <a16:colId xmlns:a16="http://schemas.microsoft.com/office/drawing/2014/main" val="2270475103"/>
                    </a:ext>
                  </a:extLst>
                </a:gridCol>
              </a:tblGrid>
              <a:tr h="207065">
                <a:tc>
                  <a:txBody>
                    <a:bodyPr/>
                    <a:lstStyle/>
                    <a:p>
                      <a:pPr algn="l" rtl="0" fontAlgn="base"/>
                      <a:r>
                        <a:rPr lang="nl-NL" sz="1200" b="1" i="0">
                          <a:solidFill>
                            <a:srgbClr val="4D4D4F"/>
                          </a:solidFill>
                          <a:effectLst/>
                          <a:latin typeface="Arial" panose="020B0604020202020204" pitchFamily="34" charset="0"/>
                          <a:cs typeface="Arial" panose="020B0604020202020204" pitchFamily="34" charset="0"/>
                        </a:rPr>
                        <a:t>Activiteiten  </a:t>
                      </a:r>
                      <a:endParaRPr lang="nl-NL" sz="1600" b="1" i="0">
                        <a:solidFill>
                          <a:srgbClr val="4D4D4F"/>
                        </a:solidFill>
                        <a:effectLst/>
                        <a:latin typeface="Arial" panose="020B0604020202020204" pitchFamily="34" charset="0"/>
                        <a:cs typeface="Arial" panose="020B0604020202020204" pitchFamily="34" charset="0"/>
                      </a:endParaRPr>
                    </a:p>
                  </a:txBody>
                  <a:tcPr marL="32584" marR="32584" marT="16292" marB="162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D08D"/>
                    </a:solidFill>
                  </a:tcPr>
                </a:tc>
                <a:tc>
                  <a:txBody>
                    <a:bodyPr/>
                    <a:lstStyle/>
                    <a:p>
                      <a:pPr algn="l" rtl="0" fontAlgn="base"/>
                      <a:r>
                        <a:rPr lang="nl-NL" sz="1200" b="1" i="0">
                          <a:solidFill>
                            <a:srgbClr val="4D4D4F"/>
                          </a:solidFill>
                          <a:effectLst/>
                          <a:latin typeface="Arial" panose="020B0604020202020204" pitchFamily="34" charset="0"/>
                          <a:cs typeface="Arial" panose="020B0604020202020204" pitchFamily="34" charset="0"/>
                        </a:rPr>
                        <a:t>Potentiële rol / bijdrage leden / vrijwilligers </a:t>
                      </a:r>
                    </a:p>
                  </a:txBody>
                  <a:tcPr marL="32584" marR="32584" marT="16292" marB="162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D08D"/>
                    </a:solidFill>
                  </a:tcPr>
                </a:tc>
                <a:tc>
                  <a:txBody>
                    <a:bodyPr/>
                    <a:lstStyle/>
                    <a:p>
                      <a:pPr algn="l" rtl="0" fontAlgn="base"/>
                      <a:r>
                        <a:rPr lang="nl-NL" sz="1200" b="1" i="0">
                          <a:solidFill>
                            <a:srgbClr val="4D4D4F"/>
                          </a:solidFill>
                          <a:effectLst/>
                          <a:latin typeface="Arial" panose="020B0604020202020204" pitchFamily="34" charset="0"/>
                          <a:cs typeface="Arial" panose="020B0604020202020204" pitchFamily="34" charset="0"/>
                        </a:rPr>
                        <a:t>Beroepskrachten </a:t>
                      </a:r>
                      <a:endParaRPr lang="nl-NL" sz="1600" b="1" i="0">
                        <a:solidFill>
                          <a:srgbClr val="4D4D4F"/>
                        </a:solidFill>
                        <a:effectLst/>
                        <a:latin typeface="Arial" panose="020B0604020202020204" pitchFamily="34" charset="0"/>
                        <a:cs typeface="Arial" panose="020B0604020202020204" pitchFamily="34" charset="0"/>
                      </a:endParaRPr>
                    </a:p>
                  </a:txBody>
                  <a:tcPr marL="32584" marR="32584" marT="16292" marB="162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D08D"/>
                    </a:solidFill>
                  </a:tcPr>
                </a:tc>
                <a:extLst>
                  <a:ext uri="{0D108BD9-81ED-4DB2-BD59-A6C34878D82A}">
                    <a16:rowId xmlns:a16="http://schemas.microsoft.com/office/drawing/2014/main" val="3463447926"/>
                  </a:ext>
                </a:extLst>
              </a:tr>
              <a:tr h="1531077">
                <a:tc>
                  <a:txBody>
                    <a:bodyPr/>
                    <a:lstStyle/>
                    <a:p>
                      <a:pPr lvl="0" algn="l" rtl="0">
                        <a:buNone/>
                      </a:pPr>
                      <a:r>
                        <a:rPr lang="nl-NL" sz="900" b="1" i="0" u="none" strike="noStrike" kern="1200" dirty="0">
                          <a:solidFill>
                            <a:srgbClr val="4D4D4F"/>
                          </a:solidFill>
                          <a:effectLst/>
                          <a:latin typeface="Arial" panose="020B0604020202020204" pitchFamily="34" charset="0"/>
                          <a:ea typeface="+mn-ea"/>
                          <a:cs typeface="Arial" panose="020B0604020202020204" pitchFamily="34" charset="0"/>
                        </a:rPr>
                        <a:t>Benutten gezamenlijk programma</a:t>
                      </a:r>
                      <a:r>
                        <a:rPr lang="nl-NL" sz="900" b="0" i="0" u="none" strike="noStrike" kern="1200" dirty="0">
                          <a:solidFill>
                            <a:srgbClr val="4D4D4F"/>
                          </a:solidFill>
                          <a:effectLst/>
                          <a:latin typeface="Arial" panose="020B0604020202020204" pitchFamily="34" charset="0"/>
                          <a:ea typeface="+mn-ea"/>
                          <a:cs typeface="Arial" panose="020B0604020202020204" pitchFamily="34" charset="0"/>
                        </a:rPr>
                        <a:t>: </a:t>
                      </a:r>
                      <a:r>
                        <a:rPr lang="nl-NL" sz="900" b="0" i="0" u="none" strike="noStrike" kern="1200" noProof="0" dirty="0">
                          <a:solidFill>
                            <a:srgbClr val="4D4D4F"/>
                          </a:solidFill>
                          <a:effectLst/>
                          <a:latin typeface="Arial" panose="020B0604020202020204" pitchFamily="34" charset="0"/>
                          <a:ea typeface="+mn-ea"/>
                          <a:cs typeface="Arial" panose="020B0604020202020204" pitchFamily="34" charset="0"/>
                        </a:rPr>
                        <a:t>Schaalsprong via bedrijventerreinen (3.800 in NL) van onze doelen. Benutten programma werklandschappen als hefboom en positionering, naast productontwikkeling </a:t>
                      </a:r>
                      <a:endParaRPr lang="nl-NL" sz="900" b="0" i="0" u="none" strike="noStrike" kern="1200" dirty="0">
                        <a:solidFill>
                          <a:srgbClr val="4D4D4F"/>
                        </a:solidFill>
                        <a:effectLst/>
                        <a:latin typeface="Arial" panose="020B0604020202020204" pitchFamily="34" charset="0"/>
                        <a:ea typeface="+mn-ea"/>
                        <a:cs typeface="Arial" panose="020B0604020202020204" pitchFamily="34" charset="0"/>
                      </a:endParaRPr>
                    </a:p>
                    <a:p>
                      <a:pPr lvl="0" algn="l">
                        <a:buNone/>
                      </a:pPr>
                      <a:r>
                        <a:rPr lang="nl-NL" sz="900" b="1" i="0" u="none" strike="noStrike" kern="1200" noProof="0" dirty="0">
                          <a:solidFill>
                            <a:srgbClr val="4D4D4F"/>
                          </a:solidFill>
                          <a:effectLst/>
                          <a:latin typeface="Arial" panose="020B0604020202020204" pitchFamily="34" charset="0"/>
                          <a:ea typeface="+mn-ea"/>
                          <a:cs typeface="Arial" panose="020B0604020202020204" pitchFamily="34" charset="0"/>
                        </a:rPr>
                        <a:t>Impact:</a:t>
                      </a:r>
                      <a:endParaRPr lang="nl-NL" sz="900" b="1" i="0" u="none" strike="noStrike" kern="1200" dirty="0">
                        <a:solidFill>
                          <a:srgbClr val="4D4D4F"/>
                        </a:solidFill>
                        <a:effectLst/>
                        <a:latin typeface="Arial" panose="020B0604020202020204" pitchFamily="34" charset="0"/>
                        <a:ea typeface="+mn-ea"/>
                        <a:cs typeface="Arial" panose="020B0604020202020204" pitchFamily="34" charset="0"/>
                      </a:endParaRPr>
                    </a:p>
                    <a:p>
                      <a:pPr lvl="0" algn="l" rtl="0">
                        <a:buNone/>
                      </a:pPr>
                      <a:r>
                        <a:rPr lang="nl-NL" sz="900" b="0" i="0" u="none" strike="noStrike" kern="1200" dirty="0">
                          <a:solidFill>
                            <a:srgbClr val="4D4D4F"/>
                          </a:solidFill>
                          <a:effectLst/>
                          <a:latin typeface="Arial" panose="020B0604020202020204" pitchFamily="34" charset="0"/>
                          <a:ea typeface="+mn-ea"/>
                          <a:cs typeface="Arial" panose="020B0604020202020204" pitchFamily="34" charset="0"/>
                        </a:rPr>
                        <a:t>- IVN aanbod verankerd in 4 living labs en 9 ambassadeursterreinen in 5 provincies</a:t>
                      </a:r>
                    </a:p>
                    <a:p>
                      <a:pPr marL="171450" lvl="0" indent="-171450" algn="l" rtl="0">
                        <a:buFontTx/>
                        <a:buChar char="-"/>
                      </a:pPr>
                      <a:r>
                        <a:rPr lang="nl-NL" sz="900" b="0" i="0" u="none" strike="noStrike" kern="1200" dirty="0">
                          <a:solidFill>
                            <a:srgbClr val="4D4D4F"/>
                          </a:solidFill>
                          <a:effectLst/>
                          <a:latin typeface="Arial" panose="020B0604020202020204" pitchFamily="34" charset="0"/>
                          <a:ea typeface="+mn-ea"/>
                          <a:cs typeface="Arial" panose="020B0604020202020204" pitchFamily="34" charset="0"/>
                        </a:rPr>
                        <a:t>IVN aanbod voor de zwerm van partnerterreinen (1000 werklandschappen in 9 jaar) in 10 provincies</a:t>
                      </a:r>
                    </a:p>
                    <a:p>
                      <a:pPr marL="171450" lvl="0" indent="-171450" algn="l">
                        <a:buFontTx/>
                        <a:buChar char="-"/>
                      </a:pPr>
                      <a:endParaRPr lang="nl-NL" sz="900" b="0" i="0" u="none" strike="noStrike" kern="1200" noProof="0" dirty="0">
                        <a:solidFill>
                          <a:srgbClr val="4D4D4F"/>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nl-NL" sz="900" b="0" i="0" u="none" strike="noStrike" kern="1200" noProof="0">
                          <a:solidFill>
                            <a:srgbClr val="4D4D4F"/>
                          </a:solidFill>
                          <a:effectLst/>
                          <a:latin typeface="Arial" panose="020B0604020202020204" pitchFamily="34" charset="0"/>
                          <a:cs typeface="Arial" panose="020B0604020202020204" pitchFamily="34" charset="0"/>
                        </a:rPr>
                        <a:t>Versterking van de verbinding tussen Werklandschappen van de Toekomst (WvdT), IVN producten en vrijwilligers. </a:t>
                      </a:r>
                      <a:endParaRPr lang="nl-NL" sz="900" b="0" i="0" u="none" strike="noStrike" kern="1200" noProof="0">
                        <a:solidFill>
                          <a:srgbClr val="000000"/>
                        </a:solidFill>
                        <a:effectLst/>
                        <a:latin typeface="Arial" panose="020B0604020202020204" pitchFamily="34" charset="0"/>
                        <a:cs typeface="Arial" panose="020B0604020202020204" pitchFamily="34" charset="0"/>
                      </a:endParaRPr>
                    </a:p>
                    <a:p>
                      <a:pPr lvl="0" algn="l">
                        <a:buNone/>
                      </a:pPr>
                      <a:endParaRPr lang="nl-NL" sz="900" b="0" i="0" u="none" strike="noStrike" kern="1200">
                        <a:solidFill>
                          <a:srgbClr val="4D4D4F"/>
                        </a:solidFill>
                        <a:effectLst/>
                        <a:latin typeface="Arial" panose="020B0604020202020204" pitchFamily="34" charset="0"/>
                        <a:ea typeface="+mn-ea"/>
                        <a:cs typeface="Arial" panose="020B0604020202020204" pitchFamily="34" charset="0"/>
                      </a:endParaRPr>
                    </a:p>
                    <a:p>
                      <a:pPr lvl="0" algn="l">
                        <a:lnSpc>
                          <a:spcPct val="100000"/>
                        </a:lnSpc>
                        <a:spcBef>
                          <a:spcPts val="0"/>
                        </a:spcBef>
                        <a:spcAft>
                          <a:spcPts val="0"/>
                        </a:spcAft>
                        <a:buNone/>
                      </a:pPr>
                      <a:r>
                        <a:rPr lang="nl-NL" sz="900" b="1" i="0" u="none" strike="noStrike" kern="1200" noProof="0">
                          <a:solidFill>
                            <a:srgbClr val="4D4D4F"/>
                          </a:solidFill>
                          <a:effectLst/>
                          <a:latin typeface="Arial" panose="020B0604020202020204" pitchFamily="34" charset="0"/>
                          <a:ea typeface="+mn-ea"/>
                          <a:cs typeface="Arial" panose="020B0604020202020204" pitchFamily="34" charset="0"/>
                        </a:rPr>
                        <a:t>Resultaat:</a:t>
                      </a:r>
                      <a:r>
                        <a:rPr lang="nl-NL" sz="900" b="0" i="0" u="none" strike="noStrike" kern="1200" noProof="0">
                          <a:solidFill>
                            <a:srgbClr val="4D4D4F"/>
                          </a:solidFill>
                          <a:effectLst/>
                          <a:latin typeface="Arial" panose="020B0604020202020204" pitchFamily="34" charset="0"/>
                          <a:ea typeface="+mn-ea"/>
                          <a:cs typeface="Arial" panose="020B0604020202020204" pitchFamily="34" charset="0"/>
                        </a:rPr>
                        <a:t> </a:t>
                      </a:r>
                    </a:p>
                    <a:p>
                      <a:pPr marL="171450" lvl="0" indent="-171450" algn="l">
                        <a:buFont typeface="Arial"/>
                        <a:buChar char="•"/>
                      </a:pPr>
                      <a:r>
                        <a:rPr lang="nl-NL" sz="900" b="0" i="0" u="none" strike="noStrike" kern="1200" noProof="0">
                          <a:solidFill>
                            <a:srgbClr val="4D4D4F"/>
                          </a:solidFill>
                          <a:effectLst/>
                          <a:latin typeface="Arial" panose="020B0604020202020204" pitchFamily="34" charset="0"/>
                          <a:cs typeface="Arial" panose="020B0604020202020204" pitchFamily="34" charset="0"/>
                        </a:rPr>
                        <a:t>(IVN) vrijwilligers uitgenodigd mee te denken &amp; doen bij partnerterreinen van Werklandschappen van de toekomst </a:t>
                      </a:r>
                      <a:endParaRPr lang="nl-NL" sz="900" b="0" i="0" u="none" strike="noStrike" kern="1200" noProof="0">
                        <a:solidFill>
                          <a:srgbClr val="000000"/>
                        </a:solidFill>
                        <a:effectLst/>
                        <a:latin typeface="Arial" panose="020B0604020202020204" pitchFamily="34" charset="0"/>
                        <a:cs typeface="Arial" panose="020B0604020202020204" pitchFamily="34" charset="0"/>
                      </a:endParaRPr>
                    </a:p>
                    <a:p>
                      <a:pPr marL="171450" lvl="0" indent="-171450" algn="l">
                        <a:buFont typeface="Arial"/>
                        <a:buChar char="•"/>
                      </a:pPr>
                      <a:r>
                        <a:rPr lang="nl-NL" sz="900" b="0" i="0" u="none" strike="noStrike" kern="1200" noProof="0">
                          <a:solidFill>
                            <a:srgbClr val="4D4D4F"/>
                          </a:solidFill>
                          <a:effectLst/>
                          <a:latin typeface="Arial" panose="020B0604020202020204" pitchFamily="34" charset="0"/>
                          <a:cs typeface="Arial" panose="020B0604020202020204" pitchFamily="34" charset="0"/>
                        </a:rPr>
                        <a:t>Bedrijven op partnerterreinen worden geïnspireerd om groene vrijwilligers te betrekken en/of te steunen bij het lokale werk. </a:t>
                      </a:r>
                      <a:endParaRPr lang="nl-NL" sz="900" b="0" i="0" u="none" strike="noStrike" kern="1200" noProof="0">
                        <a:solidFill>
                          <a:srgbClr val="000000"/>
                        </a:solidFill>
                        <a:effectLst/>
                        <a:latin typeface="Arial" panose="020B0604020202020204" pitchFamily="34" charset="0"/>
                        <a:cs typeface="Arial" panose="020B0604020202020204" pitchFamily="34" charset="0"/>
                      </a:endParaRPr>
                    </a:p>
                    <a:p>
                      <a:pPr marL="171450" lvl="0" indent="-171450" algn="l">
                        <a:buFont typeface="Arial"/>
                        <a:buChar char="•"/>
                      </a:pPr>
                      <a:r>
                        <a:rPr lang="nl-NL" sz="900" b="0" i="0" u="none" strike="noStrike" kern="1200">
                          <a:solidFill>
                            <a:srgbClr val="4D4D4F"/>
                          </a:solidFill>
                          <a:effectLst/>
                          <a:latin typeface="Arial" panose="020B0604020202020204" pitchFamily="34" charset="0"/>
                          <a:ea typeface="+mn-ea"/>
                          <a:cs typeface="Arial" panose="020B0604020202020204" pitchFamily="34" charset="0"/>
                        </a:rPr>
                        <a:t>Uitvoer van (minimaal) </a:t>
                      </a:r>
                      <a:r>
                        <a:rPr lang="nl-NL" sz="900" b="0" i="0" u="none" strike="noStrike" kern="1200">
                          <a:solidFill>
                            <a:srgbClr val="4D4D4F"/>
                          </a:solidFill>
                          <a:effectLst/>
                          <a:latin typeface="Arial" panose="020B0604020202020204" pitchFamily="34" charset="0"/>
                          <a:ea typeface="+mn-ea"/>
                          <a:cs typeface="Arial" panose="020B0604020202020204" pitchFamily="34" charset="0"/>
                          <a:hlinkClick r:id="rId2"/>
                        </a:rPr>
                        <a:t>5 Groene oases op BT</a:t>
                      </a:r>
                      <a:r>
                        <a:rPr lang="nl-NL" sz="900" b="0" i="0" u="none" strike="noStrike" kern="1200">
                          <a:solidFill>
                            <a:srgbClr val="4D4D4F"/>
                          </a:solidFill>
                          <a:effectLst/>
                          <a:latin typeface="Arial" panose="020B0604020202020204" pitchFamily="34" charset="0"/>
                          <a:ea typeface="+mn-ea"/>
                          <a:cs typeface="Arial" panose="020B0604020202020204" pitchFamily="34" charset="0"/>
                        </a:rPr>
                        <a:t> </a:t>
                      </a:r>
                      <a:endParaRPr lang="nl-NL">
                        <a:latin typeface="Arial" panose="020B0604020202020204" pitchFamily="34" charset="0"/>
                        <a:cs typeface="Arial" panose="020B0604020202020204" pitchFamily="34" charset="0"/>
                      </a:endParaRPr>
                    </a:p>
                    <a:p>
                      <a:pPr marL="171450" lvl="0" indent="-171450" algn="l">
                        <a:buFont typeface="Arial"/>
                        <a:buChar char="•"/>
                      </a:pPr>
                      <a:r>
                        <a:rPr lang="nl-NL" sz="900" b="0" i="0" u="none" strike="noStrike" kern="1200">
                          <a:solidFill>
                            <a:srgbClr val="4D4D4F"/>
                          </a:solidFill>
                          <a:effectLst/>
                          <a:latin typeface="Arial" panose="020B0604020202020204" pitchFamily="34" charset="0"/>
                          <a:ea typeface="+mn-ea"/>
                          <a:cs typeface="Arial" panose="020B0604020202020204" pitchFamily="34" charset="0"/>
                        </a:rPr>
                        <a:t>Xxx kilometers 'heggen voor hekken' op BT's </a:t>
                      </a:r>
                      <a:endParaRPr lang="nl-NL">
                        <a:latin typeface="Arial" panose="020B0604020202020204" pitchFamily="34" charset="0"/>
                        <a:cs typeface="Arial" panose="020B0604020202020204" pitchFamily="34" charset="0"/>
                      </a:endParaRPr>
                    </a:p>
                    <a:p>
                      <a:pPr marL="171450" lvl="0" indent="-171450" algn="l">
                        <a:buFont typeface="Arial"/>
                        <a:buChar char="•"/>
                      </a:pPr>
                      <a:r>
                        <a:rPr lang="nl-NL" sz="900" b="0" i="0" u="none" strike="noStrike" kern="1200">
                          <a:solidFill>
                            <a:srgbClr val="4D4D4F"/>
                          </a:solidFill>
                          <a:effectLst/>
                          <a:latin typeface="Arial" panose="020B0604020202020204" pitchFamily="34" charset="0"/>
                          <a:ea typeface="+mn-ea"/>
                          <a:cs typeface="Arial" panose="020B0604020202020204" pitchFamily="34" charset="0"/>
                        </a:rPr>
                        <a:t>Maatwerk tussen afdelingen en lokale bedrijventerreinen (routes, lezingen, advies) worden in kaart gebracht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l" rtl="0">
                        <a:buNone/>
                      </a:pPr>
                      <a:r>
                        <a:rPr lang="nl-NL" sz="900" b="0" i="0" u="none" strike="noStrike" kern="1200">
                          <a:solidFill>
                            <a:srgbClr val="4D4D4F"/>
                          </a:solidFill>
                          <a:effectLst/>
                          <a:latin typeface="Arial" panose="020B0604020202020204" pitchFamily="34" charset="0"/>
                          <a:ea typeface="+mn-ea"/>
                          <a:cs typeface="Arial" panose="020B0604020202020204" pitchFamily="34" charset="0"/>
                        </a:rPr>
                        <a:t>IVN versterkt de verbinding tussen IVN projecten en IVN afdelingen en Werklandschappen van de toekomst en de uitvoer van de Green Deals tussen WvdT en provincies. </a:t>
                      </a:r>
                    </a:p>
                    <a:p>
                      <a:pPr lvl="0" algn="l">
                        <a:buNone/>
                      </a:pPr>
                      <a:endParaRPr lang="nl-NL" sz="900" b="0" i="0" u="none" strike="noStrike" kern="1200">
                        <a:solidFill>
                          <a:srgbClr val="4D4D4F"/>
                        </a:solidFill>
                        <a:effectLst/>
                        <a:latin typeface="Arial" panose="020B0604020202020204" pitchFamily="34" charset="0"/>
                        <a:ea typeface="+mn-ea"/>
                        <a:cs typeface="Arial" panose="020B0604020202020204" pitchFamily="34" charset="0"/>
                      </a:endParaRPr>
                    </a:p>
                    <a:p>
                      <a:pPr lvl="0" algn="l">
                        <a:buNone/>
                      </a:pPr>
                      <a:r>
                        <a:rPr lang="nl-NL" sz="900" b="1" i="0" u="none" strike="noStrike" kern="1200" noProof="0">
                          <a:solidFill>
                            <a:srgbClr val="4D4D4F"/>
                          </a:solidFill>
                          <a:effectLst/>
                          <a:latin typeface="Arial" panose="020B0604020202020204" pitchFamily="34" charset="0"/>
                          <a:ea typeface="+mn-ea"/>
                          <a:cs typeface="Arial" panose="020B0604020202020204" pitchFamily="34" charset="0"/>
                        </a:rPr>
                        <a:t>Resultaat: </a:t>
                      </a:r>
                      <a:endParaRPr lang="nl-NL" sz="900" b="1" i="0" u="none" strike="noStrike" kern="1200">
                        <a:solidFill>
                          <a:srgbClr val="4D4D4F"/>
                        </a:solidFill>
                        <a:effectLst/>
                        <a:latin typeface="Arial" panose="020B0604020202020204" pitchFamily="34" charset="0"/>
                        <a:ea typeface="+mn-ea"/>
                        <a:cs typeface="Arial" panose="020B0604020202020204" pitchFamily="34" charset="0"/>
                      </a:endParaRPr>
                    </a:p>
                    <a:p>
                      <a:pPr marL="171450" lvl="0" indent="-171450" algn="l">
                        <a:buFont typeface="Arial"/>
                        <a:buChar char="•"/>
                      </a:pPr>
                      <a:r>
                        <a:rPr lang="nl-NL" sz="900" b="0" i="0" u="none" strike="noStrike" kern="1200">
                          <a:solidFill>
                            <a:srgbClr val="4D4D4F"/>
                          </a:solidFill>
                          <a:effectLst/>
                          <a:latin typeface="Arial" panose="020B0604020202020204" pitchFamily="34" charset="0"/>
                          <a:ea typeface="+mn-ea"/>
                          <a:cs typeface="Arial" panose="020B0604020202020204" pitchFamily="34" charset="0"/>
                        </a:rPr>
                        <a:t>IVN bevordert communicatie &amp; zwermopbouw tbv 1.000 bedrijventerreinen die in 9 jaar op weg zijn naar een werklandschap van de toekomst </a:t>
                      </a:r>
                    </a:p>
                    <a:p>
                      <a:pPr marL="171450" lvl="0" indent="-171450" algn="l">
                        <a:buFont typeface="Arial"/>
                        <a:buChar char="•"/>
                      </a:pPr>
                      <a:r>
                        <a:rPr lang="nl-NL" sz="900" b="0" i="0" u="none" strike="noStrike" kern="1200" noProof="0">
                          <a:solidFill>
                            <a:srgbClr val="4D4D4F"/>
                          </a:solidFill>
                          <a:effectLst/>
                          <a:latin typeface="Arial" panose="020B0604020202020204" pitchFamily="34" charset="0"/>
                          <a:cs typeface="Arial" panose="020B0604020202020204" pitchFamily="34" charset="0"/>
                        </a:rPr>
                        <a:t>Xxx kilometers 'heggen voor hekken' op BT's </a:t>
                      </a:r>
                      <a:endParaRPr lang="nl-NL" sz="900" b="0" i="0" u="none" strike="noStrike" kern="1200">
                        <a:solidFill>
                          <a:srgbClr val="4D4D4F"/>
                        </a:solidFill>
                        <a:effectLst/>
                        <a:latin typeface="Arial" panose="020B0604020202020204" pitchFamily="34" charset="0"/>
                        <a:ea typeface="+mn-ea"/>
                        <a:cs typeface="Arial" panose="020B0604020202020204" pitchFamily="34" charset="0"/>
                      </a:endParaRPr>
                    </a:p>
                    <a:p>
                      <a:pPr marL="171450" lvl="0" indent="-171450" algn="l">
                        <a:buFont typeface="Arial"/>
                        <a:buChar char="•"/>
                      </a:pPr>
                      <a:r>
                        <a:rPr lang="nl-NL" sz="900" b="0" i="0" u="none" strike="noStrike" kern="1200">
                          <a:solidFill>
                            <a:srgbClr val="4D4D4F"/>
                          </a:solidFill>
                          <a:effectLst/>
                          <a:latin typeface="Arial" panose="020B0604020202020204" pitchFamily="34" charset="0"/>
                          <a:ea typeface="+mn-ea"/>
                          <a:cs typeface="Arial" panose="020B0604020202020204" pitchFamily="34" charset="0"/>
                        </a:rPr>
                        <a:t>IVN onderzoekt welk aanbod nog ontbreekt en wenselijk is voor deelnemende bedrijven vanuit IVN en levert een voorstel 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5970407"/>
                  </a:ext>
                </a:extLst>
              </a:tr>
              <a:tr h="855784">
                <a:tc>
                  <a:txBody>
                    <a:bodyPr/>
                    <a:lstStyle/>
                    <a:p>
                      <a:pPr algn="l" rtl="0" fontAlgn="base"/>
                      <a:r>
                        <a:rPr lang="nl-NL" sz="900" b="1" i="0" u="none" strike="noStrike" kern="1200" dirty="0">
                          <a:solidFill>
                            <a:srgbClr val="4D4D4F"/>
                          </a:solidFill>
                          <a:effectLst/>
                          <a:latin typeface="Arial" panose="020B0604020202020204" pitchFamily="34" charset="0"/>
                          <a:ea typeface="+mn-ea"/>
                          <a:cs typeface="Arial" panose="020B0604020202020204" pitchFamily="34" charset="0"/>
                        </a:rPr>
                        <a:t>Medewerkers van de toekomst</a:t>
                      </a:r>
                      <a:r>
                        <a:rPr lang="nl-NL" sz="900" b="0" i="0" u="none" strike="noStrike" kern="1200" dirty="0">
                          <a:solidFill>
                            <a:srgbClr val="4D4D4F"/>
                          </a:solidFill>
                          <a:effectLst/>
                          <a:latin typeface="Arial" panose="020B0604020202020204" pitchFamily="34" charset="0"/>
                          <a:ea typeface="+mn-ea"/>
                          <a:cs typeface="Arial" panose="020B0604020202020204" pitchFamily="34" charset="0"/>
                        </a:rPr>
                        <a:t>: </a:t>
                      </a:r>
                      <a:br>
                        <a:rPr lang="nl-NL" sz="900" b="0" i="0" u="none" strike="noStrike" kern="1200" dirty="0">
                          <a:solidFill>
                            <a:srgbClr val="4D4D4F"/>
                          </a:solidFill>
                          <a:effectLst/>
                          <a:latin typeface="Arial" panose="020B0604020202020204" pitchFamily="34" charset="0"/>
                          <a:ea typeface="+mn-ea"/>
                          <a:cs typeface="Arial" panose="020B0604020202020204" pitchFamily="34" charset="0"/>
                        </a:rPr>
                      </a:br>
                      <a:r>
                        <a:rPr lang="nl-NL" sz="900" b="0" i="0" u="none" strike="noStrike" kern="1200" dirty="0">
                          <a:solidFill>
                            <a:srgbClr val="4D4D4F"/>
                          </a:solidFill>
                          <a:effectLst/>
                          <a:latin typeface="Arial" panose="020B0604020202020204" pitchFamily="34" charset="0"/>
                          <a:ea typeface="+mn-ea"/>
                          <a:cs typeface="Arial" panose="020B0604020202020204" pitchFamily="34" charset="0"/>
                        </a:rPr>
                        <a:t>Groen </a:t>
                      </a:r>
                      <a:r>
                        <a:rPr lang="nl-NL" sz="900" b="0" i="0" u="none" strike="noStrike" kern="1200" dirty="0" err="1">
                          <a:solidFill>
                            <a:srgbClr val="4D4D4F"/>
                          </a:solidFill>
                          <a:effectLst/>
                          <a:latin typeface="Arial" panose="020B0604020202020204" pitchFamily="34" charset="0"/>
                          <a:ea typeface="+mn-ea"/>
                          <a:cs typeface="Arial" panose="020B0604020202020204" pitchFamily="34" charset="0"/>
                        </a:rPr>
                        <a:t>Traineeship</a:t>
                      </a:r>
                      <a:r>
                        <a:rPr lang="nl-NL" sz="900" b="0" i="0" u="none" strike="noStrike" kern="1200" dirty="0">
                          <a:solidFill>
                            <a:srgbClr val="4D4D4F"/>
                          </a:solidFill>
                          <a:effectLst/>
                          <a:latin typeface="Arial" panose="020B0604020202020204" pitchFamily="34" charset="0"/>
                          <a:ea typeface="+mn-ea"/>
                          <a:cs typeface="Arial" panose="020B0604020202020204" pitchFamily="34" charset="0"/>
                        </a:rPr>
                        <a:t>/ MDT </a:t>
                      </a:r>
                    </a:p>
                    <a:p>
                      <a:pPr lvl="0" algn="l">
                        <a:buNone/>
                      </a:pPr>
                      <a:endParaRPr lang="nl-NL" sz="900" b="0" i="0" u="none" strike="noStrike" kern="1200" noProof="0" dirty="0">
                        <a:solidFill>
                          <a:srgbClr val="4D4D4F"/>
                        </a:solidFill>
                        <a:effectLst/>
                        <a:latin typeface="Arial" panose="020B0604020202020204" pitchFamily="34" charset="0"/>
                        <a:ea typeface="+mn-ea"/>
                        <a:cs typeface="Arial" panose="020B0604020202020204" pitchFamily="34" charset="0"/>
                      </a:endParaRPr>
                    </a:p>
                    <a:p>
                      <a:pPr lvl="0" algn="l">
                        <a:buNone/>
                      </a:pPr>
                      <a:r>
                        <a:rPr lang="nl-NL" sz="900" b="1" i="0" u="none" strike="noStrike" kern="1200" noProof="0" dirty="0">
                          <a:solidFill>
                            <a:srgbClr val="4D4D4F"/>
                          </a:solidFill>
                          <a:effectLst/>
                          <a:latin typeface="Arial" panose="020B0604020202020204" pitchFamily="34" charset="0"/>
                          <a:ea typeface="+mn-ea"/>
                          <a:cs typeface="Arial" panose="020B0604020202020204" pitchFamily="34" charset="0"/>
                        </a:rPr>
                        <a:t>Impact:</a:t>
                      </a:r>
                      <a:endParaRPr lang="nl-NL" sz="900" b="1" i="0" u="none" strike="noStrike" kern="1200" dirty="0">
                        <a:solidFill>
                          <a:srgbClr val="4D4D4F"/>
                        </a:solidFill>
                        <a:effectLst/>
                        <a:latin typeface="Arial" panose="020B0604020202020204" pitchFamily="34" charset="0"/>
                        <a:ea typeface="+mn-ea"/>
                        <a:cs typeface="Arial" panose="020B0604020202020204" pitchFamily="34" charset="0"/>
                      </a:endParaRPr>
                    </a:p>
                    <a:p>
                      <a:pPr algn="l" rtl="0" fontAlgn="base"/>
                      <a:r>
                        <a:rPr lang="nl-NL" sz="900" b="0" i="0" u="none" strike="noStrike" kern="1200" dirty="0">
                          <a:solidFill>
                            <a:srgbClr val="4D4D4F"/>
                          </a:solidFill>
                          <a:effectLst/>
                          <a:latin typeface="Arial" panose="020B0604020202020204" pitchFamily="34" charset="0"/>
                          <a:ea typeface="+mn-ea"/>
                          <a:cs typeface="Arial" panose="020B0604020202020204" pitchFamily="34" charset="0"/>
                        </a:rPr>
                        <a:t>-Ca. 30 deelnemers / </a:t>
                      </a:r>
                      <a:r>
                        <a:rPr lang="nl-NL" sz="900" b="0" i="0" u="none" strike="noStrike" kern="1200" dirty="0" err="1">
                          <a:solidFill>
                            <a:srgbClr val="4D4D4F"/>
                          </a:solidFill>
                          <a:effectLst/>
                          <a:latin typeface="Arial" panose="020B0604020202020204" pitchFamily="34" charset="0"/>
                          <a:ea typeface="+mn-ea"/>
                          <a:cs typeface="Arial" panose="020B0604020202020204" pitchFamily="34" charset="0"/>
                        </a:rPr>
                        <a:t>young</a:t>
                      </a:r>
                      <a:r>
                        <a:rPr lang="nl-NL" sz="900" b="0" i="0" u="none" strike="noStrike" kern="1200" dirty="0">
                          <a:solidFill>
                            <a:srgbClr val="4D4D4F"/>
                          </a:solidFill>
                          <a:effectLst/>
                          <a:latin typeface="Arial" panose="020B0604020202020204" pitchFamily="34" charset="0"/>
                          <a:ea typeface="+mn-ea"/>
                          <a:cs typeface="Arial" panose="020B0604020202020204" pitchFamily="34" charset="0"/>
                        </a:rPr>
                        <a:t> professionals in 2025 </a:t>
                      </a:r>
                      <a:r>
                        <a:rPr lang="nl-NL" sz="900" b="0" i="0" u="none" strike="noStrike" kern="1200" noProof="0" dirty="0">
                          <a:solidFill>
                            <a:srgbClr val="4D4D4F"/>
                          </a:solidFill>
                          <a:effectLst/>
                          <a:latin typeface="Arial" panose="020B0604020202020204" pitchFamily="34" charset="0"/>
                          <a:ea typeface="+mn-ea"/>
                          <a:cs typeface="Arial" panose="020B0604020202020204" pitchFamily="34" charset="0"/>
                        </a:rPr>
                        <a:t>worden door een vrijwilligers stage betrokken in de groene sector óf als vrijwilliger actief</a:t>
                      </a:r>
                      <a:r>
                        <a:rPr lang="nl-NL" sz="900" b="0" i="0" u="none" strike="noStrike" kern="1200" dirty="0">
                          <a:solidFill>
                            <a:srgbClr val="4D4D4F"/>
                          </a:solidFill>
                          <a:effectLst/>
                          <a:latin typeface="Arial" panose="020B0604020202020204" pitchFamily="34" charset="0"/>
                          <a:ea typeface="+mn-ea"/>
                          <a:cs typeface="Arial" panose="020B0604020202020204" pitchFamily="34" charset="0"/>
                        </a:rPr>
                        <a:t>.  </a:t>
                      </a:r>
                    </a:p>
                    <a:p>
                      <a:pPr lvl="0" algn="l">
                        <a:buNone/>
                      </a:pPr>
                      <a:endParaRPr lang="nl-NL" sz="900" b="0" i="0" u="none" strike="noStrike" kern="1200" dirty="0">
                        <a:solidFill>
                          <a:srgbClr val="4D4D4F"/>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nl-NL" sz="900" b="0" i="0" u="none" strike="noStrike" kern="1200">
                          <a:solidFill>
                            <a:srgbClr val="4D4D4F"/>
                          </a:solidFill>
                          <a:effectLst/>
                          <a:latin typeface="Arial" panose="020B0604020202020204" pitchFamily="34" charset="0"/>
                          <a:ea typeface="+mn-ea"/>
                          <a:cs typeface="Arial" panose="020B0604020202020204" pitchFamily="34" charset="0"/>
                        </a:rPr>
                        <a:t>Groene vrijwilligers die meer willen samenwerken met jongvolwassenen worden uitgenodigd om mee te denken en draaien in groene traineeships waarin jongvolwassenen de regie hebben. Andersom leren de trainees meer over groen vrijwilligerswerk en de groene organisaties</a:t>
                      </a:r>
                    </a:p>
                    <a:p>
                      <a:pPr lvl="0" algn="l">
                        <a:buNone/>
                      </a:pPr>
                      <a:endParaRPr lang="nl-NL" sz="900" b="0" i="0" u="none" strike="noStrike" kern="1200" noProof="0">
                        <a:solidFill>
                          <a:srgbClr val="4D4D4F"/>
                        </a:solidFill>
                        <a:effectLst/>
                        <a:latin typeface="Arial" panose="020B0604020202020204" pitchFamily="34" charset="0"/>
                        <a:ea typeface="+mn-ea"/>
                        <a:cs typeface="Arial" panose="020B0604020202020204" pitchFamily="34" charset="0"/>
                      </a:endParaRPr>
                    </a:p>
                    <a:p>
                      <a:pPr lvl="0" algn="l">
                        <a:buNone/>
                      </a:pPr>
                      <a:r>
                        <a:rPr lang="nl-NL" sz="900" b="1" i="0" u="none" strike="noStrike" kern="1200" noProof="0">
                          <a:solidFill>
                            <a:srgbClr val="4D4D4F"/>
                          </a:solidFill>
                          <a:effectLst/>
                          <a:latin typeface="Arial" panose="020B0604020202020204" pitchFamily="34" charset="0"/>
                          <a:ea typeface="+mn-ea"/>
                          <a:cs typeface="Arial" panose="020B0604020202020204" pitchFamily="34" charset="0"/>
                        </a:rPr>
                        <a:t>Resultaat:</a:t>
                      </a:r>
                      <a:r>
                        <a:rPr lang="nl-NL" sz="900" b="0" i="0" u="none" strike="noStrike" kern="1200" noProof="0">
                          <a:solidFill>
                            <a:srgbClr val="4D4D4F"/>
                          </a:solidFill>
                          <a:effectLst/>
                          <a:latin typeface="Arial" panose="020B0604020202020204" pitchFamily="34" charset="0"/>
                          <a:ea typeface="+mn-ea"/>
                          <a:cs typeface="Arial" panose="020B0604020202020204" pitchFamily="34" charset="0"/>
                        </a:rPr>
                        <a:t> </a:t>
                      </a:r>
                      <a:endParaRPr lang="nl-NL" sz="900" b="0" i="0" u="none" strike="noStrike" kern="1200">
                        <a:solidFill>
                          <a:srgbClr val="4D4D4F"/>
                        </a:solidFill>
                        <a:effectLst/>
                        <a:latin typeface="Arial" panose="020B0604020202020204" pitchFamily="34" charset="0"/>
                        <a:ea typeface="+mn-ea"/>
                        <a:cs typeface="Arial" panose="020B0604020202020204" pitchFamily="34" charset="0"/>
                      </a:endParaRPr>
                    </a:p>
                    <a:p>
                      <a:pPr marL="171450" lvl="0" indent="-171450" algn="l">
                        <a:buFont typeface="Arial"/>
                        <a:buChar char="•"/>
                      </a:pPr>
                      <a:r>
                        <a:rPr lang="nl-NL" sz="900" b="0" i="0" u="none" strike="noStrike" kern="1200" noProof="0">
                          <a:solidFill>
                            <a:srgbClr val="4D4D4F"/>
                          </a:solidFill>
                          <a:effectLst/>
                          <a:latin typeface="Arial" panose="020B0604020202020204" pitchFamily="34" charset="0"/>
                          <a:ea typeface="+mn-ea"/>
                          <a:cs typeface="Arial" panose="020B0604020202020204" pitchFamily="34" charset="0"/>
                        </a:rPr>
                        <a:t>Samen doen zij in 2025 zo'n 3.000 uur aan vrijwilligerswerk tijdens hun traineeship en ontstaan er nieuwe verbindingen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nl-NL" sz="900" b="0" i="0" u="none" strike="noStrike" kern="1200">
                          <a:solidFill>
                            <a:srgbClr val="4D4D4F"/>
                          </a:solidFill>
                          <a:effectLst/>
                          <a:latin typeface="Arial" panose="020B0604020202020204" pitchFamily="34" charset="0"/>
                          <a:ea typeface="+mn-ea"/>
                          <a:cs typeface="Arial" panose="020B0604020202020204" pitchFamily="34" charset="0"/>
                        </a:rPr>
                        <a:t>De organisatie, communicatie, het indienen van en begeleiden van groene traineeships én groene trainees. </a:t>
                      </a:r>
                    </a:p>
                    <a:p>
                      <a:pPr lvl="0" algn="l">
                        <a:buNone/>
                      </a:pPr>
                      <a:endParaRPr lang="nl-NL" sz="900" b="0" i="0" u="none" strike="noStrike" kern="1200" noProof="0">
                        <a:solidFill>
                          <a:srgbClr val="4D4D4F"/>
                        </a:solidFill>
                        <a:effectLst/>
                        <a:latin typeface="Arial" panose="020B0604020202020204" pitchFamily="34" charset="0"/>
                        <a:ea typeface="+mn-ea"/>
                        <a:cs typeface="Arial" panose="020B0604020202020204" pitchFamily="34" charset="0"/>
                      </a:endParaRPr>
                    </a:p>
                    <a:p>
                      <a:pPr lvl="0" algn="l">
                        <a:buNone/>
                      </a:pPr>
                      <a:r>
                        <a:rPr lang="nl-NL" sz="900" b="1" i="0" u="none" strike="noStrike" kern="1200" noProof="0">
                          <a:solidFill>
                            <a:srgbClr val="4D4D4F"/>
                          </a:solidFill>
                          <a:effectLst/>
                          <a:latin typeface="Arial" panose="020B0604020202020204" pitchFamily="34" charset="0"/>
                          <a:ea typeface="+mn-ea"/>
                          <a:cs typeface="Arial" panose="020B0604020202020204" pitchFamily="34" charset="0"/>
                        </a:rPr>
                        <a:t>Resultaat: </a:t>
                      </a:r>
                      <a:endParaRPr lang="nl-NL" sz="900" b="1" i="0" u="none" strike="noStrike" kern="1200">
                        <a:solidFill>
                          <a:srgbClr val="4D4D4F"/>
                        </a:solidFill>
                        <a:effectLst/>
                        <a:latin typeface="Arial" panose="020B0604020202020204" pitchFamily="34" charset="0"/>
                        <a:ea typeface="+mn-ea"/>
                        <a:cs typeface="Arial" panose="020B0604020202020204" pitchFamily="34" charset="0"/>
                      </a:endParaRPr>
                    </a:p>
                    <a:p>
                      <a:pPr marL="171450" lvl="0" indent="-171450" algn="l">
                        <a:buFont typeface="Arial"/>
                        <a:buChar char="•"/>
                      </a:pPr>
                      <a:r>
                        <a:rPr lang="nl-NL" sz="900" b="0" i="0" u="none" strike="noStrike" kern="1200">
                          <a:solidFill>
                            <a:srgbClr val="4D4D4F"/>
                          </a:solidFill>
                          <a:effectLst/>
                          <a:latin typeface="Arial" panose="020B0604020202020204" pitchFamily="34" charset="0"/>
                          <a:ea typeface="+mn-ea"/>
                          <a:cs typeface="Arial" panose="020B0604020202020204" pitchFamily="34" charset="0"/>
                        </a:rPr>
                        <a:t>Er worden X aantal traineeships opgezet.</a:t>
                      </a:r>
                    </a:p>
                    <a:p>
                      <a:pPr marL="171450" lvl="0" indent="-171450" algn="l">
                        <a:buFont typeface="Arial"/>
                        <a:buChar char="•"/>
                      </a:pPr>
                      <a:r>
                        <a:rPr lang="nl-NL" sz="900" b="0" i="0" u="none" strike="noStrike" kern="1200">
                          <a:solidFill>
                            <a:srgbClr val="4D4D4F"/>
                          </a:solidFill>
                          <a:effectLst/>
                          <a:latin typeface="Arial" panose="020B0604020202020204" pitchFamily="34" charset="0"/>
                          <a:ea typeface="+mn-ea"/>
                          <a:cs typeface="Arial" panose="020B0604020202020204" pitchFamily="34" charset="0"/>
                        </a:rPr>
                        <a:t>De afstemming met andere natuurorganisaties</a:t>
                      </a:r>
                    </a:p>
                    <a:p>
                      <a:pPr marL="171450" lvl="0" indent="-171450" algn="l">
                        <a:buFont typeface="Arial"/>
                        <a:buChar char="•"/>
                      </a:pPr>
                      <a:r>
                        <a:rPr lang="nl-NL" sz="900" b="0" i="0" u="none" strike="noStrike" kern="1200">
                          <a:solidFill>
                            <a:srgbClr val="4D4D4F"/>
                          </a:solidFill>
                          <a:effectLst/>
                          <a:latin typeface="Arial" panose="020B0604020202020204" pitchFamily="34" charset="0"/>
                          <a:ea typeface="+mn-ea"/>
                          <a:cs typeface="Arial" panose="020B0604020202020204" pitchFamily="34" charset="0"/>
                        </a:rPr>
                        <a:t>De borging van de enthousiaste groep/community van groene trainees. De community groeit van … naar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5663796"/>
                  </a:ext>
                </a:extLst>
              </a:tr>
              <a:tr h="423595">
                <a:tc>
                  <a:txBody>
                    <a:bodyPr/>
                    <a:lstStyle/>
                    <a:p>
                      <a:pPr lvl="0" algn="l">
                        <a:buNone/>
                      </a:pPr>
                      <a:r>
                        <a:rPr lang="nl-NL" sz="1000" b="1" i="0" u="none" strike="noStrike" noProof="0">
                          <a:solidFill>
                            <a:srgbClr val="4D4D4F"/>
                          </a:solidFill>
                          <a:effectLst/>
                          <a:latin typeface="Arial" panose="020B0604020202020204" pitchFamily="34" charset="0"/>
                          <a:cs typeface="Arial" panose="020B0604020202020204" pitchFamily="34" charset="0"/>
                        </a:rPr>
                        <a:t>Natuurrijke werkdag voor beroepskrachten</a:t>
                      </a:r>
                      <a:endParaRPr lang="nl-NL">
                        <a:latin typeface="Arial" panose="020B0604020202020204" pitchFamily="34" charset="0"/>
                        <a:cs typeface="Arial" panose="020B0604020202020204" pitchFamily="34" charset="0"/>
                      </a:endParaRPr>
                    </a:p>
                    <a:p>
                      <a:pPr lvl="0" algn="l">
                        <a:buNone/>
                      </a:pPr>
                      <a:r>
                        <a:rPr lang="nl-NL" sz="900" b="0" i="0" kern="1200" noProof="0">
                          <a:solidFill>
                            <a:srgbClr val="4D4D4F"/>
                          </a:solidFill>
                          <a:effectLst/>
                          <a:latin typeface="Arial" panose="020B0604020202020204" pitchFamily="34" charset="0"/>
                          <a:ea typeface="+mn-ea"/>
                          <a:cs typeface="Arial" panose="020B0604020202020204" pitchFamily="34" charset="0"/>
                        </a:rPr>
                        <a:t>Medewerkers van systeemspelers worden gemobiliseerd om </a:t>
                      </a:r>
                      <a:r>
                        <a:rPr lang="nl-NL" sz="900" b="0" i="0" kern="1200" noProof="0" err="1">
                          <a:solidFill>
                            <a:srgbClr val="4D4D4F"/>
                          </a:solidFill>
                          <a:effectLst/>
                          <a:latin typeface="Arial" panose="020B0604020202020204" pitchFamily="34" charset="0"/>
                          <a:ea typeface="+mn-ea"/>
                          <a:cs typeface="Arial" panose="020B0604020202020204" pitchFamily="34" charset="0"/>
                        </a:rPr>
                        <a:t>natuurinclusieve</a:t>
                      </a:r>
                      <a:r>
                        <a:rPr lang="nl-NL" sz="900" b="0" i="0" kern="1200" noProof="0">
                          <a:solidFill>
                            <a:srgbClr val="4D4D4F"/>
                          </a:solidFill>
                          <a:effectLst/>
                          <a:latin typeface="Arial" panose="020B0604020202020204" pitchFamily="34" charset="0"/>
                          <a:ea typeface="+mn-ea"/>
                          <a:cs typeface="Arial" panose="020B0604020202020204" pitchFamily="34" charset="0"/>
                        </a:rPr>
                        <a:t> werken uit te voeren, </a:t>
                      </a:r>
                      <a:r>
                        <a:rPr lang="nl-NL" sz="900" b="0" i="0" kern="1200" noProof="0" err="1">
                          <a:solidFill>
                            <a:srgbClr val="4D4D4F"/>
                          </a:solidFill>
                          <a:effectLst/>
                          <a:latin typeface="Arial" panose="020B0604020202020204" pitchFamily="34" charset="0"/>
                          <a:ea typeface="+mn-ea"/>
                          <a:cs typeface="Arial" panose="020B0604020202020204" pitchFamily="34" charset="0"/>
                        </a:rPr>
                        <a:t>dmv</a:t>
                      </a:r>
                      <a:r>
                        <a:rPr lang="nl-NL" sz="900" b="0" i="0" kern="1200" noProof="0">
                          <a:solidFill>
                            <a:srgbClr val="4D4D4F"/>
                          </a:solidFill>
                          <a:effectLst/>
                          <a:latin typeface="Arial" panose="020B0604020202020204" pitchFamily="34" charset="0"/>
                          <a:ea typeface="+mn-ea"/>
                          <a:cs typeface="Arial" panose="020B0604020202020204" pitchFamily="34" charset="0"/>
                        </a:rPr>
                        <a:t> inspiratie, verinnerlijking en voorleven.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l">
                        <a:buNone/>
                      </a:pPr>
                      <a:r>
                        <a:rPr lang="nl-NL" sz="900" b="0" i="0" kern="1200" noProof="0">
                          <a:solidFill>
                            <a:srgbClr val="4D4D4F"/>
                          </a:solidFill>
                          <a:effectLst/>
                          <a:latin typeface="Arial" panose="020B0604020202020204" pitchFamily="34" charset="0"/>
                          <a:ea typeface="+mn-ea"/>
                          <a:cs typeface="Arial" panose="020B0604020202020204" pitchFamily="34" charset="0"/>
                        </a:rPr>
                        <a:t>Leden en vrijwilligers worden betrokken bij icoonlocaties van groene GGZ om medewerkers te enthousiasmeren de natuur op hun terrein te beleven en te versterken en/of zelf natuurvrijwilliger te worden.</a:t>
                      </a:r>
                    </a:p>
                    <a:p>
                      <a:pPr lvl="0" algn="l">
                        <a:buNone/>
                      </a:pPr>
                      <a:endParaRPr lang="nl-NL" sz="900" b="0" i="0" kern="1200" noProof="0">
                        <a:solidFill>
                          <a:srgbClr val="4D4D4F"/>
                        </a:solidFill>
                        <a:effectLst/>
                        <a:latin typeface="Arial" panose="020B0604020202020204" pitchFamily="34" charset="0"/>
                        <a:ea typeface="+mn-ea"/>
                        <a:cs typeface="Arial" panose="020B0604020202020204" pitchFamily="34" charset="0"/>
                      </a:endParaRPr>
                    </a:p>
                    <a:p>
                      <a:pPr lvl="0" algn="l">
                        <a:lnSpc>
                          <a:spcPct val="100000"/>
                        </a:lnSpc>
                        <a:spcBef>
                          <a:spcPts val="0"/>
                        </a:spcBef>
                        <a:spcAft>
                          <a:spcPts val="0"/>
                        </a:spcAft>
                        <a:buNone/>
                      </a:pPr>
                      <a:r>
                        <a:rPr lang="nl-NL" sz="900" b="1" i="0" u="sng" strike="noStrike" kern="1200" noProof="0">
                          <a:solidFill>
                            <a:srgbClr val="4D4D4F"/>
                          </a:solidFill>
                          <a:effectLst/>
                          <a:latin typeface="Arial" panose="020B0604020202020204" pitchFamily="34" charset="0"/>
                          <a:cs typeface="Arial" panose="020B0604020202020204" pitchFamily="34" charset="0"/>
                        </a:rPr>
                        <a:t>Resultaat: </a:t>
                      </a:r>
                      <a:endParaRPr lang="nl-NL" sz="900" b="0" i="0" u="none" strike="noStrike" kern="1200" noProof="0">
                        <a:solidFill>
                          <a:srgbClr val="000000"/>
                        </a:solidFill>
                        <a:effectLst/>
                        <a:latin typeface="Arial" panose="020B0604020202020204" pitchFamily="34" charset="0"/>
                        <a:cs typeface="Arial" panose="020B0604020202020204" pitchFamily="34" charset="0"/>
                      </a:endParaRPr>
                    </a:p>
                    <a:p>
                      <a:pPr marL="171450" lvl="0" indent="-171450" algn="l">
                        <a:buClr>
                          <a:srgbClr val="000000"/>
                        </a:buClr>
                        <a:buFont typeface="Arial"/>
                        <a:buChar char="•"/>
                      </a:pPr>
                      <a:r>
                        <a:rPr lang="nl-NL" sz="900" b="0" i="0" u="none" strike="noStrike" kern="1200" noProof="0">
                          <a:solidFill>
                            <a:srgbClr val="4D4D4F"/>
                          </a:solidFill>
                          <a:effectLst/>
                          <a:latin typeface="Arial" panose="020B0604020202020204" pitchFamily="34" charset="0"/>
                          <a:ea typeface="+mn-ea"/>
                          <a:cs typeface="Arial" panose="020B0604020202020204" pitchFamily="34" charset="0"/>
                        </a:rPr>
                        <a:t>Groene oase op BT is minimaal 5 keer uitgevoerd</a:t>
                      </a:r>
                      <a:endParaRPr lang="en-US" sz="900" b="0" i="0" u="none" strike="noStrike" kern="1200" noProof="0">
                        <a:solidFill>
                          <a:srgbClr val="4D4D4F"/>
                        </a:solidFill>
                        <a:effectLst/>
                        <a:latin typeface="Arial" panose="020B0604020202020204" pitchFamily="34" charset="0"/>
                        <a:ea typeface="+mn-ea"/>
                        <a:cs typeface="Arial" panose="020B0604020202020204" pitchFamily="34" charset="0"/>
                      </a:endParaRPr>
                    </a:p>
                    <a:p>
                      <a:pPr lvl="0" algn="l">
                        <a:buNone/>
                      </a:pPr>
                      <a:endParaRPr lang="nl-NL" sz="900" b="0" i="0" kern="1200" noProof="0">
                        <a:solidFill>
                          <a:srgbClr val="4D4D4F"/>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a:buNone/>
                      </a:pPr>
                      <a:r>
                        <a:rPr lang="nl-NL" sz="900" b="0" i="0" u="none" strike="noStrike" kern="1200" noProof="0" dirty="0">
                          <a:solidFill>
                            <a:srgbClr val="4D4D4F"/>
                          </a:solidFill>
                          <a:effectLst/>
                          <a:latin typeface="Arial" panose="020B0604020202020204" pitchFamily="34" charset="0"/>
                          <a:ea typeface="+mn-ea"/>
                          <a:cs typeface="Arial" panose="020B0604020202020204" pitchFamily="34" charset="0"/>
                        </a:rPr>
                        <a:t>IVN zorgt dat systeemspelers met invloed op de dagelijkse leefomgeving </a:t>
                      </a:r>
                      <a:r>
                        <a:rPr lang="nl-NL" sz="900" b="0" i="0" u="none" strike="noStrike" kern="1200" noProof="0" dirty="0" err="1">
                          <a:solidFill>
                            <a:srgbClr val="4D4D4F"/>
                          </a:solidFill>
                          <a:effectLst/>
                          <a:latin typeface="Arial" panose="020B0604020202020204" pitchFamily="34" charset="0"/>
                          <a:ea typeface="+mn-ea"/>
                          <a:cs typeface="Arial" panose="020B0604020202020204" pitchFamily="34" charset="0"/>
                        </a:rPr>
                        <a:t>natuurinclusief</a:t>
                      </a:r>
                      <a:r>
                        <a:rPr lang="nl-NL" sz="900" b="0" i="0" u="none" strike="noStrike" kern="1200" noProof="0" dirty="0">
                          <a:solidFill>
                            <a:srgbClr val="4D4D4F"/>
                          </a:solidFill>
                          <a:effectLst/>
                          <a:latin typeface="Arial" panose="020B0604020202020204" pitchFamily="34" charset="0"/>
                          <a:ea typeface="+mn-ea"/>
                          <a:cs typeface="Arial" panose="020B0604020202020204" pitchFamily="34" charset="0"/>
                        </a:rPr>
                        <a:t> werken stimuleren. </a:t>
                      </a:r>
                      <a:endParaRPr lang="nl-NL" dirty="0">
                        <a:latin typeface="Arial" panose="020B0604020202020204" pitchFamily="34" charset="0"/>
                        <a:cs typeface="Arial" panose="020B0604020202020204" pitchFamily="34" charset="0"/>
                      </a:endParaRPr>
                    </a:p>
                    <a:p>
                      <a:pPr lvl="0" algn="l">
                        <a:buNone/>
                      </a:pPr>
                      <a:endParaRPr lang="nl-NL" sz="900" b="1" i="0" u="sng" strike="noStrike" kern="1200" noProof="0" dirty="0">
                        <a:solidFill>
                          <a:srgbClr val="4D4D4F"/>
                        </a:solidFill>
                        <a:effectLst/>
                        <a:latin typeface="Arial" panose="020B0604020202020204" pitchFamily="34" charset="0"/>
                        <a:cs typeface="Arial" panose="020B0604020202020204" pitchFamily="34" charset="0"/>
                      </a:endParaRPr>
                    </a:p>
                    <a:p>
                      <a:pPr lvl="0" algn="l">
                        <a:buNone/>
                      </a:pPr>
                      <a:r>
                        <a:rPr lang="nl-NL" sz="900" b="1" i="0" u="sng" strike="noStrike" kern="1200" noProof="0" dirty="0">
                          <a:solidFill>
                            <a:srgbClr val="4D4D4F"/>
                          </a:solidFill>
                          <a:effectLst/>
                          <a:latin typeface="Arial" panose="020B0604020202020204" pitchFamily="34" charset="0"/>
                          <a:cs typeface="Arial" panose="020B0604020202020204" pitchFamily="34" charset="0"/>
                        </a:rPr>
                        <a:t>Resultaat:</a:t>
                      </a:r>
                      <a:endParaRPr lang="nl-NL" dirty="0">
                        <a:latin typeface="Arial" panose="020B0604020202020204" pitchFamily="34" charset="0"/>
                        <a:cs typeface="Arial" panose="020B0604020202020204" pitchFamily="34" charset="0"/>
                      </a:endParaRPr>
                    </a:p>
                    <a:p>
                      <a:pPr marL="171450" lvl="0" indent="-171450" algn="l">
                        <a:buFont typeface="Arial"/>
                        <a:buChar char="•"/>
                      </a:pPr>
                      <a:r>
                        <a:rPr lang="nl-NL" sz="900" b="0" i="0" u="none" strike="noStrike" kern="1200" noProof="0" dirty="0">
                          <a:solidFill>
                            <a:srgbClr val="4D4D4F"/>
                          </a:solidFill>
                          <a:effectLst/>
                          <a:latin typeface="Arial" panose="020B0604020202020204" pitchFamily="34" charset="0"/>
                          <a:cs typeface="Arial" panose="020B0604020202020204" pitchFamily="34" charset="0"/>
                        </a:rPr>
                        <a:t>(minimaal) 1 traject gestart met systeemspeler uit bouwsector met als doel de doorwerking van </a:t>
                      </a:r>
                      <a:r>
                        <a:rPr lang="nl-NL" sz="900" b="0" i="0" u="none" strike="noStrike" kern="1200" noProof="0" dirty="0" err="1">
                          <a:solidFill>
                            <a:srgbClr val="4D4D4F"/>
                          </a:solidFill>
                          <a:effectLst/>
                          <a:latin typeface="Arial" panose="020B0604020202020204" pitchFamily="34" charset="0"/>
                          <a:cs typeface="Arial" panose="020B0604020202020204" pitchFamily="34" charset="0"/>
                        </a:rPr>
                        <a:t>natuurinclusieve</a:t>
                      </a:r>
                      <a:r>
                        <a:rPr lang="nl-NL" sz="900" b="0" i="0" u="none" strike="noStrike" kern="1200" noProof="0" dirty="0">
                          <a:solidFill>
                            <a:srgbClr val="4D4D4F"/>
                          </a:solidFill>
                          <a:effectLst/>
                          <a:latin typeface="Arial" panose="020B0604020202020204" pitchFamily="34" charset="0"/>
                          <a:cs typeface="Arial" panose="020B0604020202020204" pitchFamily="34" charset="0"/>
                        </a:rPr>
                        <a:t> uitvoer van werken</a:t>
                      </a:r>
                      <a:endParaRPr lang="nl-NL" sz="900" b="0" i="0" kern="1200" noProof="0" dirty="0">
                        <a:solidFill>
                          <a:srgbClr val="4D4D4F"/>
                        </a:solidFill>
                        <a:effectLst/>
                        <a:latin typeface="Arial" panose="020B0604020202020204" pitchFamily="34" charset="0"/>
                        <a:ea typeface="+mn-ea"/>
                        <a:cs typeface="Arial" panose="020B0604020202020204" pitchFamily="34" charset="0"/>
                      </a:endParaRPr>
                    </a:p>
                    <a:p>
                      <a:pPr marL="171450" lvl="0" indent="-171450" algn="l">
                        <a:buClr>
                          <a:srgbClr val="000000"/>
                        </a:buClr>
                        <a:buFont typeface="Arial,Sans-Serif"/>
                        <a:buChar char="•"/>
                      </a:pPr>
                      <a:r>
                        <a:rPr lang="nl-NL" sz="900" b="0" i="0" u="none" strike="noStrike" kern="1200" noProof="0" dirty="0" err="1">
                          <a:solidFill>
                            <a:srgbClr val="4D4D4F"/>
                          </a:solidFill>
                          <a:effectLst/>
                          <a:latin typeface="Arial" panose="020B0604020202020204" pitchFamily="34" charset="0"/>
                          <a:cs typeface="Arial" panose="020B0604020202020204" pitchFamily="34" charset="0"/>
                        </a:rPr>
                        <a:t>crossover</a:t>
                      </a:r>
                      <a:r>
                        <a:rPr lang="nl-NL" sz="900" b="0" i="0" u="none" strike="noStrike" kern="1200" noProof="0" dirty="0">
                          <a:solidFill>
                            <a:srgbClr val="4D4D4F"/>
                          </a:solidFill>
                          <a:effectLst/>
                          <a:latin typeface="Arial" panose="020B0604020202020204" pitchFamily="34" charset="0"/>
                          <a:cs typeface="Arial" panose="020B0604020202020204" pitchFamily="34" charset="0"/>
                        </a:rPr>
                        <a:t> tussen focusgebied werken en focusgebied waardoor medewerkers uit de ggz hun werkomgeving </a:t>
                      </a:r>
                      <a:r>
                        <a:rPr lang="nl-NL" sz="900" b="0" i="0" u="none" strike="noStrike" kern="1200" noProof="0" dirty="0" err="1">
                          <a:solidFill>
                            <a:srgbClr val="4D4D4F"/>
                          </a:solidFill>
                          <a:effectLst/>
                          <a:latin typeface="Arial" panose="020B0604020202020204" pitchFamily="34" charset="0"/>
                          <a:cs typeface="Arial" panose="020B0604020202020204" pitchFamily="34" charset="0"/>
                        </a:rPr>
                        <a:t>vergroenen</a:t>
                      </a:r>
                      <a:r>
                        <a:rPr lang="nl-NL" sz="900" b="0" i="0" u="none" strike="noStrike" kern="1200" noProof="0" dirty="0">
                          <a:solidFill>
                            <a:srgbClr val="4D4D4F"/>
                          </a:solidFill>
                          <a:effectLst/>
                          <a:latin typeface="Arial" panose="020B0604020202020204" pitchFamily="34" charset="0"/>
                          <a:cs typeface="Arial" panose="020B0604020202020204" pitchFamily="34" charset="0"/>
                        </a:rPr>
                        <a:t> en/of zelf groene vrijwilliger te worden</a:t>
                      </a:r>
                      <a:endParaRPr lang="nl-NL" sz="900" b="0" i="0" u="none" strike="noStrike" kern="1200" noProof="0" dirty="0">
                        <a:solidFill>
                          <a:srgbClr val="000000"/>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9292764"/>
                  </a:ext>
                </a:extLst>
              </a:tr>
              <a:tr h="423595">
                <a:tc>
                  <a:txBody>
                    <a:bodyPr/>
                    <a:lstStyle/>
                    <a:p>
                      <a:pPr lvl="0" algn="l" rtl="0">
                        <a:buNone/>
                      </a:pPr>
                      <a:r>
                        <a:rPr lang="nl-NL" sz="900" b="1" i="0" dirty="0">
                          <a:solidFill>
                            <a:srgbClr val="4D4D4F"/>
                          </a:solidFill>
                          <a:effectLst/>
                          <a:latin typeface="Arial" panose="020B0604020202020204" pitchFamily="34" charset="0"/>
                          <a:cs typeface="Arial" panose="020B0604020202020204" pitchFamily="34" charset="0"/>
                        </a:rPr>
                        <a:t>Verkenning nieuwe partnerships</a:t>
                      </a:r>
                      <a:endParaRPr lang="nl-NL" dirty="0">
                        <a:latin typeface="Arial" panose="020B0604020202020204" pitchFamily="34" charset="0"/>
                        <a:cs typeface="Arial" panose="020B0604020202020204" pitchFamily="34" charset="0"/>
                      </a:endParaRPr>
                    </a:p>
                    <a:p>
                      <a:pPr lvl="0" algn="l">
                        <a:buNone/>
                      </a:pPr>
                      <a:r>
                        <a:rPr lang="nl-NL" sz="900" b="0" i="0" u="sng" dirty="0">
                          <a:solidFill>
                            <a:srgbClr val="4D4D4F"/>
                          </a:solidFill>
                          <a:effectLst/>
                          <a:latin typeface="Arial" panose="020B0604020202020204" pitchFamily="34" charset="0"/>
                          <a:cs typeface="Arial" panose="020B0604020202020204" pitchFamily="34" charset="0"/>
                        </a:rPr>
                        <a:t>Impact:</a:t>
                      </a:r>
                      <a:r>
                        <a:rPr lang="nl-NL" sz="900" b="0" i="0" dirty="0">
                          <a:solidFill>
                            <a:srgbClr val="4D4D4F"/>
                          </a:solidFill>
                          <a:effectLst/>
                          <a:latin typeface="Arial" panose="020B0604020202020204" pitchFamily="34" charset="0"/>
                          <a:cs typeface="Arial" panose="020B0604020202020204" pitchFamily="34" charset="0"/>
                        </a:rPr>
                        <a:t> </a:t>
                      </a:r>
                      <a:endParaRPr lang="nl-NL" dirty="0">
                        <a:latin typeface="Arial" panose="020B0604020202020204" pitchFamily="34" charset="0"/>
                        <a:cs typeface="Arial" panose="020B0604020202020204" pitchFamily="34" charset="0"/>
                      </a:endParaRPr>
                    </a:p>
                    <a:p>
                      <a:pPr lvl="0" algn="l">
                        <a:buNone/>
                      </a:pPr>
                      <a:r>
                        <a:rPr lang="nl-NL" sz="900" b="0" i="0" dirty="0">
                          <a:solidFill>
                            <a:srgbClr val="4D4D4F"/>
                          </a:solidFill>
                          <a:effectLst/>
                          <a:latin typeface="Arial" panose="020B0604020202020204" pitchFamily="34" charset="0"/>
                          <a:cs typeface="Arial" panose="020B0604020202020204" pitchFamily="34" charset="0"/>
                        </a:rPr>
                        <a:t>(Verkennen van) realisatie van 1 of meerdere landelijke partnerships met systeemspelers</a:t>
                      </a:r>
                      <a:endParaRPr lang="nl-NL" dirty="0">
                        <a:latin typeface="Arial" panose="020B0604020202020204" pitchFamily="34" charset="0"/>
                        <a:cs typeface="Arial" panose="020B0604020202020204" pitchFamily="34" charset="0"/>
                      </a:endParaRPr>
                    </a:p>
                    <a:p>
                      <a:pPr lvl="0" algn="l">
                        <a:buNone/>
                      </a:pPr>
                      <a:endParaRPr lang="nl-NL" sz="900" b="0" i="0" dirty="0">
                        <a:solidFill>
                          <a:srgbClr val="4D4D4F"/>
                        </a:solidFill>
                        <a:effectLst/>
                        <a:latin typeface="Arial" panose="020B0604020202020204" pitchFamily="34" charset="0"/>
                        <a:cs typeface="Arial" panose="020B0604020202020204" pitchFamily="34" charset="0"/>
                      </a:endParaRPr>
                    </a:p>
                    <a:p>
                      <a:pPr lvl="0" algn="l">
                        <a:buNone/>
                      </a:pPr>
                      <a:endParaRPr lang="nl-NL" sz="900" b="0" i="0" u="none" strike="noStrike" noProof="0" dirty="0">
                        <a:solidFill>
                          <a:srgbClr val="4D4D4F"/>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l">
                        <a:buNone/>
                      </a:pPr>
                      <a:endParaRPr lang="nl-NL" sz="1200" b="0" i="0" u="none" strike="noStrike" noProof="0">
                        <a:solidFill>
                          <a:srgbClr val="000000"/>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buNone/>
                      </a:pPr>
                      <a:r>
                        <a:rPr lang="nl-NL" sz="900" b="1" i="0" u="sng" strike="noStrike" kern="1200" dirty="0">
                          <a:solidFill>
                            <a:srgbClr val="4D4D4F"/>
                          </a:solidFill>
                          <a:effectLst/>
                          <a:latin typeface="Arial" panose="020B0604020202020204" pitchFamily="34" charset="0"/>
                          <a:ea typeface="+mn-ea"/>
                          <a:cs typeface="Arial" panose="020B0604020202020204" pitchFamily="34" charset="0"/>
                        </a:rPr>
                        <a:t>Resultaat:</a:t>
                      </a:r>
                      <a:endParaRPr lang="nl-NL" dirty="0">
                        <a:latin typeface="Arial" panose="020B0604020202020204" pitchFamily="34" charset="0"/>
                        <a:cs typeface="Arial" panose="020B0604020202020204" pitchFamily="34" charset="0"/>
                      </a:endParaRPr>
                    </a:p>
                    <a:p>
                      <a:pPr marL="177800" lvl="0" indent="-177800" algn="l">
                        <a:buFont typeface="Calibri"/>
                        <a:buChar char="-"/>
                      </a:pPr>
                      <a:r>
                        <a:rPr lang="nl-NL" sz="900" b="0" i="0" u="none" strike="noStrike" kern="1200" dirty="0">
                          <a:solidFill>
                            <a:srgbClr val="4D4D4F"/>
                          </a:solidFill>
                          <a:effectLst/>
                          <a:latin typeface="Arial" panose="020B0604020202020204" pitchFamily="34" charset="0"/>
                          <a:ea typeface="+mn-ea"/>
                          <a:cs typeface="Arial" panose="020B0604020202020204" pitchFamily="34" charset="0"/>
                        </a:rPr>
                        <a:t>IVN zorgt voor passend aanbod voor partners, welke versterkend werkt op onze portfolio's en gekozen focus</a:t>
                      </a:r>
                      <a:endParaRPr lang="nl-NL" dirty="0">
                        <a:latin typeface="Arial" panose="020B0604020202020204" pitchFamily="34" charset="0"/>
                        <a:cs typeface="Arial" panose="020B0604020202020204" pitchFamily="34" charset="0"/>
                      </a:endParaRPr>
                    </a:p>
                    <a:p>
                      <a:pPr marL="177800" lvl="0" indent="-177800" algn="l">
                        <a:buFont typeface="Calibri"/>
                        <a:buChar char="-"/>
                      </a:pPr>
                      <a:r>
                        <a:rPr lang="nl-NL" sz="900" b="0" i="0" u="none" strike="noStrike" kern="1200" dirty="0">
                          <a:solidFill>
                            <a:srgbClr val="4D4D4F"/>
                          </a:solidFill>
                          <a:effectLst/>
                          <a:latin typeface="Arial" panose="020B0604020202020204" pitchFamily="34" charset="0"/>
                          <a:ea typeface="+mn-ea"/>
                          <a:cs typeface="Arial" panose="020B0604020202020204" pitchFamily="34" charset="0"/>
                        </a:rPr>
                        <a:t>Nieuwe samenwerkingen zijn gestart met (minimaal) 4 partners met invloed op de dagelijkse leefomgeving met invloed in de buitenwereld. </a:t>
                      </a:r>
                      <a:endParaRPr lang="nl-NL"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8304858"/>
                  </a:ext>
                </a:extLst>
              </a:tr>
            </a:tbl>
          </a:graphicData>
        </a:graphic>
      </p:graphicFrame>
    </p:spTree>
    <p:extLst>
      <p:ext uri="{BB962C8B-B14F-4D97-AF65-F5344CB8AC3E}">
        <p14:creationId xmlns:p14="http://schemas.microsoft.com/office/powerpoint/2010/main" val="353340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D6D8FA-2C2B-C7A9-39E3-21E3A8DDA8B3}"/>
              </a:ext>
            </a:extLst>
          </p:cNvPr>
          <p:cNvSpPr>
            <a:spLocks noGrp="1"/>
          </p:cNvSpPr>
          <p:nvPr>
            <p:ph type="title"/>
          </p:nvPr>
        </p:nvSpPr>
        <p:spPr/>
        <p:txBody>
          <a:bodyPr>
            <a:normAutofit/>
          </a:bodyPr>
          <a:lstStyle/>
          <a:p>
            <a:r>
              <a:rPr lang="nl-NL" sz="3100">
                <a:latin typeface="Arial"/>
                <a:cs typeface="Arial"/>
              </a:rPr>
              <a:t>Concrete doelstellingen: Natuurrijke zorg </a:t>
            </a:r>
            <a:r>
              <a:rPr lang="nl-NL" sz="2400">
                <a:latin typeface="Arial"/>
                <a:cs typeface="Arial"/>
              </a:rPr>
              <a:t>(</a:t>
            </a:r>
            <a:r>
              <a:rPr lang="nl-NL" sz="2000">
                <a:latin typeface="Arial"/>
                <a:cs typeface="Arial"/>
              </a:rPr>
              <a:t>Dagelijkse leefomgeving)</a:t>
            </a:r>
            <a:endParaRPr lang="nl-NL" sz="2000" b="0">
              <a:latin typeface="Arial"/>
              <a:cs typeface="Arial"/>
            </a:endParaRPr>
          </a:p>
          <a:p>
            <a:endParaRPr lang="nl-NL"/>
          </a:p>
        </p:txBody>
      </p:sp>
      <p:graphicFrame>
        <p:nvGraphicFramePr>
          <p:cNvPr id="4" name="Tijdelijke aanduiding voor inhoud 3">
            <a:extLst>
              <a:ext uri="{FF2B5EF4-FFF2-40B4-BE49-F238E27FC236}">
                <a16:creationId xmlns:a16="http://schemas.microsoft.com/office/drawing/2014/main" id="{3A812BD1-529D-7E25-D744-95BEEF0F8091}"/>
              </a:ext>
            </a:extLst>
          </p:cNvPr>
          <p:cNvGraphicFramePr>
            <a:graphicFrameLocks noGrp="1"/>
          </p:cNvGraphicFramePr>
          <p:nvPr>
            <p:ph idx="1"/>
            <p:extLst>
              <p:ext uri="{D42A27DB-BD31-4B8C-83A1-F6EECF244321}">
                <p14:modId xmlns:p14="http://schemas.microsoft.com/office/powerpoint/2010/main" val="3282047333"/>
              </p:ext>
            </p:extLst>
          </p:nvPr>
        </p:nvGraphicFramePr>
        <p:xfrm>
          <a:off x="367199" y="1090444"/>
          <a:ext cx="11332429" cy="5633222"/>
        </p:xfrm>
        <a:graphic>
          <a:graphicData uri="http://schemas.openxmlformats.org/drawingml/2006/table">
            <a:tbl>
              <a:tblPr/>
              <a:tblGrid>
                <a:gridCol w="3126277">
                  <a:extLst>
                    <a:ext uri="{9D8B030D-6E8A-4147-A177-3AD203B41FA5}">
                      <a16:colId xmlns:a16="http://schemas.microsoft.com/office/drawing/2014/main" val="2290050752"/>
                    </a:ext>
                  </a:extLst>
                </a:gridCol>
                <a:gridCol w="4009291">
                  <a:extLst>
                    <a:ext uri="{9D8B030D-6E8A-4147-A177-3AD203B41FA5}">
                      <a16:colId xmlns:a16="http://schemas.microsoft.com/office/drawing/2014/main" val="2635564914"/>
                    </a:ext>
                  </a:extLst>
                </a:gridCol>
                <a:gridCol w="4196861">
                  <a:extLst>
                    <a:ext uri="{9D8B030D-6E8A-4147-A177-3AD203B41FA5}">
                      <a16:colId xmlns:a16="http://schemas.microsoft.com/office/drawing/2014/main" val="2270475103"/>
                    </a:ext>
                  </a:extLst>
                </a:gridCol>
              </a:tblGrid>
              <a:tr h="209110">
                <a:tc>
                  <a:txBody>
                    <a:bodyPr/>
                    <a:lstStyle/>
                    <a:p>
                      <a:pPr algn="l" rtl="0" fontAlgn="base"/>
                      <a:r>
                        <a:rPr lang="nl-NL" sz="1200" b="1" i="0">
                          <a:solidFill>
                            <a:srgbClr val="4D4D4F"/>
                          </a:solidFill>
                          <a:effectLst/>
                          <a:latin typeface="Arial" panose="020B0604020202020204" pitchFamily="34" charset="0"/>
                          <a:cs typeface="Arial" panose="020B0604020202020204" pitchFamily="34" charset="0"/>
                        </a:rPr>
                        <a:t>Activiteiten  </a:t>
                      </a:r>
                      <a:endParaRPr lang="nl-NL" sz="1600" b="1" i="0">
                        <a:solidFill>
                          <a:srgbClr val="4D4D4F"/>
                        </a:solidFill>
                        <a:effectLst/>
                        <a:latin typeface="Arial" panose="020B0604020202020204" pitchFamily="34" charset="0"/>
                        <a:cs typeface="Arial" panose="020B0604020202020204" pitchFamily="34" charset="0"/>
                      </a:endParaRPr>
                    </a:p>
                  </a:txBody>
                  <a:tcPr marL="32584" marR="32584" marT="16292" marB="162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D08D"/>
                    </a:solidFill>
                  </a:tcPr>
                </a:tc>
                <a:tc>
                  <a:txBody>
                    <a:bodyPr/>
                    <a:lstStyle/>
                    <a:p>
                      <a:pPr algn="l" rtl="0" fontAlgn="base"/>
                      <a:r>
                        <a:rPr lang="nl-NL" sz="1200" b="1" i="0">
                          <a:solidFill>
                            <a:srgbClr val="4D4D4F"/>
                          </a:solidFill>
                          <a:effectLst/>
                          <a:latin typeface="Arial" panose="020B0604020202020204" pitchFamily="34" charset="0"/>
                          <a:cs typeface="Arial" panose="020B0604020202020204" pitchFamily="34" charset="0"/>
                        </a:rPr>
                        <a:t>Potentiële rol / bijdrage leden / vrijwilligers </a:t>
                      </a:r>
                    </a:p>
                  </a:txBody>
                  <a:tcPr marL="32584" marR="32584" marT="16292" marB="162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D08D"/>
                    </a:solidFill>
                  </a:tcPr>
                </a:tc>
                <a:tc>
                  <a:txBody>
                    <a:bodyPr/>
                    <a:lstStyle/>
                    <a:p>
                      <a:pPr algn="l" rtl="0" fontAlgn="base"/>
                      <a:r>
                        <a:rPr lang="nl-NL" sz="1200" b="1" i="0">
                          <a:solidFill>
                            <a:srgbClr val="4D4D4F"/>
                          </a:solidFill>
                          <a:effectLst/>
                          <a:latin typeface="Arial" panose="020B0604020202020204" pitchFamily="34" charset="0"/>
                          <a:cs typeface="Arial" panose="020B0604020202020204" pitchFamily="34" charset="0"/>
                        </a:rPr>
                        <a:t>Beroepskrachten </a:t>
                      </a:r>
                      <a:endParaRPr lang="nl-NL" sz="1600" b="1" i="0">
                        <a:solidFill>
                          <a:srgbClr val="4D4D4F"/>
                        </a:solidFill>
                        <a:effectLst/>
                        <a:latin typeface="Arial" panose="020B0604020202020204" pitchFamily="34" charset="0"/>
                        <a:cs typeface="Arial" panose="020B0604020202020204" pitchFamily="34" charset="0"/>
                      </a:endParaRPr>
                    </a:p>
                  </a:txBody>
                  <a:tcPr marL="32584" marR="32584" marT="16292" marB="162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D08D"/>
                    </a:solidFill>
                  </a:tcPr>
                </a:tc>
                <a:extLst>
                  <a:ext uri="{0D108BD9-81ED-4DB2-BD59-A6C34878D82A}">
                    <a16:rowId xmlns:a16="http://schemas.microsoft.com/office/drawing/2014/main" val="3463447926"/>
                  </a:ext>
                </a:extLst>
              </a:tr>
              <a:tr h="1686123">
                <a:tc>
                  <a:txBody>
                    <a:bodyPr/>
                    <a:lstStyle/>
                    <a:p>
                      <a:pPr algn="l" rtl="0" fontAlgn="base"/>
                      <a:r>
                        <a:rPr lang="nl-NL" sz="900" b="1" i="0" dirty="0">
                          <a:solidFill>
                            <a:srgbClr val="4D4D4F"/>
                          </a:solidFill>
                          <a:effectLst/>
                          <a:latin typeface="Arial" panose="020B0604020202020204" pitchFamily="34" charset="0"/>
                          <a:cs typeface="Arial" panose="020B0604020202020204" pitchFamily="34" charset="0"/>
                        </a:rPr>
                        <a:t>Aanscherpen van ons Zorgportfolio &amp; Communicatie</a:t>
                      </a:r>
                      <a:r>
                        <a:rPr lang="nl-NL" sz="900" b="0" i="0" dirty="0">
                          <a:solidFill>
                            <a:srgbClr val="4D4D4F"/>
                          </a:solidFill>
                          <a:effectLst/>
                          <a:latin typeface="Arial" panose="020B0604020202020204" pitchFamily="34" charset="0"/>
                          <a:cs typeface="Arial" panose="020B0604020202020204" pitchFamily="34" charset="0"/>
                        </a:rPr>
                        <a:t>, afgestemd op de zorgpartners. Schaalsprong </a:t>
                      </a:r>
                      <a:r>
                        <a:rPr lang="nl-NL" sz="900" b="0" i="0" u="none" strike="noStrike" noProof="0" dirty="0">
                          <a:solidFill>
                            <a:srgbClr val="4D4D4F"/>
                          </a:solidFill>
                          <a:effectLst/>
                          <a:latin typeface="Arial" panose="020B0604020202020204" pitchFamily="34" charset="0"/>
                          <a:cs typeface="Arial" panose="020B0604020202020204" pitchFamily="34" charset="0"/>
                        </a:rPr>
                        <a:t>via zorginstellingen (Ouderenzorg &amp; GGZ zorginstellingen &amp; ziekenhuizen &amp; opvang) (4.500 in totaal). </a:t>
                      </a:r>
                    </a:p>
                    <a:p>
                      <a:pPr lvl="0" algn="l">
                        <a:buNone/>
                      </a:pPr>
                      <a:endParaRPr lang="nl-NL" sz="900" b="0" i="0" dirty="0">
                        <a:solidFill>
                          <a:srgbClr val="4D4D4F"/>
                        </a:solidFill>
                        <a:effectLst/>
                        <a:latin typeface="Arial" panose="020B0604020202020204" pitchFamily="34" charset="0"/>
                        <a:cs typeface="Arial" panose="020B0604020202020204" pitchFamily="34" charset="0"/>
                      </a:endParaRPr>
                    </a:p>
                    <a:p>
                      <a:pPr lvl="0" algn="l">
                        <a:buNone/>
                      </a:pPr>
                      <a:r>
                        <a:rPr lang="nl-NL" sz="900" b="0" i="0" u="sng" dirty="0">
                          <a:solidFill>
                            <a:srgbClr val="4D4D4F"/>
                          </a:solidFill>
                          <a:effectLst/>
                          <a:latin typeface="Arial" panose="020B0604020202020204" pitchFamily="34" charset="0"/>
                          <a:cs typeface="Arial" panose="020B0604020202020204" pitchFamily="34" charset="0"/>
                        </a:rPr>
                        <a:t>Impact:</a:t>
                      </a:r>
                    </a:p>
                    <a:p>
                      <a:pPr marL="171450" lvl="0" indent="-171450" algn="l">
                        <a:buFont typeface="Calibri"/>
                        <a:buChar char="-"/>
                      </a:pPr>
                      <a:r>
                        <a:rPr lang="nl-NL" sz="900" b="0" i="0" dirty="0">
                          <a:solidFill>
                            <a:srgbClr val="4D4D4F"/>
                          </a:solidFill>
                          <a:effectLst/>
                          <a:latin typeface="Arial" panose="020B0604020202020204" pitchFamily="34" charset="0"/>
                          <a:cs typeface="Arial" panose="020B0604020202020204" pitchFamily="34" charset="0"/>
                        </a:rPr>
                        <a:t>Scherper/helderder Zorg productportfolio</a:t>
                      </a:r>
                    </a:p>
                    <a:p>
                      <a:pPr marL="171450" lvl="0" indent="-171450" algn="l">
                        <a:buFont typeface="Calibri"/>
                        <a:buChar char="-"/>
                      </a:pPr>
                      <a:r>
                        <a:rPr lang="nl-NL" sz="900" b="0" i="0" dirty="0">
                          <a:solidFill>
                            <a:srgbClr val="4D4D4F"/>
                          </a:solidFill>
                          <a:effectLst/>
                          <a:latin typeface="Arial" panose="020B0604020202020204" pitchFamily="34" charset="0"/>
                          <a:cs typeface="Arial" panose="020B0604020202020204" pitchFamily="34" charset="0"/>
                        </a:rPr>
                        <a:t>Helder aanbod voor (IVN) vrijwilligers in de zorgomgeving</a:t>
                      </a:r>
                    </a:p>
                    <a:p>
                      <a:pPr marL="171450" lvl="0" indent="-171450" algn="l">
                        <a:buFont typeface="Calibri"/>
                        <a:buChar char="-"/>
                      </a:pPr>
                      <a:r>
                        <a:rPr lang="nl-NL" sz="900" b="0" i="0" dirty="0">
                          <a:solidFill>
                            <a:srgbClr val="4D4D4F"/>
                          </a:solidFill>
                          <a:effectLst/>
                          <a:latin typeface="Arial" panose="020B0604020202020204" pitchFamily="34" charset="0"/>
                          <a:cs typeface="Arial" panose="020B0604020202020204" pitchFamily="34" charset="0"/>
                        </a:rPr>
                        <a:t>Groeiend netwerk van zorginstellingen verbonden aan IVN.</a:t>
                      </a:r>
                    </a:p>
                    <a:p>
                      <a:pPr lvl="0" algn="l">
                        <a:buNone/>
                      </a:pPr>
                      <a:endParaRPr lang="nl-NL" sz="900" b="0" i="0" dirty="0">
                        <a:solidFill>
                          <a:srgbClr val="4D4D4F"/>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nl-NL" sz="900" b="0" i="0">
                          <a:solidFill>
                            <a:srgbClr val="4D4D4F"/>
                          </a:solidFill>
                          <a:effectLst/>
                          <a:latin typeface="Arial" panose="020B0604020202020204" pitchFamily="34" charset="0"/>
                          <a:cs typeface="Arial" panose="020B0604020202020204" pitchFamily="34" charset="0"/>
                        </a:rPr>
                        <a:t>Bestaande producten uit het Zorgportfolio die direct bruikbaar zijn voor (IVN) vrijwilligers worden gedeeld en op basis van de behoefte wordt een eventueel nieuw product ontwikkeld.</a:t>
                      </a:r>
                    </a:p>
                    <a:p>
                      <a:pPr lvl="0" algn="l">
                        <a:buNone/>
                      </a:pPr>
                      <a:endParaRPr lang="nl-NL" sz="900" b="0" i="0">
                        <a:solidFill>
                          <a:srgbClr val="4D4D4F"/>
                        </a:solidFill>
                        <a:effectLst/>
                        <a:latin typeface="Arial" panose="020B0604020202020204" pitchFamily="34" charset="0"/>
                        <a:cs typeface="Arial" panose="020B0604020202020204" pitchFamily="34" charset="0"/>
                      </a:endParaRPr>
                    </a:p>
                    <a:p>
                      <a:pPr lvl="0" algn="l">
                        <a:buNone/>
                      </a:pPr>
                      <a:r>
                        <a:rPr lang="nl-NL" sz="900" b="1" i="0" u="sng" strike="noStrike" noProof="0">
                          <a:solidFill>
                            <a:srgbClr val="4D4D4F"/>
                          </a:solidFill>
                          <a:effectLst/>
                          <a:latin typeface="Arial" panose="020B0604020202020204" pitchFamily="34" charset="0"/>
                          <a:cs typeface="Arial" panose="020B0604020202020204" pitchFamily="34" charset="0"/>
                        </a:rPr>
                        <a:t>Resultaat: </a:t>
                      </a:r>
                    </a:p>
                    <a:p>
                      <a:pPr marL="171450" lvl="0" indent="-171450" algn="l">
                        <a:buFont typeface="Calibri"/>
                        <a:buChar char="-"/>
                      </a:pPr>
                      <a:r>
                        <a:rPr lang="nl-NL" sz="900" b="0" i="0" u="none" strike="noStrike" noProof="0">
                          <a:solidFill>
                            <a:srgbClr val="4D4D4F"/>
                          </a:solidFill>
                          <a:effectLst/>
                          <a:latin typeface="Arial" panose="020B0604020202020204" pitchFamily="34" charset="0"/>
                          <a:cs typeface="Arial" panose="020B0604020202020204" pitchFamily="34" charset="0"/>
                        </a:rPr>
                        <a:t>IVN Webinar over Te Gek Groen en betrekken (IVN) vrijwilligers bij Natuur &amp; Zorg/Gezondheid </a:t>
                      </a:r>
                    </a:p>
                    <a:p>
                      <a:pPr marL="171450" lvl="0" indent="-171450" algn="l">
                        <a:buFont typeface="Calibri"/>
                        <a:buChar char="-"/>
                      </a:pPr>
                      <a:r>
                        <a:rPr lang="nl-NL" sz="900" b="0" i="0" u="none" strike="noStrike" noProof="0">
                          <a:solidFill>
                            <a:srgbClr val="4D4D4F"/>
                          </a:solidFill>
                          <a:effectLst/>
                          <a:latin typeface="Arial" panose="020B0604020202020204" pitchFamily="34" charset="0"/>
                          <a:cs typeface="Arial" panose="020B0604020202020204" pitchFamily="34" charset="0"/>
                        </a:rPr>
                        <a:t>We bouwen aan een netwerk van (IVN) vrijwilligers die in de zorgomgeving aan de slag zijn of graag willen zijn (groei á 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nl-NL" sz="900" b="0" i="0">
                          <a:solidFill>
                            <a:srgbClr val="4D4D4F"/>
                          </a:solidFill>
                          <a:effectLst/>
                          <a:latin typeface="Arial" panose="020B0604020202020204" pitchFamily="34" charset="0"/>
                          <a:cs typeface="Arial" panose="020B0604020202020204" pitchFamily="34" charset="0"/>
                        </a:rPr>
                        <a:t>We zorgen voor een centrale plek en heldere structuur van ons zorgportfolio zodat IVN medewerkers actief in zorgomgeving hier hun voordeel mee kunnen doen.  </a:t>
                      </a:r>
                    </a:p>
                    <a:p>
                      <a:pPr lvl="0" algn="l">
                        <a:buNone/>
                      </a:pPr>
                      <a:endParaRPr lang="nl-NL" sz="900" b="1" i="0">
                        <a:solidFill>
                          <a:srgbClr val="4D4D4F"/>
                        </a:solidFill>
                        <a:effectLst/>
                        <a:latin typeface="Arial" panose="020B0604020202020204" pitchFamily="34" charset="0"/>
                        <a:cs typeface="Arial" panose="020B0604020202020204" pitchFamily="34" charset="0"/>
                      </a:endParaRPr>
                    </a:p>
                    <a:p>
                      <a:pPr lvl="0" algn="l">
                        <a:buNone/>
                      </a:pPr>
                      <a:r>
                        <a:rPr lang="nl-NL" sz="900" b="1" i="0" u="sng">
                          <a:solidFill>
                            <a:srgbClr val="4D4D4F"/>
                          </a:solidFill>
                          <a:effectLst/>
                          <a:latin typeface="Arial" panose="020B0604020202020204" pitchFamily="34" charset="0"/>
                          <a:cs typeface="Arial" panose="020B0604020202020204" pitchFamily="34" charset="0"/>
                        </a:rPr>
                        <a:t>Resultaat: </a:t>
                      </a:r>
                      <a:endParaRPr lang="nl-NL" sz="1600" u="sng">
                        <a:latin typeface="Arial" panose="020B0604020202020204" pitchFamily="34" charset="0"/>
                        <a:cs typeface="Arial" panose="020B0604020202020204" pitchFamily="34" charset="0"/>
                      </a:endParaRPr>
                    </a:p>
                    <a:p>
                      <a:pPr marL="171450" lvl="0" indent="-171450" algn="l">
                        <a:buFont typeface="Calibri"/>
                        <a:buChar char="-"/>
                      </a:pPr>
                      <a:r>
                        <a:rPr lang="nl-NL" sz="900" b="0" i="0">
                          <a:solidFill>
                            <a:srgbClr val="4D4D4F"/>
                          </a:solidFill>
                          <a:effectLst/>
                          <a:latin typeface="Arial" panose="020B0604020202020204" pitchFamily="34" charset="0"/>
                          <a:cs typeface="Arial" panose="020B0604020202020204" pitchFamily="34" charset="0"/>
                        </a:rPr>
                        <a:t>Zorgportfolio werksessies dragen bij aan verheldering op IVN product portfolio zorg </a:t>
                      </a:r>
                    </a:p>
                    <a:p>
                      <a:pPr marL="171450" lvl="0" indent="-171450" algn="l">
                        <a:buFont typeface="Calibri"/>
                        <a:buChar char="-"/>
                      </a:pPr>
                      <a:r>
                        <a:rPr lang="nl-NL" sz="900" b="0" i="0">
                          <a:solidFill>
                            <a:srgbClr val="4D4D4F"/>
                          </a:solidFill>
                          <a:effectLst/>
                          <a:latin typeface="Arial" panose="020B0604020202020204" pitchFamily="34" charset="0"/>
                          <a:cs typeface="Arial" panose="020B0604020202020204" pitchFamily="34" charset="0"/>
                        </a:rPr>
                        <a:t>IVN Webinar over Ons zorgportfolio voor IVN-collega's</a:t>
                      </a:r>
                    </a:p>
                    <a:p>
                      <a:pPr marL="171450" lvl="0" indent="-171450" algn="l">
                        <a:buFont typeface="Calibri"/>
                        <a:buChar char="-"/>
                      </a:pPr>
                      <a:r>
                        <a:rPr lang="nl-NL" sz="900" b="0" i="0" u="none" strike="noStrike" noProof="0">
                          <a:solidFill>
                            <a:srgbClr val="4D4D4F"/>
                          </a:solidFill>
                          <a:effectLst/>
                          <a:latin typeface="Arial" panose="020B0604020202020204" pitchFamily="34" charset="0"/>
                          <a:cs typeface="Arial" panose="020B0604020202020204" pitchFamily="34" charset="0"/>
                        </a:rPr>
                        <a:t>Groene GGZ educatiemodule is geschikt gemaakt voor de gehandicaptenzorg</a:t>
                      </a:r>
                    </a:p>
                    <a:p>
                      <a:pPr marL="171450" lvl="0" indent="-171450" algn="l">
                        <a:buFont typeface="Calibri"/>
                        <a:buChar char="-"/>
                      </a:pPr>
                      <a:r>
                        <a:rPr lang="nl-NL" sz="900" b="0" i="0" u="none" strike="noStrike" noProof="0">
                          <a:solidFill>
                            <a:srgbClr val="333333"/>
                          </a:solidFill>
                          <a:effectLst/>
                          <a:latin typeface="Arial" panose="020B0604020202020204" pitchFamily="34" charset="0"/>
                          <a:cs typeface="Arial" panose="020B0604020202020204" pitchFamily="34" charset="0"/>
                        </a:rPr>
                        <a:t>Met landelijke nieuwsbrief Natuur &amp; Gezondheid (4x per jaar) zorgt IVN voor inspiratie en verbindingen, groei aantal contacten met 20%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5970407"/>
                  </a:ext>
                </a:extLst>
              </a:tr>
              <a:tr h="1833532">
                <a:tc>
                  <a:txBody>
                    <a:bodyPr/>
                    <a:lstStyle/>
                    <a:p>
                      <a:pPr algn="l" rtl="0" fontAlgn="base"/>
                      <a:r>
                        <a:rPr lang="nl-NL" sz="900" b="1" i="0" dirty="0">
                          <a:solidFill>
                            <a:srgbClr val="4D4D4F"/>
                          </a:solidFill>
                          <a:effectLst/>
                          <a:latin typeface="Arial" panose="020B0604020202020204" pitchFamily="34" charset="0"/>
                          <a:cs typeface="Arial" panose="020B0604020202020204" pitchFamily="34" charset="0"/>
                        </a:rPr>
                        <a:t>Groene GGZ</a:t>
                      </a:r>
                      <a:r>
                        <a:rPr lang="nl-NL" sz="900" b="0" i="0" kern="1200" dirty="0">
                          <a:solidFill>
                            <a:srgbClr val="4D4D4F"/>
                          </a:solidFill>
                          <a:effectLst/>
                          <a:latin typeface="Arial" panose="020B0604020202020204" pitchFamily="34" charset="0"/>
                          <a:ea typeface="+mn-ea"/>
                          <a:cs typeface="Arial" panose="020B0604020202020204" pitchFamily="34" charset="0"/>
                        </a:rPr>
                        <a:t> </a:t>
                      </a:r>
                      <a:r>
                        <a:rPr lang="nl-NL" sz="900" b="0" i="0" u="none" strike="noStrike" kern="1200" noProof="0" dirty="0">
                          <a:solidFill>
                            <a:srgbClr val="4D4D4F"/>
                          </a:solidFill>
                          <a:effectLst/>
                          <a:latin typeface="Arial" panose="020B0604020202020204" pitchFamily="34" charset="0"/>
                          <a:cs typeface="Arial" panose="020B0604020202020204" pitchFamily="34" charset="0"/>
                        </a:rPr>
                        <a:t>Focus op programma groene GGZ voor versterken en opschonen huidig portfolio</a:t>
                      </a:r>
                    </a:p>
                    <a:p>
                      <a:pPr algn="l" rtl="0" fontAlgn="base"/>
                      <a:endParaRPr lang="nl-NL" sz="900" b="0" i="0" dirty="0">
                        <a:solidFill>
                          <a:srgbClr val="4D4D4F"/>
                        </a:solidFill>
                        <a:effectLst/>
                        <a:latin typeface="Arial" panose="020B0604020202020204" pitchFamily="34" charset="0"/>
                        <a:cs typeface="Arial" panose="020B0604020202020204" pitchFamily="34" charset="0"/>
                      </a:endParaRPr>
                    </a:p>
                    <a:p>
                      <a:pPr lvl="0" algn="l">
                        <a:buNone/>
                      </a:pPr>
                      <a:r>
                        <a:rPr lang="nl-NL" sz="900" b="0" i="0" u="sng" strike="noStrike" noProof="0" dirty="0">
                          <a:solidFill>
                            <a:srgbClr val="4D4D4F"/>
                          </a:solidFill>
                          <a:effectLst/>
                          <a:latin typeface="Arial" panose="020B0604020202020204" pitchFamily="34" charset="0"/>
                          <a:cs typeface="Arial" panose="020B0604020202020204" pitchFamily="34" charset="0"/>
                        </a:rPr>
                        <a:t>Impact:</a:t>
                      </a:r>
                      <a:endParaRPr lang="nl-NL" dirty="0">
                        <a:latin typeface="Arial" panose="020B0604020202020204" pitchFamily="34" charset="0"/>
                        <a:cs typeface="Arial" panose="020B0604020202020204" pitchFamily="34" charset="0"/>
                      </a:endParaRPr>
                    </a:p>
                    <a:p>
                      <a:pPr marL="171450" lvl="0" indent="-171450" algn="l">
                        <a:buFont typeface="Arial"/>
                        <a:buChar char="•"/>
                      </a:pPr>
                      <a:r>
                        <a:rPr lang="nl-NL" sz="900" b="0" i="0" dirty="0">
                          <a:solidFill>
                            <a:srgbClr val="4D4D4F"/>
                          </a:solidFill>
                          <a:effectLst/>
                          <a:latin typeface="Arial" panose="020B0604020202020204" pitchFamily="34" charset="0"/>
                          <a:cs typeface="Arial" panose="020B0604020202020204" pitchFamily="34" charset="0"/>
                        </a:rPr>
                        <a:t>Verdieping van de samenwerking met Groene GGZ en/of Te Gek Groen locaties met hogere ambitie niveaus per Groene GGZ pijler, in samenwerking met (IVN) vrijwilligers</a:t>
                      </a:r>
                      <a:endParaRPr lang="nl-NL" dirty="0">
                        <a:latin typeface="Arial" panose="020B0604020202020204" pitchFamily="34" charset="0"/>
                        <a:cs typeface="Arial" panose="020B0604020202020204" pitchFamily="34" charset="0"/>
                      </a:endParaRPr>
                    </a:p>
                    <a:p>
                      <a:pPr marL="171450" lvl="0" indent="-171450" algn="l">
                        <a:buFont typeface="Arial"/>
                        <a:buChar char="•"/>
                      </a:pPr>
                      <a:r>
                        <a:rPr lang="nl-NL" sz="900" b="0" i="0" kern="1200" dirty="0">
                          <a:solidFill>
                            <a:srgbClr val="4D4D4F"/>
                          </a:solidFill>
                          <a:effectLst/>
                          <a:latin typeface="Arial" panose="020B0604020202020204" pitchFamily="34" charset="0"/>
                          <a:ea typeface="+mn-ea"/>
                          <a:cs typeface="Arial" panose="020B0604020202020204" pitchFamily="34" charset="0"/>
                        </a:rPr>
                        <a:t>Zorgterreinen omtoveren tot </a:t>
                      </a:r>
                      <a:r>
                        <a:rPr lang="nl-NL" sz="900" b="0" i="0" kern="1200" dirty="0" err="1">
                          <a:solidFill>
                            <a:srgbClr val="4D4D4F"/>
                          </a:solidFill>
                          <a:effectLst/>
                          <a:latin typeface="Arial" panose="020B0604020202020204" pitchFamily="34" charset="0"/>
                          <a:ea typeface="+mn-ea"/>
                          <a:cs typeface="Arial" panose="020B0604020202020204" pitchFamily="34" charset="0"/>
                        </a:rPr>
                        <a:t>biodiverse</a:t>
                      </a:r>
                      <a:r>
                        <a:rPr lang="nl-NL" sz="900" b="0" i="0" kern="1200" dirty="0">
                          <a:solidFill>
                            <a:srgbClr val="4D4D4F"/>
                          </a:solidFill>
                          <a:effectLst/>
                          <a:latin typeface="Arial" panose="020B0604020202020204" pitchFamily="34" charset="0"/>
                          <a:ea typeface="+mn-ea"/>
                          <a:cs typeface="Arial" panose="020B0604020202020204" pitchFamily="34" charset="0"/>
                        </a:rPr>
                        <a:t> hotspots, die benut worden door zorgmedewerkers, cliënten en de buurt</a:t>
                      </a:r>
                    </a:p>
                    <a:p>
                      <a:pPr lvl="0" algn="l">
                        <a:buNone/>
                      </a:pPr>
                      <a:endParaRPr lang="nl-NL" sz="900" b="0" i="0" u="none" strike="noStrike" noProof="0" dirty="0">
                        <a:solidFill>
                          <a:srgbClr val="4D4D4F"/>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nl-NL" sz="900" b="0" i="0">
                          <a:solidFill>
                            <a:srgbClr val="4D4D4F"/>
                          </a:solidFill>
                          <a:effectLst/>
                          <a:latin typeface="Arial" panose="020B0604020202020204" pitchFamily="34" charset="0"/>
                          <a:cs typeface="Arial" panose="020B0604020202020204" pitchFamily="34" charset="0"/>
                        </a:rPr>
                        <a:t>We faciliteren (IVN) vrijwilligers om samen met IVN medewerkers te werken aan het borgen van natuurbeleving op GGZ zorglocaties. </a:t>
                      </a:r>
                      <a:endParaRPr lang="nl-NL" sz="1800" b="0" i="0">
                        <a:solidFill>
                          <a:srgbClr val="4D4D4F"/>
                        </a:solidFill>
                        <a:effectLst/>
                        <a:latin typeface="Arial" panose="020B0604020202020204" pitchFamily="34" charset="0"/>
                        <a:cs typeface="Arial" panose="020B0604020202020204" pitchFamily="34" charset="0"/>
                      </a:endParaRPr>
                    </a:p>
                    <a:p>
                      <a:pPr lvl="0" algn="l">
                        <a:buNone/>
                      </a:pPr>
                      <a:r>
                        <a:rPr lang="nl-NL" sz="900" b="0" i="0">
                          <a:solidFill>
                            <a:srgbClr val="4D4D4F"/>
                          </a:solidFill>
                          <a:effectLst/>
                          <a:latin typeface="Arial" panose="020B0604020202020204" pitchFamily="34" charset="0"/>
                          <a:cs typeface="Arial" panose="020B0604020202020204" pitchFamily="34" charset="0"/>
                        </a:rPr>
                        <a:t>Meerwaarde en hefboom ligt bij (ondersteuning in) </a:t>
                      </a:r>
                    </a:p>
                    <a:p>
                      <a:pPr lvl="0" algn="l">
                        <a:buNone/>
                      </a:pPr>
                      <a:r>
                        <a:rPr lang="nl-NL" sz="900" b="0" i="0">
                          <a:solidFill>
                            <a:srgbClr val="4D4D4F"/>
                          </a:solidFill>
                          <a:effectLst/>
                          <a:latin typeface="Arial" panose="020B0604020202020204" pitchFamily="34" charset="0"/>
                          <a:cs typeface="Arial" panose="020B0604020202020204" pitchFamily="34" charset="0"/>
                        </a:rPr>
                        <a:t>Programmering (trainingen en natuurbelevingsactiviteiten) door (IVN) groene vrijwilligers voor buurtbewoners en zorgmedewerkers</a:t>
                      </a:r>
                      <a:endParaRPr lang="nl-NL" sz="1600">
                        <a:latin typeface="Arial" panose="020B0604020202020204" pitchFamily="34" charset="0"/>
                        <a:cs typeface="Arial" panose="020B0604020202020204" pitchFamily="34" charset="0"/>
                      </a:endParaRPr>
                    </a:p>
                    <a:p>
                      <a:pPr marL="0" lvl="0" indent="0" algn="l">
                        <a:buNone/>
                      </a:pPr>
                      <a:endParaRPr lang="nl-NL" sz="900" b="0" i="0">
                        <a:solidFill>
                          <a:srgbClr val="4D4D4F"/>
                        </a:solidFill>
                        <a:effectLst/>
                        <a:latin typeface="Arial" panose="020B0604020202020204" pitchFamily="34" charset="0"/>
                        <a:cs typeface="Arial" panose="020B0604020202020204" pitchFamily="34" charset="0"/>
                      </a:endParaRPr>
                    </a:p>
                    <a:p>
                      <a:pPr marL="0" lvl="0" indent="0" algn="l">
                        <a:buNone/>
                      </a:pPr>
                      <a:r>
                        <a:rPr lang="nl-NL" sz="900" b="1" i="0" u="sng">
                          <a:solidFill>
                            <a:srgbClr val="4D4D4F"/>
                          </a:solidFill>
                          <a:effectLst/>
                          <a:latin typeface="Arial" panose="020B0604020202020204" pitchFamily="34" charset="0"/>
                          <a:cs typeface="Arial" panose="020B0604020202020204" pitchFamily="34" charset="0"/>
                        </a:rPr>
                        <a:t>Resultaten</a:t>
                      </a:r>
                      <a:r>
                        <a:rPr lang="nl-NL" sz="900" b="1" i="0">
                          <a:solidFill>
                            <a:srgbClr val="4D4D4F"/>
                          </a:solidFill>
                          <a:effectLst/>
                          <a:latin typeface="Arial" panose="020B0604020202020204" pitchFamily="34" charset="0"/>
                          <a:cs typeface="Arial" panose="020B0604020202020204" pitchFamily="34" charset="0"/>
                        </a:rPr>
                        <a:t>: </a:t>
                      </a:r>
                    </a:p>
                    <a:p>
                      <a:pPr marL="171450" lvl="0" indent="-171450" algn="l">
                        <a:buClr>
                          <a:srgbClr val="000000"/>
                        </a:buClr>
                        <a:buFont typeface="Calibri,Sans-Serif"/>
                        <a:buChar char="-"/>
                      </a:pPr>
                      <a:r>
                        <a:rPr lang="nl-NL" sz="900" b="0" i="0" u="none" strike="noStrike" noProof="0">
                          <a:solidFill>
                            <a:srgbClr val="4D4D4F"/>
                          </a:solidFill>
                          <a:effectLst/>
                          <a:latin typeface="Arial" panose="020B0604020202020204" pitchFamily="34" charset="0"/>
                          <a:cs typeface="Arial" panose="020B0604020202020204" pitchFamily="34" charset="0"/>
                        </a:rPr>
                        <a:t>Trainingen voor en/of door (IVN)vrijwilligers wordt ingezet bij minimaal 5 ggz zorglocaties </a:t>
                      </a:r>
                      <a:endParaRPr lang="en-US" sz="900" b="0" i="0" u="none" strike="noStrike" noProof="0">
                        <a:solidFill>
                          <a:srgbClr val="000000"/>
                        </a:solidFill>
                        <a:effectLst/>
                        <a:latin typeface="Arial" panose="020B0604020202020204" pitchFamily="34" charset="0"/>
                        <a:cs typeface="Arial" panose="020B0604020202020204" pitchFamily="34" charset="0"/>
                      </a:endParaRPr>
                    </a:p>
                    <a:p>
                      <a:pPr marL="171450" lvl="0" indent="-171450" algn="l">
                        <a:buClr>
                          <a:srgbClr val="000000"/>
                        </a:buClr>
                        <a:buFont typeface="Calibri,Sans-Serif"/>
                        <a:buChar char="-"/>
                      </a:pPr>
                      <a:r>
                        <a:rPr lang="nl-NL" sz="900" b="0" i="0" u="none" strike="noStrike" noProof="0">
                          <a:solidFill>
                            <a:srgbClr val="4D4D4F"/>
                          </a:solidFill>
                          <a:effectLst/>
                          <a:latin typeface="Arial" panose="020B0604020202020204" pitchFamily="34" charset="0"/>
                          <a:cs typeface="Arial" panose="020B0604020202020204" pitchFamily="34" charset="0"/>
                        </a:rPr>
                        <a:t>Er wordt geïnvesteerd in een klankboordgroep van (5 a 10) vrijwilligers die meedenk- en slagkracht heeft om (IVN) vrijwilligers handelingsperspectief te bieden binnen het Te Gek Groen programma </a:t>
                      </a:r>
                    </a:p>
                    <a:p>
                      <a:pPr marL="171450" lvl="0" indent="-171450" algn="l">
                        <a:buClr>
                          <a:srgbClr val="000000"/>
                        </a:buClr>
                        <a:buFont typeface="Calibri,Sans-Serif"/>
                        <a:buChar char="-"/>
                      </a:pPr>
                      <a:r>
                        <a:rPr lang="nl-NL" sz="900" b="0" i="0" u="none" strike="noStrike" noProof="0">
                          <a:solidFill>
                            <a:srgbClr val="4D4D4F"/>
                          </a:solidFill>
                          <a:effectLst/>
                          <a:latin typeface="Arial" panose="020B0604020202020204" pitchFamily="34" charset="0"/>
                          <a:cs typeface="Arial" panose="020B0604020202020204" pitchFamily="34" charset="0"/>
                        </a:rPr>
                        <a:t>Verkenning verbinden natuur- en zorgvrijwilligers als kans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nl-NL" sz="900" b="0" i="0">
                          <a:solidFill>
                            <a:srgbClr val="4D4D4F"/>
                          </a:solidFill>
                          <a:effectLst/>
                          <a:latin typeface="Arial" panose="020B0604020202020204" pitchFamily="34" charset="0"/>
                          <a:cs typeface="Arial" panose="020B0604020202020204" pitchFamily="34" charset="0"/>
                        </a:rPr>
                        <a:t>We benutten ons bestaande portfolio (op zorg, maar ook vanuit wonen en werken) op Te Gek Groen zorglocaties en in andere samenwerkingen met ggz instellingen. </a:t>
                      </a:r>
                      <a:endParaRPr lang="nl-NL" sz="1800" b="0" i="0">
                        <a:solidFill>
                          <a:srgbClr val="4D4D4F"/>
                        </a:solidFill>
                        <a:effectLst/>
                        <a:latin typeface="Arial" panose="020B0604020202020204" pitchFamily="34" charset="0"/>
                        <a:cs typeface="Arial" panose="020B0604020202020204" pitchFamily="34" charset="0"/>
                      </a:endParaRPr>
                    </a:p>
                    <a:p>
                      <a:pPr lvl="0" algn="l">
                        <a:buNone/>
                      </a:pPr>
                      <a:endParaRPr lang="nl-NL" sz="900" b="0" i="0">
                        <a:solidFill>
                          <a:srgbClr val="4D4D4F"/>
                        </a:solidFill>
                        <a:effectLst/>
                        <a:latin typeface="Arial" panose="020B0604020202020204" pitchFamily="34" charset="0"/>
                        <a:cs typeface="Arial" panose="020B0604020202020204" pitchFamily="34" charset="0"/>
                      </a:endParaRPr>
                    </a:p>
                    <a:p>
                      <a:pPr lvl="0" algn="l">
                        <a:buNone/>
                      </a:pPr>
                      <a:r>
                        <a:rPr lang="nl-NL" sz="900" b="1" i="0" u="sng">
                          <a:solidFill>
                            <a:srgbClr val="4D4D4F"/>
                          </a:solidFill>
                          <a:effectLst/>
                          <a:latin typeface="Arial" panose="020B0604020202020204" pitchFamily="34" charset="0"/>
                          <a:cs typeface="Arial" panose="020B0604020202020204" pitchFamily="34" charset="0"/>
                        </a:rPr>
                        <a:t>Resultaten: </a:t>
                      </a:r>
                      <a:endParaRPr lang="nl-NL" sz="900" b="0" i="0" u="sng">
                        <a:solidFill>
                          <a:srgbClr val="4D4D4F"/>
                        </a:solidFill>
                        <a:effectLst/>
                        <a:latin typeface="Arial" panose="020B0604020202020204" pitchFamily="34" charset="0"/>
                        <a:cs typeface="Arial" panose="020B0604020202020204" pitchFamily="34" charset="0"/>
                      </a:endParaRPr>
                    </a:p>
                    <a:p>
                      <a:pPr marL="171450" lvl="0" indent="-171450" algn="l">
                        <a:buFont typeface="Calibri"/>
                        <a:buChar char="-"/>
                      </a:pPr>
                      <a:r>
                        <a:rPr lang="nl-NL" sz="900" b="0" i="0">
                          <a:solidFill>
                            <a:srgbClr val="4D4D4F"/>
                          </a:solidFill>
                          <a:effectLst/>
                          <a:latin typeface="Arial" panose="020B0604020202020204" pitchFamily="34" charset="0"/>
                          <a:cs typeface="Arial" panose="020B0604020202020204" pitchFamily="34" charset="0"/>
                        </a:rPr>
                        <a:t>Groene GGZ educatiemodule is bij minimaal 15 ggz zorglocaties ingezet. </a:t>
                      </a:r>
                    </a:p>
                    <a:p>
                      <a:pPr marL="171450" lvl="0" indent="-171450" algn="l">
                        <a:buFont typeface="Calibri"/>
                        <a:buChar char="-"/>
                      </a:pPr>
                      <a:r>
                        <a:rPr lang="nl-NL" sz="900" b="0" i="0">
                          <a:solidFill>
                            <a:srgbClr val="4D4D4F"/>
                          </a:solidFill>
                          <a:effectLst/>
                          <a:latin typeface="Arial" panose="020B0604020202020204" pitchFamily="34" charset="0"/>
                          <a:cs typeface="Arial" panose="020B0604020202020204" pitchFamily="34" charset="0"/>
                        </a:rPr>
                        <a:t>Bevordering van biodiversiteit is gerealiseerd bij minimaal 10 ggz zorglocaties waarvan 5 via één of meer vergroeningsconcepten van IVN (Proeftuinen, Tiny </a:t>
                      </a:r>
                      <a:r>
                        <a:rPr lang="nl-NL" sz="900" b="0" i="0" err="1">
                          <a:solidFill>
                            <a:srgbClr val="4D4D4F"/>
                          </a:solidFill>
                          <a:effectLst/>
                          <a:latin typeface="Arial" panose="020B0604020202020204" pitchFamily="34" charset="0"/>
                          <a:cs typeface="Arial" panose="020B0604020202020204" pitchFamily="34" charset="0"/>
                        </a:rPr>
                        <a:t>Forest</a:t>
                      </a:r>
                      <a:r>
                        <a:rPr lang="nl-NL" sz="900" b="0" i="0">
                          <a:solidFill>
                            <a:srgbClr val="4D4D4F"/>
                          </a:solidFill>
                          <a:effectLst/>
                          <a:latin typeface="Arial" panose="020B0604020202020204" pitchFamily="34" charset="0"/>
                          <a:cs typeface="Arial" panose="020B0604020202020204" pitchFamily="34" charset="0"/>
                        </a:rPr>
                        <a:t>, Gezonde Buurten)</a:t>
                      </a:r>
                    </a:p>
                    <a:p>
                      <a:pPr marL="171450" lvl="0" indent="-171450" algn="l">
                        <a:buFont typeface="Calibri"/>
                        <a:buChar char="-"/>
                      </a:pPr>
                      <a:r>
                        <a:rPr lang="nl-NL" sz="900" b="0" i="0" kern="1200" noProof="0">
                          <a:solidFill>
                            <a:srgbClr val="4D4D4F"/>
                          </a:solidFill>
                          <a:effectLst/>
                          <a:latin typeface="Arial" panose="020B0604020202020204" pitchFamily="34" charset="0"/>
                          <a:ea typeface="+mn-ea"/>
                          <a:cs typeface="Arial" panose="020B0604020202020204" pitchFamily="34" charset="0"/>
                        </a:rPr>
                        <a:t>3 succesvolle pilots rondom wonen of werkenportfolio verbinden aan groene GGZ </a:t>
                      </a:r>
                      <a:endParaRPr lang="nl-NL" sz="900" b="0" i="0" kern="1200">
                        <a:solidFill>
                          <a:srgbClr val="4D4D4F"/>
                        </a:solidFill>
                        <a:effectLst/>
                        <a:latin typeface="Arial" panose="020B0604020202020204" pitchFamily="34" charset="0"/>
                        <a:ea typeface="+mn-ea"/>
                        <a:cs typeface="Arial" panose="020B0604020202020204" pitchFamily="34" charset="0"/>
                      </a:endParaRPr>
                    </a:p>
                    <a:p>
                      <a:pPr marL="171450" lvl="0" indent="-171450" algn="l">
                        <a:buFont typeface="Calibri"/>
                        <a:buChar char="-"/>
                      </a:pPr>
                      <a:r>
                        <a:rPr lang="nl-NL" sz="900" b="0" i="0" u="none" strike="noStrike" noProof="0">
                          <a:solidFill>
                            <a:srgbClr val="4D4D4F"/>
                          </a:solidFill>
                          <a:effectLst/>
                          <a:latin typeface="Arial" panose="020B0604020202020204" pitchFamily="34" charset="0"/>
                          <a:cs typeface="Arial" panose="020B0604020202020204" pitchFamily="34" charset="0"/>
                        </a:rPr>
                        <a:t>Zichtbaarheid van de resultaten van de Groene GGZ vergroten via partners, branchevereniging en eigen communicatie kanalen. </a:t>
                      </a:r>
                      <a:endParaRPr lang="nl-NL" sz="900" b="0" i="0">
                        <a:solidFill>
                          <a:srgbClr val="4D4D4F"/>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5663796"/>
                  </a:ext>
                </a:extLst>
              </a:tr>
              <a:tr h="1000412">
                <a:tc>
                  <a:txBody>
                    <a:bodyPr/>
                    <a:lstStyle/>
                    <a:p>
                      <a:pPr algn="l" rtl="0" fontAlgn="base"/>
                      <a:r>
                        <a:rPr lang="nl-NL" sz="900" b="1" i="0" dirty="0">
                          <a:solidFill>
                            <a:srgbClr val="4D4D4F"/>
                          </a:solidFill>
                          <a:effectLst/>
                          <a:latin typeface="Arial" panose="020B0604020202020204" pitchFamily="34" charset="0"/>
                          <a:cs typeface="Arial" panose="020B0604020202020204" pitchFamily="34" charset="0"/>
                        </a:rPr>
                        <a:t>Verkenning nieuwe partnerships in de zorgomgeving </a:t>
                      </a:r>
                      <a:endParaRPr lang="nl-NL" sz="900" b="0" i="0" dirty="0">
                        <a:solidFill>
                          <a:srgbClr val="4D4D4F"/>
                        </a:solidFill>
                        <a:effectLst/>
                        <a:latin typeface="Arial" panose="020B0604020202020204" pitchFamily="34" charset="0"/>
                        <a:cs typeface="Arial" panose="020B0604020202020204" pitchFamily="34" charset="0"/>
                      </a:endParaRPr>
                    </a:p>
                    <a:p>
                      <a:pPr lvl="0" algn="l">
                        <a:buNone/>
                      </a:pPr>
                      <a:r>
                        <a:rPr lang="nl-NL" sz="900" b="0" i="0" u="sng" dirty="0">
                          <a:solidFill>
                            <a:srgbClr val="4D4D4F"/>
                          </a:solidFill>
                          <a:effectLst/>
                          <a:latin typeface="Arial" panose="020B0604020202020204" pitchFamily="34" charset="0"/>
                          <a:cs typeface="Arial" panose="020B0604020202020204" pitchFamily="34" charset="0"/>
                        </a:rPr>
                        <a:t>Impact:</a:t>
                      </a:r>
                      <a:r>
                        <a:rPr lang="nl-NL" sz="900" b="0" i="0" dirty="0">
                          <a:solidFill>
                            <a:srgbClr val="4D4D4F"/>
                          </a:solidFill>
                          <a:effectLst/>
                          <a:latin typeface="Arial" panose="020B0604020202020204" pitchFamily="34" charset="0"/>
                          <a:cs typeface="Arial" panose="020B0604020202020204" pitchFamily="34" charset="0"/>
                        </a:rPr>
                        <a:t> </a:t>
                      </a:r>
                    </a:p>
                    <a:p>
                      <a:pPr lvl="0" algn="l">
                        <a:buNone/>
                      </a:pPr>
                      <a:r>
                        <a:rPr lang="nl-NL" sz="900" b="0" i="0" dirty="0">
                          <a:solidFill>
                            <a:srgbClr val="4D4D4F"/>
                          </a:solidFill>
                          <a:effectLst/>
                          <a:latin typeface="Arial" panose="020B0604020202020204" pitchFamily="34" charset="0"/>
                          <a:cs typeface="Arial" panose="020B0604020202020204" pitchFamily="34" charset="0"/>
                        </a:rPr>
                        <a:t>(Verkennen van) realisatie van 1 of meerdere landelijke partnerships met andere zorgbranche dan ggz</a:t>
                      </a:r>
                    </a:p>
                    <a:p>
                      <a:pPr lvl="0" algn="l">
                        <a:buNone/>
                      </a:pPr>
                      <a:endParaRPr lang="nl-NL" sz="900" b="0" i="0" dirty="0">
                        <a:solidFill>
                          <a:srgbClr val="4D4D4F"/>
                        </a:solidFill>
                        <a:effectLst/>
                        <a:latin typeface="Arial" panose="020B0604020202020204" pitchFamily="34" charset="0"/>
                        <a:cs typeface="Arial" panose="020B0604020202020204" pitchFamily="34" charset="0"/>
                      </a:endParaRPr>
                    </a:p>
                    <a:p>
                      <a:pPr lvl="0" algn="l">
                        <a:buNone/>
                      </a:pPr>
                      <a:endParaRPr lang="nl-NL"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endParaRPr lang="nl-NL" sz="1800" b="0" i="0">
                        <a:solidFill>
                          <a:srgbClr val="4D4D4F"/>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rtl="0" fontAlgn="base">
                        <a:buNone/>
                      </a:pPr>
                      <a:r>
                        <a:rPr lang="nl-NL" sz="900" b="1" i="0" u="sng" strike="noStrike" kern="1200">
                          <a:solidFill>
                            <a:srgbClr val="4D4D4F"/>
                          </a:solidFill>
                          <a:effectLst/>
                          <a:latin typeface="Arial" panose="020B0604020202020204" pitchFamily="34" charset="0"/>
                          <a:ea typeface="+mn-ea"/>
                          <a:cs typeface="Arial" panose="020B0604020202020204" pitchFamily="34" charset="0"/>
                        </a:rPr>
                        <a:t>Resultaat:</a:t>
                      </a:r>
                    </a:p>
                    <a:p>
                      <a:pPr marL="177800" lvl="0" indent="-177800" algn="l">
                        <a:buFont typeface="Calibri"/>
                        <a:buChar char="-"/>
                      </a:pPr>
                      <a:r>
                        <a:rPr lang="nl-NL" sz="900" b="0" i="0" u="none" strike="noStrike" kern="1200">
                          <a:solidFill>
                            <a:srgbClr val="4D4D4F"/>
                          </a:solidFill>
                          <a:effectLst/>
                          <a:latin typeface="Arial" panose="020B0604020202020204" pitchFamily="34" charset="0"/>
                          <a:ea typeface="+mn-ea"/>
                          <a:cs typeface="Arial" panose="020B0604020202020204" pitchFamily="34" charset="0"/>
                        </a:rPr>
                        <a:t>IVN (GGZ zorg) aanbod wordt doorontwikkeld en beter afgestemd op 1 of meer andere zorgsectoren dan de GGZ (gehandicaptenzorg, ouderenzorg) </a:t>
                      </a:r>
                    </a:p>
                    <a:p>
                      <a:pPr marL="177800" lvl="0" indent="-177800" algn="l">
                        <a:buFont typeface="Calibri"/>
                        <a:buChar char="-"/>
                      </a:pPr>
                      <a:r>
                        <a:rPr lang="nl-NL" sz="900" b="0" i="0" u="none" strike="noStrike" kern="1200" noProof="0">
                          <a:solidFill>
                            <a:srgbClr val="4D4D4F"/>
                          </a:solidFill>
                          <a:effectLst/>
                          <a:latin typeface="Arial" panose="020B0604020202020204" pitchFamily="34" charset="0"/>
                          <a:cs typeface="Arial" panose="020B0604020202020204" pitchFamily="34" charset="0"/>
                        </a:rPr>
                        <a:t>Nieuwe samenwerkingen zijn gestart met (minimaal) 5 partners uit andere zorgsectoren dan de GGZ via een of meer vergroeningsconcepten van IVN (Proeftuinen, Tiny </a:t>
                      </a:r>
                      <a:r>
                        <a:rPr lang="nl-NL" sz="900" b="0" i="0" u="none" strike="noStrike" kern="1200" noProof="0" err="1">
                          <a:solidFill>
                            <a:srgbClr val="4D4D4F"/>
                          </a:solidFill>
                          <a:effectLst/>
                          <a:latin typeface="Arial" panose="020B0604020202020204" pitchFamily="34" charset="0"/>
                          <a:cs typeface="Arial" panose="020B0604020202020204" pitchFamily="34" charset="0"/>
                        </a:rPr>
                        <a:t>Forest</a:t>
                      </a:r>
                      <a:r>
                        <a:rPr lang="nl-NL" sz="900" b="0" i="0" u="none" strike="noStrike" kern="1200" noProof="0">
                          <a:solidFill>
                            <a:srgbClr val="4D4D4F"/>
                          </a:solidFill>
                          <a:effectLst/>
                          <a:latin typeface="Arial" panose="020B0604020202020204" pitchFamily="34" charset="0"/>
                          <a:cs typeface="Arial" panose="020B0604020202020204" pitchFamily="34" charset="0"/>
                        </a:rPr>
                        <a:t>, Gezonde Buurten, Natuur op Recept, ….)</a:t>
                      </a:r>
                      <a:endParaRPr lang="en-US" sz="900" b="0" i="0" u="none" strike="noStrike" kern="1200" noProof="0">
                        <a:solidFill>
                          <a:srgbClr val="000000"/>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9375617"/>
                  </a:ext>
                </a:extLst>
              </a:tr>
              <a:tr h="754318">
                <a:tc>
                  <a:txBody>
                    <a:bodyPr/>
                    <a:lstStyle/>
                    <a:p>
                      <a:pPr algn="l" rtl="0" fontAlgn="base"/>
                      <a:r>
                        <a:rPr lang="nl-NL" sz="900" b="1" i="0" dirty="0">
                          <a:solidFill>
                            <a:srgbClr val="4D4D4F"/>
                          </a:solidFill>
                          <a:effectLst/>
                          <a:latin typeface="Arial" panose="020B0604020202020204" pitchFamily="34" charset="0"/>
                          <a:cs typeface="Arial" panose="020B0604020202020204" pitchFamily="34" charset="0"/>
                        </a:rPr>
                        <a:t>Samenwerking </a:t>
                      </a:r>
                      <a:r>
                        <a:rPr lang="nl-NL" sz="900" b="0" i="0" dirty="0">
                          <a:solidFill>
                            <a:srgbClr val="4D4D4F"/>
                          </a:solidFill>
                          <a:effectLst/>
                          <a:latin typeface="Arial" panose="020B0604020202020204" pitchFamily="34" charset="0"/>
                          <a:cs typeface="Arial" panose="020B0604020202020204" pitchFamily="34" charset="0"/>
                        </a:rPr>
                        <a:t> </a:t>
                      </a:r>
                      <a:endParaRPr lang="nl-NL" sz="1800" b="0" i="0" dirty="0">
                        <a:solidFill>
                          <a:srgbClr val="4D4D4F"/>
                        </a:solidFill>
                        <a:effectLst/>
                        <a:latin typeface="Arial" panose="020B0604020202020204" pitchFamily="34" charset="0"/>
                        <a:cs typeface="Arial" panose="020B0604020202020204" pitchFamily="34" charset="0"/>
                      </a:endParaRPr>
                    </a:p>
                    <a:p>
                      <a:pPr algn="l" rtl="0" fontAlgn="base"/>
                      <a:r>
                        <a:rPr lang="nl-NL" sz="900" b="1" i="0" dirty="0">
                          <a:solidFill>
                            <a:srgbClr val="4D4D4F"/>
                          </a:solidFill>
                          <a:effectLst/>
                          <a:latin typeface="Arial" panose="020B0604020202020204" pitchFamily="34" charset="0"/>
                          <a:cs typeface="Arial" panose="020B0604020202020204" pitchFamily="34" charset="0"/>
                        </a:rPr>
                        <a:t>Wonen-Werken-Zorg domein </a:t>
                      </a:r>
                      <a:r>
                        <a:rPr lang="nl-NL" sz="900" b="0" i="0" dirty="0">
                          <a:solidFill>
                            <a:srgbClr val="4D4D4F"/>
                          </a:solidFill>
                          <a:effectLst/>
                          <a:latin typeface="Arial" panose="020B0604020202020204" pitchFamily="34" charset="0"/>
                          <a:cs typeface="Arial" panose="020B0604020202020204" pitchFamily="34" charset="0"/>
                        </a:rPr>
                        <a:t> </a:t>
                      </a:r>
                      <a:endParaRPr lang="nl-NL" sz="1800" b="0" i="0" dirty="0">
                        <a:solidFill>
                          <a:srgbClr val="4D4D4F"/>
                        </a:solidFill>
                        <a:effectLst/>
                        <a:latin typeface="Arial" panose="020B0604020202020204" pitchFamily="34" charset="0"/>
                        <a:cs typeface="Arial" panose="020B0604020202020204" pitchFamily="34" charset="0"/>
                      </a:endParaRPr>
                    </a:p>
                    <a:p>
                      <a:pPr algn="l" rtl="0" fontAlgn="base"/>
                      <a:r>
                        <a:rPr lang="nl-NL" sz="900" b="0" i="0" dirty="0" err="1">
                          <a:solidFill>
                            <a:srgbClr val="4D4D4F"/>
                          </a:solidFill>
                          <a:effectLst/>
                          <a:latin typeface="Arial" panose="020B0604020202020204" pitchFamily="34" charset="0"/>
                          <a:cs typeface="Arial" panose="020B0604020202020204" pitchFamily="34" charset="0"/>
                        </a:rPr>
                        <a:t>Domeinoverstijgende</a:t>
                      </a:r>
                      <a:r>
                        <a:rPr lang="nl-NL" sz="900" b="0" i="0" dirty="0">
                          <a:solidFill>
                            <a:srgbClr val="4D4D4F"/>
                          </a:solidFill>
                          <a:effectLst/>
                          <a:latin typeface="Arial" panose="020B0604020202020204" pitchFamily="34" charset="0"/>
                          <a:cs typeface="Arial" panose="020B0604020202020204" pitchFamily="34" charset="0"/>
                        </a:rPr>
                        <a:t> producten delen en inzetten </a:t>
                      </a:r>
                    </a:p>
                    <a:p>
                      <a:pPr lvl="0" algn="l">
                        <a:buNone/>
                      </a:pPr>
                      <a:endParaRPr lang="nl-NL" sz="900" b="0" i="0" dirty="0">
                        <a:solidFill>
                          <a:srgbClr val="4D4D4F"/>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nl-NL" sz="900" b="1" i="0" u="sng" kern="1200">
                          <a:solidFill>
                            <a:srgbClr val="4D4D4F"/>
                          </a:solidFill>
                          <a:effectLst/>
                          <a:latin typeface="Arial" panose="020B0604020202020204" pitchFamily="34" charset="0"/>
                          <a:ea typeface="+mn-ea"/>
                          <a:cs typeface="Arial" panose="020B0604020202020204" pitchFamily="34" charset="0"/>
                        </a:rPr>
                        <a:t>Resultaat</a:t>
                      </a:r>
                    </a:p>
                    <a:p>
                      <a:pPr marL="171450" indent="-171450" algn="l" rtl="0" fontAlgn="base">
                        <a:buFont typeface="Calibri"/>
                        <a:buChar char="-"/>
                      </a:pPr>
                      <a:r>
                        <a:rPr lang="nl-NL" sz="900" b="0" i="0">
                          <a:solidFill>
                            <a:srgbClr val="4D4D4F"/>
                          </a:solidFill>
                          <a:effectLst/>
                          <a:latin typeface="Arial" panose="020B0604020202020204" pitchFamily="34" charset="0"/>
                          <a:cs typeface="Arial" panose="020B0604020202020204" pitchFamily="34" charset="0"/>
                        </a:rPr>
                        <a:t>Ambassadeur-vrijwilliger per domein uitnodigen voor </a:t>
                      </a:r>
                      <a:r>
                        <a:rPr lang="nl-NL" sz="900" b="0" i="0" err="1">
                          <a:solidFill>
                            <a:srgbClr val="4D4D4F"/>
                          </a:solidFill>
                          <a:effectLst/>
                          <a:latin typeface="Arial" panose="020B0604020202020204" pitchFamily="34" charset="0"/>
                          <a:cs typeface="Arial" panose="020B0604020202020204" pitchFamily="34" charset="0"/>
                        </a:rPr>
                        <a:t>domeindag</a:t>
                      </a:r>
                      <a:r>
                        <a:rPr lang="nl-NL" sz="900" b="0" i="1">
                          <a:solidFill>
                            <a:srgbClr val="4D4D4F"/>
                          </a:solidFill>
                          <a:effectLst/>
                          <a:latin typeface="Arial" panose="020B0604020202020204" pitchFamily="34" charset="0"/>
                          <a:cs typeface="Arial" panose="020B0604020202020204" pitchFamily="34" charset="0"/>
                        </a:rPr>
                        <a:t>? </a:t>
                      </a:r>
                      <a:r>
                        <a:rPr lang="nl-NL" sz="900" b="0" i="0">
                          <a:solidFill>
                            <a:srgbClr val="4D4D4F"/>
                          </a:solidFill>
                          <a:effectLst/>
                          <a:latin typeface="Arial" panose="020B0604020202020204" pitchFamily="34" charset="0"/>
                          <a:cs typeface="Arial" panose="020B0604020202020204" pitchFamily="34" charset="0"/>
                        </a:rPr>
                        <a:t> </a:t>
                      </a:r>
                      <a:endParaRPr lang="nl-NL" sz="1800" b="0" i="0">
                        <a:solidFill>
                          <a:srgbClr val="4D4D4F"/>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nl-NL" sz="900" b="1" i="0" u="sng" strike="noStrike" kern="1200" dirty="0">
                          <a:solidFill>
                            <a:srgbClr val="4D4D4F"/>
                          </a:solidFill>
                          <a:effectLst/>
                          <a:latin typeface="Arial" panose="020B0604020202020204" pitchFamily="34" charset="0"/>
                          <a:ea typeface="+mn-ea"/>
                          <a:cs typeface="Arial" panose="020B0604020202020204" pitchFamily="34" charset="0"/>
                        </a:rPr>
                        <a:t>Resultaat:</a:t>
                      </a:r>
                    </a:p>
                    <a:p>
                      <a:pPr marL="342900" lvl="0" indent="-342900" algn="l">
                        <a:buFont typeface="Calibri"/>
                        <a:buChar char="-"/>
                      </a:pPr>
                      <a:r>
                        <a:rPr lang="nl-NL" sz="900" b="0" i="0" u="none" strike="noStrike" kern="1200" dirty="0">
                          <a:solidFill>
                            <a:srgbClr val="4D4D4F"/>
                          </a:solidFill>
                          <a:effectLst/>
                          <a:latin typeface="Arial" panose="020B0604020202020204" pitchFamily="34" charset="0"/>
                          <a:ea typeface="+mn-ea"/>
                          <a:cs typeface="Arial" panose="020B0604020202020204" pitchFamily="34" charset="0"/>
                        </a:rPr>
                        <a:t>Gezamenlijk/Overkoepelend productportfolio in kaart </a:t>
                      </a:r>
                    </a:p>
                    <a:p>
                      <a:pPr marL="342900" lvl="0" indent="-342900" algn="l">
                        <a:buFont typeface="Calibri"/>
                        <a:buChar char="-"/>
                      </a:pPr>
                      <a:r>
                        <a:rPr lang="nl-NL" sz="900" b="0" i="0" u="none" strike="noStrike" kern="1200" dirty="0" err="1">
                          <a:solidFill>
                            <a:srgbClr val="4D4D4F"/>
                          </a:solidFill>
                          <a:effectLst/>
                          <a:latin typeface="Arial" panose="020B0604020202020204" pitchFamily="34" charset="0"/>
                          <a:ea typeface="+mn-ea"/>
                          <a:cs typeface="Arial" panose="020B0604020202020204" pitchFamily="34" charset="0"/>
                        </a:rPr>
                        <a:t>Domeindag</a:t>
                      </a:r>
                      <a:r>
                        <a:rPr lang="nl-NL" sz="900" b="0" i="0" u="none" strike="noStrike" kern="1200" dirty="0">
                          <a:solidFill>
                            <a:srgbClr val="4D4D4F"/>
                          </a:solidFill>
                          <a:effectLst/>
                          <a:latin typeface="Arial" panose="020B0604020202020204" pitchFamily="34" charset="0"/>
                          <a:ea typeface="+mn-ea"/>
                          <a:cs typeface="Arial" panose="020B0604020202020204" pitchFamily="34" charset="0"/>
                        </a:rPr>
                        <a:t> 2025</a:t>
                      </a:r>
                      <a:endParaRPr lang="nl-NL" sz="1800" b="0" i="0" dirty="0">
                        <a:solidFill>
                          <a:srgbClr val="4D4D4F"/>
                        </a:solidFill>
                        <a:effectLst/>
                        <a:latin typeface="Arial" panose="020B0604020202020204" pitchFamily="34" charset="0"/>
                        <a:cs typeface="Arial" panose="020B0604020202020204" pitchFamily="34" charset="0"/>
                      </a:endParaRPr>
                    </a:p>
                    <a:p>
                      <a:pPr marL="342900" lvl="0" indent="-342900" algn="l">
                        <a:buFont typeface="Calibri"/>
                        <a:buChar char="-"/>
                      </a:pPr>
                      <a:r>
                        <a:rPr lang="nl-NL" sz="900" b="0" i="0" dirty="0">
                          <a:solidFill>
                            <a:srgbClr val="4D4D4F"/>
                          </a:solidFill>
                          <a:effectLst/>
                          <a:latin typeface="Arial" panose="020B0604020202020204" pitchFamily="34" charset="0"/>
                          <a:cs typeface="Arial" panose="020B0604020202020204" pitchFamily="34" charset="0"/>
                        </a:rPr>
                        <a:t>Gezamenlijke propositie(s) uitwerken  </a:t>
                      </a:r>
                      <a:endParaRPr lang="nl-NL" sz="1800" b="0" i="0" dirty="0">
                        <a:solidFill>
                          <a:srgbClr val="4D4D4F"/>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5648021"/>
                  </a:ext>
                </a:extLst>
              </a:tr>
            </a:tbl>
          </a:graphicData>
        </a:graphic>
      </p:graphicFrame>
    </p:spTree>
    <p:extLst>
      <p:ext uri="{BB962C8B-B14F-4D97-AF65-F5344CB8AC3E}">
        <p14:creationId xmlns:p14="http://schemas.microsoft.com/office/powerpoint/2010/main" val="3894255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AE1952A-6748-658C-1FBA-59E584230EA4}"/>
              </a:ext>
            </a:extLst>
          </p:cNvPr>
          <p:cNvSpPr>
            <a:spLocks noGrp="1"/>
          </p:cNvSpPr>
          <p:nvPr>
            <p:ph type="title"/>
          </p:nvPr>
        </p:nvSpPr>
        <p:spPr/>
        <p:txBody>
          <a:bodyPr/>
          <a:lstStyle/>
          <a:p>
            <a:r>
              <a:rPr lang="nl-NL" dirty="0">
                <a:latin typeface="Arial"/>
                <a:cs typeface="Arial"/>
              </a:rPr>
              <a:t>Onze vrije tijd</a:t>
            </a:r>
          </a:p>
        </p:txBody>
      </p:sp>
      <p:sp>
        <p:nvSpPr>
          <p:cNvPr id="5" name="Tijdelijke aanduiding voor inhoud 4">
            <a:extLst>
              <a:ext uri="{FF2B5EF4-FFF2-40B4-BE49-F238E27FC236}">
                <a16:creationId xmlns:a16="http://schemas.microsoft.com/office/drawing/2014/main" id="{0F0FD3CA-15D5-DBFF-DCFC-889327CC2C29}"/>
              </a:ext>
            </a:extLst>
          </p:cNvPr>
          <p:cNvSpPr>
            <a:spLocks noGrp="1"/>
          </p:cNvSpPr>
          <p:nvPr>
            <p:ph sz="half" idx="1"/>
          </p:nvPr>
        </p:nvSpPr>
        <p:spPr>
          <a:xfrm>
            <a:off x="367199" y="999825"/>
            <a:ext cx="6003201" cy="5400975"/>
          </a:xfrm>
        </p:spPr>
        <p:txBody>
          <a:bodyPr vert="horz" lIns="91440" tIns="45720" rIns="91440" bIns="45720" rtlCol="0" anchor="t">
            <a:normAutofit/>
          </a:bodyPr>
          <a:lstStyle/>
          <a:p>
            <a:pPr marL="0" indent="0">
              <a:buNone/>
            </a:pPr>
            <a:r>
              <a:rPr lang="nl-NL" sz="1200" dirty="0">
                <a:latin typeface="Arial"/>
                <a:ea typeface="Calibri"/>
                <a:cs typeface="Arial"/>
              </a:rPr>
              <a:t>Met al onze activiteiten zorgen we bij recreanten voor tienduizenden magische momenten in de natuur. Daarnaast vinden wij het belangrijk dat er voldoende natuur is om te recreëren en zetten wij recreatiebedrijven aan tot het </a:t>
            </a:r>
            <a:r>
              <a:rPr lang="nl-NL" sz="1200" dirty="0" err="1">
                <a:latin typeface="Arial"/>
                <a:ea typeface="Calibri"/>
                <a:cs typeface="Arial"/>
              </a:rPr>
              <a:t>natuurinclusiever</a:t>
            </a:r>
            <a:r>
              <a:rPr lang="nl-NL" sz="1200" dirty="0">
                <a:latin typeface="Arial"/>
                <a:ea typeface="Calibri"/>
                <a:cs typeface="Arial"/>
              </a:rPr>
              <a:t> maken van de recreatiesector. IVN gaat voor </a:t>
            </a:r>
            <a:r>
              <a:rPr lang="nl-NL" sz="1200" dirty="0" err="1">
                <a:latin typeface="Arial"/>
                <a:ea typeface="Calibri"/>
                <a:cs typeface="Arial"/>
              </a:rPr>
              <a:t>natuurinclusieve</a:t>
            </a:r>
            <a:r>
              <a:rPr lang="nl-NL" sz="1200" dirty="0">
                <a:effectLst/>
                <a:latin typeface="Arial"/>
                <a:ea typeface="Calibri"/>
                <a:cs typeface="Arial"/>
              </a:rPr>
              <a:t> recreatie </a:t>
            </a:r>
            <a:r>
              <a:rPr lang="nl-NL" sz="1200" dirty="0">
                <a:latin typeface="Arial"/>
                <a:ea typeface="Calibri"/>
                <a:cs typeface="Arial"/>
              </a:rPr>
              <a:t>als het</a:t>
            </a:r>
            <a:r>
              <a:rPr lang="nl-NL" sz="1200" dirty="0">
                <a:effectLst/>
                <a:latin typeface="Arial"/>
                <a:ea typeface="Calibri"/>
                <a:cs typeface="Arial"/>
              </a:rPr>
              <a:t> nieuwe normaal</a:t>
            </a:r>
            <a:r>
              <a:rPr lang="nl-NL" sz="1200" dirty="0">
                <a:latin typeface="Arial"/>
                <a:ea typeface="Calibri"/>
                <a:cs typeface="Arial"/>
              </a:rPr>
              <a:t> in 2030</a:t>
            </a:r>
            <a:r>
              <a:rPr lang="nl-NL" sz="1200" dirty="0">
                <a:effectLst/>
                <a:latin typeface="Arial"/>
                <a:ea typeface="Calibri"/>
                <a:cs typeface="Arial"/>
              </a:rPr>
              <a:t>.</a:t>
            </a:r>
            <a:r>
              <a:rPr lang="nl-NL" sz="1200" dirty="0">
                <a:latin typeface="Arial"/>
                <a:ea typeface="Calibri"/>
                <a:cs typeface="Arial"/>
              </a:rPr>
              <a:t> </a:t>
            </a:r>
            <a:endParaRPr lang="nl-NL" sz="1200" dirty="0">
              <a:effectLst/>
              <a:latin typeface="Arial"/>
              <a:ea typeface="Calibri" panose="020F0502020204030204" pitchFamily="34" charset="0"/>
              <a:cs typeface="Arial"/>
            </a:endParaRPr>
          </a:p>
          <a:p>
            <a:pPr marL="0" indent="0">
              <a:buNone/>
            </a:pPr>
            <a:endParaRPr lang="nl-NL" sz="1200" dirty="0">
              <a:ea typeface="Calibri" panose="020F0502020204030204" pitchFamily="34" charset="0"/>
            </a:endParaRPr>
          </a:p>
          <a:p>
            <a:pPr marL="0" indent="0">
              <a:buNone/>
            </a:pPr>
            <a:r>
              <a:rPr lang="nl-NL" sz="1200" b="1" dirty="0">
                <a:latin typeface="Arial"/>
                <a:ea typeface="Calibri" panose="020F0502020204030204" pitchFamily="34" charset="0"/>
                <a:cs typeface="Arial"/>
              </a:rPr>
              <a:t>Strategie</a:t>
            </a:r>
          </a:p>
          <a:p>
            <a:pPr marL="0" indent="0">
              <a:buNone/>
            </a:pPr>
            <a:r>
              <a:rPr lang="nl-NL" sz="1200" dirty="0">
                <a:solidFill>
                  <a:srgbClr val="000000"/>
                </a:solidFill>
                <a:latin typeface="Arial"/>
                <a:ea typeface="Calibri"/>
                <a:cs typeface="Arial"/>
              </a:rPr>
              <a:t>Dit willen wij bereiken door: </a:t>
            </a:r>
          </a:p>
          <a:p>
            <a:r>
              <a:rPr lang="nl-NL" sz="1200" dirty="0">
                <a:solidFill>
                  <a:srgbClr val="000000"/>
                </a:solidFill>
                <a:latin typeface="Arial"/>
                <a:ea typeface="Calibri"/>
                <a:cs typeface="Arial"/>
              </a:rPr>
              <a:t>met onze IVN-afdelingen honderden </a:t>
            </a:r>
            <a:r>
              <a:rPr lang="nl-NL" sz="1200" b="1" dirty="0">
                <a:solidFill>
                  <a:schemeClr val="accent1"/>
                </a:solidFill>
                <a:latin typeface="Arial"/>
                <a:ea typeface="Calibri"/>
                <a:cs typeface="Arial"/>
              </a:rPr>
              <a:t>recreatieve natuuractiviteiten </a:t>
            </a:r>
            <a:r>
              <a:rPr lang="nl-NL" sz="1200" dirty="0">
                <a:solidFill>
                  <a:srgbClr val="000000"/>
                </a:solidFill>
                <a:latin typeface="Arial"/>
                <a:ea typeface="Calibri"/>
                <a:cs typeface="Arial"/>
              </a:rPr>
              <a:t>te verzorgen </a:t>
            </a:r>
          </a:p>
          <a:p>
            <a:r>
              <a:rPr lang="nl-NL" sz="1200" dirty="0">
                <a:solidFill>
                  <a:srgbClr val="000000"/>
                </a:solidFill>
                <a:latin typeface="Arial"/>
                <a:ea typeface="Calibri"/>
                <a:cs typeface="Arial"/>
              </a:rPr>
              <a:t>de samenleving steviger te verbinden met de </a:t>
            </a:r>
            <a:r>
              <a:rPr lang="nl-NL" sz="1200" b="1" dirty="0">
                <a:solidFill>
                  <a:schemeClr val="accent1"/>
                </a:solidFill>
                <a:latin typeface="Arial"/>
                <a:ea typeface="Calibri"/>
                <a:cs typeface="Arial"/>
              </a:rPr>
              <a:t>nationale parken </a:t>
            </a:r>
            <a:r>
              <a:rPr lang="nl-NL" sz="1200" dirty="0">
                <a:solidFill>
                  <a:srgbClr val="000000"/>
                </a:solidFill>
                <a:latin typeface="Arial"/>
                <a:ea typeface="Calibri"/>
                <a:cs typeface="Arial"/>
              </a:rPr>
              <a:t>en de unieke natuurbeleving te versterken</a:t>
            </a:r>
            <a:endParaRPr lang="en-US" sz="1200" dirty="0">
              <a:solidFill>
                <a:srgbClr val="000000"/>
              </a:solidFill>
              <a:latin typeface="Arial"/>
              <a:ea typeface="Calibri"/>
              <a:cs typeface="Arial"/>
            </a:endParaRPr>
          </a:p>
          <a:p>
            <a:r>
              <a:rPr lang="nl-NL" sz="1200" b="1" dirty="0">
                <a:solidFill>
                  <a:schemeClr val="accent1"/>
                </a:solidFill>
                <a:latin typeface="Arial"/>
                <a:ea typeface="Calibri"/>
                <a:cs typeface="Arial"/>
              </a:rPr>
              <a:t>recreatiebedrijven </a:t>
            </a:r>
            <a:r>
              <a:rPr lang="nl-NL" sz="1200" dirty="0">
                <a:latin typeface="Arial"/>
                <a:ea typeface="Calibri"/>
                <a:cs typeface="Arial"/>
              </a:rPr>
              <a:t>met training, ondersteuning en advies op maat te inspireren en te helpen om</a:t>
            </a:r>
            <a:r>
              <a:rPr lang="nl-NL" sz="1200" dirty="0">
                <a:effectLst/>
                <a:latin typeface="Arial"/>
                <a:ea typeface="Calibri"/>
                <a:cs typeface="Arial"/>
              </a:rPr>
              <a:t> hun bedrijf inclusief de gastbeleving te </a:t>
            </a:r>
            <a:r>
              <a:rPr lang="nl-NL" sz="1200" dirty="0" err="1">
                <a:effectLst/>
                <a:latin typeface="Arial"/>
                <a:ea typeface="Calibri"/>
                <a:cs typeface="Arial"/>
              </a:rPr>
              <a:t>vergroenen</a:t>
            </a:r>
            <a:r>
              <a:rPr lang="nl-NL" sz="1200" dirty="0">
                <a:effectLst/>
                <a:latin typeface="Arial"/>
                <a:ea typeface="Calibri"/>
                <a:cs typeface="Arial"/>
              </a:rPr>
              <a:t> </a:t>
            </a:r>
            <a:r>
              <a:rPr lang="nl-NL" sz="1200" dirty="0" err="1">
                <a:effectLst/>
                <a:latin typeface="Arial"/>
                <a:ea typeface="Calibri"/>
                <a:cs typeface="Arial"/>
              </a:rPr>
              <a:t>èn</a:t>
            </a:r>
            <a:r>
              <a:rPr lang="nl-NL" sz="1200" dirty="0">
                <a:effectLst/>
                <a:latin typeface="Arial"/>
                <a:ea typeface="Calibri"/>
                <a:cs typeface="Arial"/>
              </a:rPr>
              <a:t> </a:t>
            </a:r>
            <a:r>
              <a:rPr lang="nl-NL" sz="1200" dirty="0">
                <a:latin typeface="Arial"/>
                <a:ea typeface="Calibri"/>
                <a:cs typeface="Arial"/>
              </a:rPr>
              <a:t>zo iets</a:t>
            </a:r>
            <a:r>
              <a:rPr lang="nl-NL" sz="1200" dirty="0">
                <a:effectLst/>
                <a:latin typeface="Arial"/>
                <a:ea typeface="Calibri"/>
                <a:cs typeface="Arial"/>
              </a:rPr>
              <a:t> terug te doen voor de natuur</a:t>
            </a:r>
            <a:endParaRPr lang="nl-NL" sz="1200" dirty="0">
              <a:effectLst/>
              <a:latin typeface="Arial"/>
              <a:ea typeface="Calibri" panose="020F0502020204030204" pitchFamily="34" charset="0"/>
              <a:cs typeface="Arial"/>
            </a:endParaRPr>
          </a:p>
          <a:p>
            <a:r>
              <a:rPr lang="nl-NL" sz="1200" dirty="0">
                <a:latin typeface="Arial"/>
                <a:ea typeface="Calibri"/>
                <a:cs typeface="Arial"/>
              </a:rPr>
              <a:t>samen</a:t>
            </a:r>
            <a:r>
              <a:rPr lang="nl-NL" sz="1200" dirty="0">
                <a:effectLst/>
                <a:latin typeface="Arial"/>
                <a:ea typeface="Calibri"/>
                <a:cs typeface="Arial"/>
              </a:rPr>
              <a:t> met actieve bondgenoten,</a:t>
            </a:r>
            <a:r>
              <a:rPr lang="nl-NL" sz="1200" dirty="0">
                <a:latin typeface="Arial"/>
                <a:ea typeface="Calibri"/>
                <a:cs typeface="Arial"/>
              </a:rPr>
              <a:t> zoals </a:t>
            </a:r>
            <a:r>
              <a:rPr lang="nl-NL" sz="1200" b="1" dirty="0">
                <a:solidFill>
                  <a:schemeClr val="accent1"/>
                </a:solidFill>
                <a:latin typeface="Arial"/>
                <a:ea typeface="Calibri"/>
                <a:cs typeface="Arial"/>
              </a:rPr>
              <a:t>brancheorganisaties en grote</a:t>
            </a:r>
            <a:r>
              <a:rPr lang="nl-NL" sz="1200" b="1" dirty="0">
                <a:solidFill>
                  <a:schemeClr val="accent1"/>
                </a:solidFill>
                <a:effectLst/>
                <a:latin typeface="Arial"/>
                <a:ea typeface="Calibri"/>
                <a:cs typeface="Arial"/>
              </a:rPr>
              <a:t> </a:t>
            </a:r>
            <a:r>
              <a:rPr lang="nl-NL" sz="1200" b="1" dirty="0">
                <a:solidFill>
                  <a:schemeClr val="accent1"/>
                </a:solidFill>
                <a:latin typeface="Arial"/>
                <a:ea typeface="Calibri"/>
                <a:cs typeface="Arial"/>
              </a:rPr>
              <a:t>recreatieketens</a:t>
            </a:r>
            <a:r>
              <a:rPr lang="nl-NL" sz="1200" dirty="0">
                <a:latin typeface="Arial"/>
                <a:ea typeface="Calibri"/>
                <a:cs typeface="Arial"/>
              </a:rPr>
              <a:t>, een beweging op gang te brengen richting een </a:t>
            </a:r>
            <a:r>
              <a:rPr lang="nl-NL" sz="1200" dirty="0" err="1">
                <a:latin typeface="Arial"/>
                <a:ea typeface="Calibri"/>
                <a:cs typeface="Arial"/>
              </a:rPr>
              <a:t>natuurinclusieve</a:t>
            </a:r>
            <a:r>
              <a:rPr lang="nl-NL" sz="1200" dirty="0">
                <a:latin typeface="Arial"/>
                <a:ea typeface="Calibri"/>
                <a:cs typeface="Arial"/>
              </a:rPr>
              <a:t> recreatiesector </a:t>
            </a:r>
          </a:p>
          <a:p>
            <a:endParaRPr lang="nl-NL" sz="1200" dirty="0">
              <a:ea typeface="Calibri"/>
            </a:endParaRPr>
          </a:p>
          <a:p>
            <a:endParaRPr lang="nl-NL" sz="1200" dirty="0">
              <a:ea typeface="Calibri"/>
            </a:endParaRPr>
          </a:p>
        </p:txBody>
      </p:sp>
      <p:pic>
        <p:nvPicPr>
          <p:cNvPr id="10" name="Tijdelijke aanduiding voor afbeelding 9" descr="Afbeelding met buitenshuis, meubels, hemel, water&#10;&#10;Automatisch gegenereerde beschrijving">
            <a:extLst>
              <a:ext uri="{FF2B5EF4-FFF2-40B4-BE49-F238E27FC236}">
                <a16:creationId xmlns:a16="http://schemas.microsoft.com/office/drawing/2014/main" id="{C23496E7-BAD7-B57D-067A-530DB500FFF6}"/>
              </a:ext>
            </a:extLst>
          </p:cNvPr>
          <p:cNvPicPr>
            <a:picLocks noGrp="1" noChangeAspect="1"/>
          </p:cNvPicPr>
          <p:nvPr>
            <p:ph type="pic" sz="quarter" idx="10"/>
          </p:nvPr>
        </p:nvPicPr>
        <p:blipFill>
          <a:blip r:embed="rId2"/>
          <a:srcRect l="16820" r="16820"/>
          <a:stretch/>
        </p:blipFill>
        <p:spPr/>
      </p:pic>
    </p:spTree>
    <p:extLst>
      <p:ext uri="{BB962C8B-B14F-4D97-AF65-F5344CB8AC3E}">
        <p14:creationId xmlns:p14="http://schemas.microsoft.com/office/powerpoint/2010/main" val="3599263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8644498-7181-8BB4-806F-F6A7198F71CB}"/>
              </a:ext>
            </a:extLst>
          </p:cNvPr>
          <p:cNvSpPr>
            <a:spLocks noGrp="1"/>
          </p:cNvSpPr>
          <p:nvPr>
            <p:ph type="title"/>
          </p:nvPr>
        </p:nvSpPr>
        <p:spPr/>
        <p:txBody>
          <a:bodyPr/>
          <a:lstStyle/>
          <a:p>
            <a:r>
              <a:rPr lang="nl-NL">
                <a:latin typeface="Arial"/>
                <a:cs typeface="Arial"/>
              </a:rPr>
              <a:t>Onze vrije tijd: gericht op 2 doelgroepen</a:t>
            </a:r>
          </a:p>
        </p:txBody>
      </p:sp>
      <p:sp>
        <p:nvSpPr>
          <p:cNvPr id="6" name="Tijdelijke aanduiding voor inhoud 5">
            <a:extLst>
              <a:ext uri="{FF2B5EF4-FFF2-40B4-BE49-F238E27FC236}">
                <a16:creationId xmlns:a16="http://schemas.microsoft.com/office/drawing/2014/main" id="{250E4E8E-2807-B25A-BF48-EBED22D3D9AD}"/>
              </a:ext>
            </a:extLst>
          </p:cNvPr>
          <p:cNvSpPr>
            <a:spLocks noGrp="1"/>
          </p:cNvSpPr>
          <p:nvPr>
            <p:ph idx="1"/>
          </p:nvPr>
        </p:nvSpPr>
        <p:spPr>
          <a:xfrm>
            <a:off x="367200" y="995551"/>
            <a:ext cx="10520459" cy="4602768"/>
          </a:xfrm>
        </p:spPr>
        <p:txBody>
          <a:bodyPr vert="horz" lIns="91440" tIns="45720" rIns="91440" bIns="45720" rtlCol="0" anchor="t">
            <a:noAutofit/>
          </a:bodyPr>
          <a:lstStyle/>
          <a:p>
            <a:pPr fontAlgn="base"/>
            <a:r>
              <a:rPr lang="nl-NL" sz="1600" b="0" i="0" dirty="0">
                <a:solidFill>
                  <a:srgbClr val="4D4D4F"/>
                </a:solidFill>
                <a:effectLst/>
                <a:latin typeface="Arial"/>
                <a:cs typeface="Arial"/>
              </a:rPr>
              <a:t>De </a:t>
            </a:r>
            <a:r>
              <a:rPr lang="nl-NL" sz="1600" b="1" i="0" dirty="0">
                <a:solidFill>
                  <a:schemeClr val="accent1"/>
                </a:solidFill>
                <a:effectLst/>
                <a:latin typeface="Arial"/>
                <a:cs typeface="Arial"/>
              </a:rPr>
              <a:t>recreatieondernemer</a:t>
            </a:r>
            <a:r>
              <a:rPr lang="nl-NL" sz="1600" dirty="0">
                <a:solidFill>
                  <a:srgbClr val="4D4D4F"/>
                </a:solidFill>
                <a:latin typeface="Arial"/>
                <a:cs typeface="Arial"/>
              </a:rPr>
              <a:t> </a:t>
            </a:r>
            <a:endParaRPr lang="nl-NL" sz="1600" b="0" i="0" dirty="0">
              <a:solidFill>
                <a:srgbClr val="4D4D4F"/>
              </a:solidFill>
              <a:effectLst/>
              <a:latin typeface="Arial" panose="020B0604020202020204" pitchFamily="34" charset="0"/>
            </a:endParaRPr>
          </a:p>
          <a:p>
            <a:pPr lvl="1" fontAlgn="base"/>
            <a:r>
              <a:rPr lang="nl-NL" sz="1600" dirty="0">
                <a:solidFill>
                  <a:srgbClr val="4D4D4F"/>
                </a:solidFill>
                <a:latin typeface="Arial"/>
                <a:cs typeface="Arial"/>
              </a:rPr>
              <a:t>onze Gastvrij in het Landschap-ondernemers, die wij handvatten bieden om hun gasten de natuur te laten beleven</a:t>
            </a:r>
          </a:p>
          <a:p>
            <a:pPr lvl="1"/>
            <a:r>
              <a:rPr lang="nl-NL" sz="1600" dirty="0">
                <a:solidFill>
                  <a:srgbClr val="4D4D4F"/>
                </a:solidFill>
                <a:latin typeface="Arial"/>
                <a:cs typeface="Arial"/>
              </a:rPr>
              <a:t>recreatiebedrijven die stappen willen zetten om hun bedrijf </a:t>
            </a:r>
            <a:r>
              <a:rPr lang="nl-NL" sz="1600" dirty="0" err="1">
                <a:solidFill>
                  <a:srgbClr val="4D4D4F"/>
                </a:solidFill>
                <a:latin typeface="Arial"/>
                <a:cs typeface="Arial"/>
              </a:rPr>
              <a:t>natuurinclusiever</a:t>
            </a:r>
            <a:r>
              <a:rPr lang="nl-NL" sz="1600" dirty="0">
                <a:solidFill>
                  <a:srgbClr val="4D4D4F"/>
                </a:solidFill>
                <a:latin typeface="Arial"/>
                <a:cs typeface="Arial"/>
              </a:rPr>
              <a:t> te maken qua fysieke inrichting in combinatie met natuurbeleving voor hun gasten. </a:t>
            </a:r>
          </a:p>
          <a:p>
            <a:pPr lvl="1"/>
            <a:r>
              <a:rPr lang="nl-NL" sz="1600" dirty="0">
                <a:solidFill>
                  <a:srgbClr val="4D4D4F"/>
                </a:solidFill>
                <a:latin typeface="Arial"/>
                <a:cs typeface="Arial"/>
              </a:rPr>
              <a:t>strategische samenwerking met actieve bondgenoten (koplopergroep met </a:t>
            </a:r>
            <a:r>
              <a:rPr lang="nl-NL" sz="1600" dirty="0" err="1">
                <a:solidFill>
                  <a:srgbClr val="4D4D4F"/>
                </a:solidFill>
                <a:latin typeface="Arial"/>
                <a:cs typeface="Arial"/>
              </a:rPr>
              <a:t>oa</a:t>
            </a:r>
            <a:r>
              <a:rPr lang="nl-NL" sz="1600" dirty="0">
                <a:solidFill>
                  <a:srgbClr val="4D4D4F"/>
                </a:solidFill>
                <a:latin typeface="Arial"/>
                <a:cs typeface="Arial"/>
              </a:rPr>
              <a:t>. grote ketens en brancheorganisaties)</a:t>
            </a:r>
            <a:r>
              <a:rPr lang="nl-NL" sz="1600" b="0" i="0" dirty="0">
                <a:solidFill>
                  <a:srgbClr val="4D4D4F"/>
                </a:solidFill>
                <a:effectLst/>
                <a:latin typeface="Arial"/>
                <a:cs typeface="Arial"/>
              </a:rPr>
              <a:t> in de </a:t>
            </a:r>
            <a:r>
              <a:rPr lang="nl-NL" sz="1600" b="0" i="0" dirty="0" err="1">
                <a:solidFill>
                  <a:srgbClr val="4D4D4F"/>
                </a:solidFill>
                <a:effectLst/>
                <a:latin typeface="Arial"/>
                <a:cs typeface="Arial"/>
              </a:rPr>
              <a:t>natuurinclusieve</a:t>
            </a:r>
            <a:r>
              <a:rPr lang="nl-NL" sz="1600" b="0" i="0" dirty="0">
                <a:solidFill>
                  <a:srgbClr val="4D4D4F"/>
                </a:solidFill>
                <a:effectLst/>
                <a:latin typeface="Arial"/>
                <a:cs typeface="Arial"/>
              </a:rPr>
              <a:t> recreatiesector die het verhaal van natuur &amp; natuurbeleving als ambassadeur kunnen uitdragen aan een brede groep recreatieondernemers (passieve bondgenoten)</a:t>
            </a:r>
            <a:endParaRPr lang="nl-NL" dirty="0">
              <a:latin typeface="Arial"/>
              <a:cs typeface="Arial"/>
            </a:endParaRPr>
          </a:p>
          <a:p>
            <a:pPr lvl="1"/>
            <a:r>
              <a:rPr lang="nl-NL" sz="1600" dirty="0">
                <a:solidFill>
                  <a:srgbClr val="4D4D4F"/>
                </a:solidFill>
                <a:latin typeface="Arial"/>
                <a:cs typeface="Arial"/>
              </a:rPr>
              <a:t>Brede groep recreatiebedrijven die nog niet actief bezig zijn met natuur(beleving) maar eerste kennismaking hebben. </a:t>
            </a:r>
            <a:endParaRPr lang="nl-NL" sz="1600" b="0" i="0" dirty="0">
              <a:solidFill>
                <a:srgbClr val="4D4D4F"/>
              </a:solidFill>
              <a:effectLst/>
            </a:endParaRPr>
          </a:p>
          <a:p>
            <a:pPr lvl="1" fontAlgn="base"/>
            <a:endParaRPr lang="nl-NL" sz="1600" dirty="0">
              <a:solidFill>
                <a:srgbClr val="4D4D4F"/>
              </a:solidFill>
            </a:endParaRPr>
          </a:p>
          <a:p>
            <a:pPr fontAlgn="base"/>
            <a:r>
              <a:rPr lang="nl-NL" sz="1600" b="0" i="0" dirty="0">
                <a:solidFill>
                  <a:srgbClr val="4D4D4F"/>
                </a:solidFill>
                <a:effectLst/>
                <a:latin typeface="Arial"/>
                <a:cs typeface="Arial"/>
              </a:rPr>
              <a:t>De </a:t>
            </a:r>
            <a:r>
              <a:rPr lang="nl-NL" sz="1600" b="1" i="0" dirty="0">
                <a:solidFill>
                  <a:schemeClr val="accent1"/>
                </a:solidFill>
                <a:effectLst/>
                <a:latin typeface="Arial"/>
                <a:cs typeface="Arial"/>
              </a:rPr>
              <a:t>recreant</a:t>
            </a:r>
            <a:r>
              <a:rPr lang="nl-NL" sz="1600" dirty="0">
                <a:solidFill>
                  <a:srgbClr val="4D4D4F"/>
                </a:solidFill>
                <a:latin typeface="Arial"/>
                <a:cs typeface="Arial"/>
              </a:rPr>
              <a:t> </a:t>
            </a:r>
            <a:endParaRPr lang="nl-NL" sz="1600" b="0" i="0" dirty="0">
              <a:solidFill>
                <a:srgbClr val="4D4D4F"/>
              </a:solidFill>
              <a:effectLst/>
              <a:latin typeface="Arial" panose="020B0604020202020204" pitchFamily="34" charset="0"/>
            </a:endParaRPr>
          </a:p>
          <a:p>
            <a:pPr lvl="1"/>
            <a:r>
              <a:rPr lang="nl-NL" sz="1600" dirty="0">
                <a:solidFill>
                  <a:srgbClr val="4D4D4F"/>
                </a:solidFill>
                <a:latin typeface="Arial"/>
                <a:cs typeface="Arial"/>
              </a:rPr>
              <a:t>stimuleren dat zoveel mogelijk mensen in hun vrije tijd naar buiten gaan en magische momenten beleven in verbinding met de natuur, en biedt hiervoor tal van mogelijkheden in samenwerking met onze lokale IVN-afdelingen en in de nationale parken. </a:t>
            </a:r>
          </a:p>
          <a:p>
            <a:pPr lvl="1"/>
            <a:r>
              <a:rPr lang="nl-NL" sz="1600" dirty="0">
                <a:solidFill>
                  <a:srgbClr val="4D4D4F"/>
                </a:solidFill>
                <a:latin typeface="Arial"/>
                <a:cs typeface="Arial"/>
              </a:rPr>
              <a:t>Recreanten (bezoekers, bewoners in nationale parken) op positieve wijze aanzetten om in de natuur, thuis of op het werk iets terug te doen voor de natuur.  </a:t>
            </a:r>
          </a:p>
          <a:p>
            <a:pPr lvl="1"/>
            <a:endParaRPr lang="en-US" sz="1600" dirty="0">
              <a:solidFill>
                <a:srgbClr val="4D4D4F"/>
              </a:solidFill>
              <a:latin typeface="Arial"/>
              <a:cs typeface="Arial"/>
            </a:endParaRPr>
          </a:p>
          <a:p>
            <a:pPr lvl="1"/>
            <a:endParaRPr lang="nl-NL" sz="1600" dirty="0"/>
          </a:p>
        </p:txBody>
      </p:sp>
    </p:spTree>
    <p:extLst>
      <p:ext uri="{BB962C8B-B14F-4D97-AF65-F5344CB8AC3E}">
        <p14:creationId xmlns:p14="http://schemas.microsoft.com/office/powerpoint/2010/main" val="3414935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662FE8-7BEB-464D-24DD-9447A6AB305C}"/>
              </a:ext>
            </a:extLst>
          </p:cNvPr>
          <p:cNvSpPr>
            <a:spLocks noGrp="1"/>
          </p:cNvSpPr>
          <p:nvPr>
            <p:ph type="title"/>
          </p:nvPr>
        </p:nvSpPr>
        <p:spPr/>
        <p:txBody>
          <a:bodyPr/>
          <a:lstStyle/>
          <a:p>
            <a:r>
              <a:rPr lang="nl-NL">
                <a:latin typeface="Arial"/>
                <a:cs typeface="Arial"/>
              </a:rPr>
              <a:t>Inhoud</a:t>
            </a:r>
            <a:endParaRPr lang="nl-NL"/>
          </a:p>
        </p:txBody>
      </p:sp>
      <p:sp>
        <p:nvSpPr>
          <p:cNvPr id="3" name="Tijdelijke aanduiding voor inhoud 2">
            <a:extLst>
              <a:ext uri="{FF2B5EF4-FFF2-40B4-BE49-F238E27FC236}">
                <a16:creationId xmlns:a16="http://schemas.microsoft.com/office/drawing/2014/main" id="{62E93E5C-B722-B92F-BAC5-ABFA545EB75D}"/>
              </a:ext>
            </a:extLst>
          </p:cNvPr>
          <p:cNvSpPr>
            <a:spLocks noGrp="1"/>
          </p:cNvSpPr>
          <p:nvPr>
            <p:ph sz="half" idx="1"/>
          </p:nvPr>
        </p:nvSpPr>
        <p:spPr>
          <a:xfrm>
            <a:off x="367199" y="1090799"/>
            <a:ext cx="5890165" cy="5232179"/>
          </a:xfrm>
        </p:spPr>
        <p:txBody>
          <a:bodyPr vert="horz" lIns="91440" tIns="45720" rIns="91440" bIns="45720" rtlCol="0" anchor="t">
            <a:normAutofit/>
          </a:bodyPr>
          <a:lstStyle/>
          <a:p>
            <a:pPr>
              <a:lnSpc>
                <a:spcPct val="100000"/>
              </a:lnSpc>
            </a:pPr>
            <a:r>
              <a:rPr lang="nl-NL" sz="1800" dirty="0">
                <a:latin typeface="Arial"/>
                <a:cs typeface="Arial"/>
              </a:rPr>
              <a:t>Hier staan we voor: onze missie</a:t>
            </a:r>
          </a:p>
          <a:p>
            <a:pPr>
              <a:lnSpc>
                <a:spcPct val="100000"/>
              </a:lnSpc>
            </a:pPr>
            <a:endParaRPr lang="nl-NL" sz="1800" dirty="0">
              <a:latin typeface="Arial"/>
              <a:cs typeface="Arial"/>
            </a:endParaRPr>
          </a:p>
          <a:p>
            <a:pPr>
              <a:lnSpc>
                <a:spcPct val="100000"/>
              </a:lnSpc>
            </a:pPr>
            <a:r>
              <a:rPr lang="nl-NL" sz="1800" dirty="0">
                <a:latin typeface="Arial"/>
                <a:cs typeface="Arial"/>
              </a:rPr>
              <a:t>Onze droom: </a:t>
            </a:r>
            <a:r>
              <a:rPr lang="nl-NL" sz="1800" dirty="0" err="1">
                <a:latin typeface="Arial"/>
                <a:cs typeface="Arial"/>
              </a:rPr>
              <a:t>meerjarenvisie</a:t>
            </a:r>
            <a:endParaRPr lang="nl-NL" sz="1800" dirty="0">
              <a:latin typeface="Arial"/>
              <a:cs typeface="Arial"/>
            </a:endParaRPr>
          </a:p>
          <a:p>
            <a:pPr>
              <a:lnSpc>
                <a:spcPct val="100000"/>
              </a:lnSpc>
            </a:pPr>
            <a:endParaRPr lang="nl-NL" sz="1800" dirty="0">
              <a:latin typeface="Arial"/>
              <a:cs typeface="Arial"/>
            </a:endParaRPr>
          </a:p>
          <a:p>
            <a:pPr>
              <a:lnSpc>
                <a:spcPct val="100000"/>
              </a:lnSpc>
            </a:pPr>
            <a:r>
              <a:rPr lang="nl-NL" sz="1800" dirty="0">
                <a:latin typeface="Arial"/>
                <a:cs typeface="Arial"/>
              </a:rPr>
              <a:t>Impact 2025</a:t>
            </a:r>
          </a:p>
          <a:p>
            <a:pPr lvl="1">
              <a:lnSpc>
                <a:spcPct val="100000"/>
              </a:lnSpc>
            </a:pPr>
            <a:r>
              <a:rPr lang="nl-NL" sz="1800" dirty="0">
                <a:latin typeface="Arial"/>
                <a:cs typeface="Arial"/>
              </a:rPr>
              <a:t>Opgroeien en ontwikkelen</a:t>
            </a:r>
          </a:p>
          <a:p>
            <a:pPr lvl="1">
              <a:lnSpc>
                <a:spcPct val="100000"/>
              </a:lnSpc>
            </a:pPr>
            <a:r>
              <a:rPr lang="nl-NL" sz="1800" dirty="0">
                <a:latin typeface="Arial"/>
                <a:cs typeface="Arial"/>
              </a:rPr>
              <a:t>Dagelijkse leefomgeving: wonen, werken, zorgen</a:t>
            </a:r>
          </a:p>
          <a:p>
            <a:pPr lvl="1">
              <a:lnSpc>
                <a:spcPct val="100000"/>
              </a:lnSpc>
            </a:pPr>
            <a:r>
              <a:rPr lang="nl-NL" sz="1800" dirty="0">
                <a:latin typeface="Arial"/>
                <a:cs typeface="Arial"/>
              </a:rPr>
              <a:t>Onze vrije tijd</a:t>
            </a:r>
          </a:p>
          <a:p>
            <a:pPr lvl="1">
              <a:lnSpc>
                <a:spcPct val="100000"/>
              </a:lnSpc>
            </a:pPr>
            <a:r>
              <a:rPr lang="nl-NL" sz="1800" dirty="0">
                <a:latin typeface="Arial"/>
                <a:cs typeface="Arial"/>
              </a:rPr>
              <a:t>Impact en inzet IVN-</a:t>
            </a:r>
            <a:r>
              <a:rPr lang="nl-NL" sz="1800" dirty="0" err="1">
                <a:latin typeface="Arial"/>
                <a:cs typeface="Arial"/>
              </a:rPr>
              <a:t>ers</a:t>
            </a:r>
            <a:r>
              <a:rPr lang="nl-NL" sz="1800" dirty="0">
                <a:latin typeface="Arial"/>
                <a:cs typeface="Arial"/>
              </a:rPr>
              <a:t> vergroten</a:t>
            </a:r>
          </a:p>
          <a:p>
            <a:pPr lvl="1">
              <a:lnSpc>
                <a:spcPct val="100000"/>
              </a:lnSpc>
            </a:pPr>
            <a:endParaRPr lang="nl-NL" sz="1800" dirty="0">
              <a:latin typeface="Arial"/>
              <a:cs typeface="Arial"/>
            </a:endParaRPr>
          </a:p>
          <a:p>
            <a:pPr>
              <a:lnSpc>
                <a:spcPct val="100000"/>
              </a:lnSpc>
            </a:pPr>
            <a:r>
              <a:rPr lang="nl-NL" sz="1800" dirty="0">
                <a:latin typeface="Arial"/>
                <a:cs typeface="Arial"/>
              </a:rPr>
              <a:t>Een stevig fundament</a:t>
            </a:r>
          </a:p>
          <a:p>
            <a:pPr>
              <a:lnSpc>
                <a:spcPct val="100000"/>
              </a:lnSpc>
            </a:pPr>
            <a:endParaRPr lang="nl-NL" sz="1800" dirty="0">
              <a:latin typeface="Arial"/>
              <a:cs typeface="Arial"/>
            </a:endParaRPr>
          </a:p>
          <a:p>
            <a:pPr>
              <a:lnSpc>
                <a:spcPct val="100000"/>
              </a:lnSpc>
            </a:pPr>
            <a:r>
              <a:rPr lang="nl-NL" sz="1800" dirty="0">
                <a:latin typeface="Arial"/>
                <a:cs typeface="Arial"/>
              </a:rPr>
              <a:t>Begroting 2025 </a:t>
            </a:r>
            <a:r>
              <a:rPr lang="nl-NL" sz="1800" i="1" dirty="0">
                <a:latin typeface="Arial"/>
                <a:cs typeface="Arial"/>
              </a:rPr>
              <a:t>(aparte bijlage)</a:t>
            </a:r>
            <a:endParaRPr lang="nl-NL" sz="1800" dirty="0">
              <a:latin typeface="Arial"/>
              <a:cs typeface="Arial"/>
            </a:endParaRPr>
          </a:p>
        </p:txBody>
      </p:sp>
      <p:pic>
        <p:nvPicPr>
          <p:cNvPr id="6" name="Tijdelijke aanduiding voor afbeelding 5" descr="Afbeelding met buitenshuis, boom, plant, water&#10;&#10;Automatisch gegenereerde beschrijving">
            <a:extLst>
              <a:ext uri="{FF2B5EF4-FFF2-40B4-BE49-F238E27FC236}">
                <a16:creationId xmlns:a16="http://schemas.microsoft.com/office/drawing/2014/main" id="{790571E8-3C0C-FC9E-B53E-DE5FC6FB3EB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886" r="4886"/>
          <a:stretch>
            <a:fillRect/>
          </a:stretch>
        </p:blipFill>
        <p:spPr/>
      </p:pic>
    </p:spTree>
    <p:extLst>
      <p:ext uri="{BB962C8B-B14F-4D97-AF65-F5344CB8AC3E}">
        <p14:creationId xmlns:p14="http://schemas.microsoft.com/office/powerpoint/2010/main" val="1255326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D6D8FA-2C2B-C7A9-39E3-21E3A8DDA8B3}"/>
              </a:ext>
            </a:extLst>
          </p:cNvPr>
          <p:cNvSpPr>
            <a:spLocks noGrp="1"/>
          </p:cNvSpPr>
          <p:nvPr>
            <p:ph type="title"/>
          </p:nvPr>
        </p:nvSpPr>
        <p:spPr/>
        <p:txBody>
          <a:bodyPr>
            <a:normAutofit fontScale="90000"/>
          </a:bodyPr>
          <a:lstStyle/>
          <a:p>
            <a:r>
              <a:rPr lang="nl-NL"/>
              <a:t>Onze vrije tijd</a:t>
            </a:r>
            <a:br>
              <a:rPr lang="nl-NL"/>
            </a:br>
            <a:r>
              <a:rPr lang="nl-NL"/>
              <a:t>Concrete doelstellingen: recreatieondernemers</a:t>
            </a:r>
          </a:p>
        </p:txBody>
      </p:sp>
      <p:graphicFrame>
        <p:nvGraphicFramePr>
          <p:cNvPr id="6" name="Tijdelijke aanduiding voor inhoud 5">
            <a:extLst>
              <a:ext uri="{FF2B5EF4-FFF2-40B4-BE49-F238E27FC236}">
                <a16:creationId xmlns:a16="http://schemas.microsoft.com/office/drawing/2014/main" id="{739887CE-FC5E-26C0-AFC9-CB3536C6A5BA}"/>
              </a:ext>
            </a:extLst>
          </p:cNvPr>
          <p:cNvGraphicFramePr>
            <a:graphicFrameLocks noGrp="1"/>
          </p:cNvGraphicFramePr>
          <p:nvPr>
            <p:ph idx="1"/>
            <p:extLst>
              <p:ext uri="{D42A27DB-BD31-4B8C-83A1-F6EECF244321}">
                <p14:modId xmlns:p14="http://schemas.microsoft.com/office/powerpoint/2010/main" val="187783319"/>
              </p:ext>
            </p:extLst>
          </p:nvPr>
        </p:nvGraphicFramePr>
        <p:xfrm>
          <a:off x="367200" y="1090612"/>
          <a:ext cx="10999299" cy="5689334"/>
        </p:xfrm>
        <a:graphic>
          <a:graphicData uri="http://schemas.openxmlformats.org/drawingml/2006/table">
            <a:tbl>
              <a:tblPr/>
              <a:tblGrid>
                <a:gridCol w="3666433">
                  <a:extLst>
                    <a:ext uri="{9D8B030D-6E8A-4147-A177-3AD203B41FA5}">
                      <a16:colId xmlns:a16="http://schemas.microsoft.com/office/drawing/2014/main" val="4195720914"/>
                    </a:ext>
                  </a:extLst>
                </a:gridCol>
                <a:gridCol w="3666433">
                  <a:extLst>
                    <a:ext uri="{9D8B030D-6E8A-4147-A177-3AD203B41FA5}">
                      <a16:colId xmlns:a16="http://schemas.microsoft.com/office/drawing/2014/main" val="4087391241"/>
                    </a:ext>
                  </a:extLst>
                </a:gridCol>
                <a:gridCol w="3666433">
                  <a:extLst>
                    <a:ext uri="{9D8B030D-6E8A-4147-A177-3AD203B41FA5}">
                      <a16:colId xmlns:a16="http://schemas.microsoft.com/office/drawing/2014/main" val="1846541942"/>
                    </a:ext>
                  </a:extLst>
                </a:gridCol>
              </a:tblGrid>
              <a:tr h="259556">
                <a:tc>
                  <a:txBody>
                    <a:bodyPr/>
                    <a:lstStyle/>
                    <a:p>
                      <a:pPr algn="l" rtl="0" fontAlgn="base"/>
                      <a:r>
                        <a:rPr lang="nl-NL" sz="1100" b="1" i="0">
                          <a:solidFill>
                            <a:srgbClr val="4D4D4F"/>
                          </a:solidFill>
                          <a:effectLst/>
                          <a:latin typeface="Arial" panose="020B0604020202020204" pitchFamily="34" charset="0"/>
                          <a:cs typeface="Arial" panose="020B0604020202020204" pitchFamily="34" charset="0"/>
                        </a:rPr>
                        <a:t>Activiteiten  </a:t>
                      </a:r>
                      <a:endParaRPr lang="nl-NL" sz="1600" b="1" i="0">
                        <a:solidFill>
                          <a:srgbClr val="4D4D4F"/>
                        </a:solidFill>
                        <a:effectLst/>
                        <a:latin typeface="Arial" panose="020B0604020202020204" pitchFamily="34" charset="0"/>
                        <a:cs typeface="Arial" panose="020B0604020202020204" pitchFamily="34" charset="0"/>
                      </a:endParaRPr>
                    </a:p>
                  </a:txBody>
                  <a:tcPr marL="32392" marR="32392" marT="16196" marB="16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D08D"/>
                    </a:solidFill>
                  </a:tcPr>
                </a:tc>
                <a:tc>
                  <a:txBody>
                    <a:bodyPr/>
                    <a:lstStyle/>
                    <a:p>
                      <a:pPr algn="l" rtl="0" fontAlgn="base"/>
                      <a:r>
                        <a:rPr lang="nl-NL" sz="1100" b="1" i="0">
                          <a:solidFill>
                            <a:srgbClr val="4D4D4F"/>
                          </a:solidFill>
                          <a:effectLst/>
                          <a:latin typeface="Arial" panose="020B0604020202020204" pitchFamily="34" charset="0"/>
                          <a:cs typeface="Arial" panose="020B0604020202020204" pitchFamily="34" charset="0"/>
                        </a:rPr>
                        <a:t>Potentiële rol / bijdrage leden / vrijwilligers </a:t>
                      </a:r>
                    </a:p>
                  </a:txBody>
                  <a:tcPr marL="32392" marR="32392" marT="16196" marB="16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D08D"/>
                    </a:solidFill>
                  </a:tcPr>
                </a:tc>
                <a:tc>
                  <a:txBody>
                    <a:bodyPr/>
                    <a:lstStyle/>
                    <a:p>
                      <a:pPr algn="l" rtl="0" fontAlgn="base"/>
                      <a:r>
                        <a:rPr lang="nl-NL" sz="1100" b="1" i="0">
                          <a:solidFill>
                            <a:srgbClr val="4D4D4F"/>
                          </a:solidFill>
                          <a:effectLst/>
                          <a:latin typeface="Arial" panose="020B0604020202020204" pitchFamily="34" charset="0"/>
                          <a:cs typeface="Arial" panose="020B0604020202020204" pitchFamily="34" charset="0"/>
                        </a:rPr>
                        <a:t>Beroepskrachten </a:t>
                      </a:r>
                      <a:endParaRPr lang="nl-NL" sz="1600" b="1" i="0">
                        <a:solidFill>
                          <a:srgbClr val="4D4D4F"/>
                        </a:solidFill>
                        <a:effectLst/>
                        <a:latin typeface="Arial" panose="020B0604020202020204" pitchFamily="34" charset="0"/>
                        <a:cs typeface="Arial" panose="020B0604020202020204" pitchFamily="34" charset="0"/>
                      </a:endParaRPr>
                    </a:p>
                  </a:txBody>
                  <a:tcPr marL="32392" marR="32392" marT="16196" marB="16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D08D"/>
                    </a:solidFill>
                  </a:tcPr>
                </a:tc>
                <a:extLst>
                  <a:ext uri="{0D108BD9-81ED-4DB2-BD59-A6C34878D82A}">
                    <a16:rowId xmlns:a16="http://schemas.microsoft.com/office/drawing/2014/main" val="1669123149"/>
                  </a:ext>
                </a:extLst>
              </a:tr>
              <a:tr h="1672701">
                <a:tc>
                  <a:txBody>
                    <a:bodyPr/>
                    <a:lstStyle/>
                    <a:p>
                      <a:pPr lvl="0" algn="l" rtl="0">
                        <a:buNone/>
                      </a:pPr>
                      <a:r>
                        <a:rPr lang="nl-NL" sz="1100" b="1" i="0">
                          <a:solidFill>
                            <a:srgbClr val="4D4D4F"/>
                          </a:solidFill>
                          <a:effectLst/>
                          <a:latin typeface="Arial" panose="020B0604020202020204" pitchFamily="34" charset="0"/>
                          <a:cs typeface="Arial" panose="020B0604020202020204" pitchFamily="34" charset="0"/>
                        </a:rPr>
                        <a:t>Trainingen Natuurinclusief Ondernemen</a:t>
                      </a:r>
                      <a:r>
                        <a:rPr lang="nl-NL" sz="1100" b="0" i="0">
                          <a:solidFill>
                            <a:srgbClr val="4D4D4F"/>
                          </a:solidFill>
                          <a:effectLst/>
                          <a:latin typeface="Arial" panose="020B0604020202020204" pitchFamily="34" charset="0"/>
                          <a:cs typeface="Arial" panose="020B0604020202020204" pitchFamily="34" charset="0"/>
                        </a:rPr>
                        <a:t> </a:t>
                      </a:r>
                      <a:br>
                        <a:rPr lang="nl-NL" sz="1100" b="0" i="0">
                          <a:solidFill>
                            <a:srgbClr val="4D4D4F"/>
                          </a:solidFill>
                          <a:effectLst/>
                          <a:latin typeface="Arial" panose="020B0604020202020204" pitchFamily="34" charset="0"/>
                          <a:cs typeface="Arial" panose="020B0604020202020204" pitchFamily="34" charset="0"/>
                        </a:rPr>
                      </a:br>
                      <a:r>
                        <a:rPr lang="nl-NL" sz="1100" b="0" i="0">
                          <a:solidFill>
                            <a:srgbClr val="4D4D4F"/>
                          </a:solidFill>
                          <a:effectLst/>
                          <a:latin typeface="Arial" panose="020B0604020202020204" pitchFamily="34" charset="0"/>
                          <a:cs typeface="Arial" panose="020B0604020202020204" pitchFamily="34" charset="0"/>
                        </a:rPr>
                        <a:t> </a:t>
                      </a:r>
                      <a:br>
                        <a:rPr lang="nl-NL" sz="1100" b="0" i="0">
                          <a:solidFill>
                            <a:srgbClr val="4D4D4F"/>
                          </a:solidFill>
                          <a:effectLst/>
                          <a:latin typeface="Arial" panose="020B0604020202020204" pitchFamily="34" charset="0"/>
                          <a:cs typeface="Arial" panose="020B0604020202020204" pitchFamily="34" charset="0"/>
                        </a:rPr>
                      </a:br>
                      <a:r>
                        <a:rPr lang="nl-NL" sz="1100" b="0" i="1">
                          <a:solidFill>
                            <a:srgbClr val="4D4D4F"/>
                          </a:solidFill>
                          <a:effectLst/>
                          <a:latin typeface="Arial" panose="020B0604020202020204" pitchFamily="34" charset="0"/>
                          <a:cs typeface="Arial" panose="020B0604020202020204" pitchFamily="34" charset="0"/>
                        </a:rPr>
                        <a:t>In 2025 voeren wij de training Natuurinclusief Ondernemen uit voor ten minste 75 recreatiebedrijven en in-company voor ten minste 2 grote ketens. </a:t>
                      </a:r>
                      <a:endParaRPr lang="nl-NL" sz="1100" b="0" i="0">
                        <a:solidFill>
                          <a:srgbClr val="4D4D4F"/>
                        </a:solidFill>
                        <a:effectLst/>
                        <a:latin typeface="Arial" panose="020B0604020202020204" pitchFamily="34" charset="0"/>
                        <a:cs typeface="Arial" panose="020B0604020202020204" pitchFamily="34" charset="0"/>
                      </a:endParaRPr>
                    </a:p>
                  </a:txBody>
                  <a:tcPr marL="32392" marR="32392" marT="16195" marB="16195">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l" rtl="0">
                        <a:buNone/>
                      </a:pPr>
                      <a:r>
                        <a:rPr lang="nl-NL" sz="1100" b="0" i="0">
                          <a:solidFill>
                            <a:srgbClr val="4D4D4F"/>
                          </a:solidFill>
                          <a:effectLst/>
                          <a:latin typeface="Arial" panose="020B0604020202020204" pitchFamily="34" charset="0"/>
                          <a:cs typeface="Arial" panose="020B0604020202020204" pitchFamily="34" charset="0"/>
                        </a:rPr>
                        <a:t>Vanuit de afdelingen opzetten van een vrijwilligersteam Natuurinclusief Ondernemen, dat betrokken wordt bij de trainingen Natuurinclusief Ondernemen in de regio's.</a:t>
                      </a:r>
                    </a:p>
                  </a:txBody>
                  <a:tcPr marL="32392" marR="32392" marT="16195" marB="16195">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l" rtl="0">
                        <a:buNone/>
                      </a:pPr>
                      <a:r>
                        <a:rPr lang="nl-NL" sz="1100" b="0" i="0">
                          <a:solidFill>
                            <a:srgbClr val="4D4D4F"/>
                          </a:solidFill>
                          <a:effectLst/>
                          <a:latin typeface="Arial" panose="020B0604020202020204" pitchFamily="34" charset="0"/>
                          <a:cs typeface="Arial" panose="020B0604020202020204" pitchFamily="34" charset="0"/>
                        </a:rPr>
                        <a:t>Uitvoeren van één training per IVN-regio. Daarnaast (optioneel) op aanvraag verzorgen van de training voor GreenKey-bedrijven en in-company voor recreatieketens. </a:t>
                      </a:r>
                    </a:p>
                    <a:p>
                      <a:pPr lvl="0" algn="l">
                        <a:buNone/>
                      </a:pPr>
                      <a:endParaRPr lang="nl-NL" sz="1100" b="0" i="0">
                        <a:solidFill>
                          <a:srgbClr val="4D4D4F"/>
                        </a:solidFill>
                        <a:effectLst/>
                        <a:latin typeface="Arial" panose="020B0604020202020204" pitchFamily="34" charset="0"/>
                        <a:cs typeface="Arial" panose="020B0604020202020204" pitchFamily="34" charset="0"/>
                      </a:endParaRPr>
                    </a:p>
                    <a:p>
                      <a:pPr lvl="0" algn="l">
                        <a:buNone/>
                      </a:pPr>
                      <a:r>
                        <a:rPr lang="nl-NL" sz="1100" b="0" i="0">
                          <a:solidFill>
                            <a:srgbClr val="4D4D4F"/>
                          </a:solidFill>
                          <a:effectLst/>
                          <a:latin typeface="Arial" panose="020B0604020202020204" pitchFamily="34" charset="0"/>
                          <a:cs typeface="Arial" panose="020B0604020202020204" pitchFamily="34" charset="0"/>
                        </a:rPr>
                        <a:t>Hiervoor vindt landelijke en regionale werving, communicatie en algehele coördinatie plaats. De in-company-trainingen zijn standaard inclusief vervolgtraject t.a.v. begeleiding van de eerste natuurinclusieve maatregelen. </a:t>
                      </a:r>
                    </a:p>
                    <a:p>
                      <a:pPr lvl="0" algn="l">
                        <a:buNone/>
                      </a:pPr>
                      <a:endParaRPr lang="nl-NL" sz="1100" b="0" i="0">
                        <a:solidFill>
                          <a:srgbClr val="4D4D4F"/>
                        </a:solidFill>
                        <a:effectLst/>
                        <a:latin typeface="Arial" panose="020B0604020202020204" pitchFamily="34" charset="0"/>
                        <a:cs typeface="Arial" panose="020B0604020202020204" pitchFamily="34" charset="0"/>
                      </a:endParaRPr>
                    </a:p>
                    <a:p>
                      <a:pPr lvl="0" algn="l">
                        <a:buNone/>
                      </a:pPr>
                      <a:r>
                        <a:rPr lang="nl-NL" sz="1100" b="0" i="0">
                          <a:solidFill>
                            <a:srgbClr val="4D4D4F"/>
                          </a:solidFill>
                          <a:effectLst/>
                          <a:latin typeface="Arial" panose="020B0604020202020204" pitchFamily="34" charset="0"/>
                          <a:cs typeface="Arial" panose="020B0604020202020204" pitchFamily="34" charset="0"/>
                        </a:rPr>
                        <a:t>Ontwikkelen van concreet vervolgaanbod nà de training Natuurinclusief Ondernemen. </a:t>
                      </a:r>
                    </a:p>
                  </a:txBody>
                  <a:tcPr marL="32392" marR="32392" marT="16195" marB="16195">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327527134"/>
                  </a:ext>
                </a:extLst>
              </a:tr>
              <a:tr h="1509278">
                <a:tc>
                  <a:txBody>
                    <a:bodyPr/>
                    <a:lstStyle/>
                    <a:p>
                      <a:pPr lvl="0" algn="l" rtl="0">
                        <a:buNone/>
                      </a:pPr>
                      <a:r>
                        <a:rPr lang="nl-NL" sz="1100" b="1" i="0">
                          <a:solidFill>
                            <a:srgbClr val="4D4D4F"/>
                          </a:solidFill>
                          <a:effectLst/>
                          <a:latin typeface="Arial" panose="020B0604020202020204" pitchFamily="34" charset="0"/>
                          <a:cs typeface="Arial" panose="020B0604020202020204" pitchFamily="34" charset="0"/>
                        </a:rPr>
                        <a:t>Samenwerking koplopers (actieve bondgenoten) </a:t>
                      </a:r>
                    </a:p>
                    <a:p>
                      <a:pPr lvl="0" algn="l" rtl="0">
                        <a:buNone/>
                      </a:pPr>
                      <a:r>
                        <a:rPr lang="nl-NL" sz="1100" b="0" i="0">
                          <a:solidFill>
                            <a:srgbClr val="4D4D4F"/>
                          </a:solidFill>
                          <a:effectLst/>
                          <a:latin typeface="Arial" panose="020B0604020202020204" pitchFamily="34" charset="0"/>
                          <a:cs typeface="Arial" panose="020B0604020202020204" pitchFamily="34" charset="0"/>
                        </a:rPr>
                        <a:t> </a:t>
                      </a:r>
                      <a:br>
                        <a:rPr lang="nl-NL" sz="1100" b="0" i="0">
                          <a:solidFill>
                            <a:srgbClr val="4D4D4F"/>
                          </a:solidFill>
                          <a:effectLst/>
                          <a:latin typeface="Arial" panose="020B0604020202020204" pitchFamily="34" charset="0"/>
                          <a:cs typeface="Arial" panose="020B0604020202020204" pitchFamily="34" charset="0"/>
                        </a:rPr>
                      </a:br>
                      <a:r>
                        <a:rPr lang="nl-NL" sz="1100" b="0" i="1">
                          <a:solidFill>
                            <a:srgbClr val="4D4D4F"/>
                          </a:solidFill>
                          <a:effectLst/>
                          <a:latin typeface="Arial" panose="020B0604020202020204" pitchFamily="34" charset="0"/>
                          <a:cs typeface="Arial" panose="020B0604020202020204" pitchFamily="34" charset="0"/>
                        </a:rPr>
                        <a:t>In 2025 vormen wij een koplopergroep met  tenminste 3  natuurinclusieve recreatiebedrijven (grote ketens, Gastvrij i/h Landschap ondernemers, brancheorganisaties), waarmee wij met oa. good-practices en lobby de beweging richting natuurinclusieve recreatie als het nieuwe normaal op gang willen brengen. </a:t>
                      </a:r>
                    </a:p>
                  </a:txBody>
                  <a:tcPr marL="32392" marR="32392" marT="16195" marB="16195">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l" rtl="0">
                        <a:buNone/>
                      </a:pPr>
                      <a:r>
                        <a:rPr lang="nl-NL" sz="1100" b="0" i="0">
                          <a:solidFill>
                            <a:srgbClr val="4D4D4F"/>
                          </a:solidFill>
                          <a:effectLst/>
                          <a:latin typeface="Arial" panose="020B0604020202020204" pitchFamily="34" charset="0"/>
                          <a:cs typeface="Arial" panose="020B0604020202020204" pitchFamily="34" charset="0"/>
                        </a:rPr>
                        <a:t>Delen van inspirerende samenwerkingen tussen afdelingen en recreatiebedrijven, als mogelijke good-practices voor natuurinclusieve recreatieve activiteiten.  </a:t>
                      </a:r>
                    </a:p>
                    <a:p>
                      <a:pPr lvl="0" algn="l" rtl="0">
                        <a:buNone/>
                      </a:pPr>
                      <a:endParaRPr lang="nl-NL" sz="1100" b="0" i="0">
                        <a:solidFill>
                          <a:srgbClr val="4D4D4F"/>
                        </a:solidFill>
                        <a:effectLst/>
                        <a:latin typeface="Arial" panose="020B0604020202020204" pitchFamily="34" charset="0"/>
                        <a:cs typeface="Arial" panose="020B0604020202020204" pitchFamily="34" charset="0"/>
                      </a:endParaRPr>
                    </a:p>
                  </a:txBody>
                  <a:tcPr marL="32392" marR="32392" marT="16195" marB="16195">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l" rtl="0">
                        <a:buNone/>
                      </a:pPr>
                      <a:r>
                        <a:rPr lang="nl-NL" sz="1100" b="0" i="0">
                          <a:solidFill>
                            <a:srgbClr val="4D4D4F"/>
                          </a:solidFill>
                          <a:effectLst/>
                          <a:latin typeface="Arial" panose="020B0604020202020204" pitchFamily="34" charset="0"/>
                          <a:cs typeface="Arial" panose="020B0604020202020204" pitchFamily="34" charset="0"/>
                        </a:rPr>
                        <a:t>Zoeken naar landelijke en regionale partners in de recreatiesector, die de natuurinclusieve beweging mee vorm willen geven.  </a:t>
                      </a:r>
                    </a:p>
                    <a:p>
                      <a:pPr lvl="0" algn="l" rtl="0">
                        <a:buNone/>
                      </a:pPr>
                      <a:endParaRPr lang="nl-NL" sz="1100" b="0" i="0">
                        <a:solidFill>
                          <a:srgbClr val="4D4D4F"/>
                        </a:solidFill>
                        <a:effectLst/>
                        <a:latin typeface="Arial" panose="020B0604020202020204" pitchFamily="34" charset="0"/>
                        <a:cs typeface="Arial" panose="020B0604020202020204" pitchFamily="34" charset="0"/>
                      </a:endParaRPr>
                    </a:p>
                    <a:p>
                      <a:pPr lvl="0" algn="l" rtl="0">
                        <a:buNone/>
                      </a:pPr>
                      <a:r>
                        <a:rPr lang="nl-NL" sz="1100" b="0" i="0">
                          <a:solidFill>
                            <a:srgbClr val="4D4D4F"/>
                          </a:solidFill>
                          <a:effectLst/>
                          <a:latin typeface="Arial" panose="020B0604020202020204" pitchFamily="34" charset="0"/>
                          <a:cs typeface="Arial" panose="020B0604020202020204" pitchFamily="34" charset="0"/>
                        </a:rPr>
                        <a:t>Komen tot een gezamenlijke agenda, aanpak en financiering van de beweging. </a:t>
                      </a:r>
                    </a:p>
                    <a:p>
                      <a:pPr lvl="0" algn="l" rtl="0">
                        <a:buNone/>
                      </a:pPr>
                      <a:endParaRPr lang="nl-NL" sz="1100" b="0" i="0">
                        <a:solidFill>
                          <a:srgbClr val="4D4D4F"/>
                        </a:solidFill>
                        <a:effectLst/>
                        <a:latin typeface="Arial" panose="020B0604020202020204" pitchFamily="34" charset="0"/>
                        <a:cs typeface="Arial" panose="020B0604020202020204" pitchFamily="34" charset="0"/>
                      </a:endParaRPr>
                    </a:p>
                    <a:p>
                      <a:pPr lvl="0" algn="l" rtl="0">
                        <a:buNone/>
                      </a:pPr>
                      <a:r>
                        <a:rPr lang="nl-NL" sz="1100" b="0" i="0">
                          <a:solidFill>
                            <a:srgbClr val="4D4D4F"/>
                          </a:solidFill>
                          <a:effectLst/>
                          <a:latin typeface="Arial" panose="020B0604020202020204" pitchFamily="34" charset="0"/>
                          <a:cs typeface="Arial" panose="020B0604020202020204" pitchFamily="34" charset="0"/>
                        </a:rPr>
                        <a:t>Concrete resultaten delen met ons netwerk ter inspiratie.  </a:t>
                      </a:r>
                    </a:p>
                  </a:txBody>
                  <a:tcPr marL="32392" marR="32392" marT="16195" marB="16195">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428393426"/>
                  </a:ext>
                </a:extLst>
              </a:tr>
              <a:tr h="1509278">
                <a:tc>
                  <a:txBody>
                    <a:bodyPr/>
                    <a:lstStyle/>
                    <a:p>
                      <a:pPr lvl="0" algn="l" rtl="0">
                        <a:buNone/>
                      </a:pPr>
                      <a:r>
                        <a:rPr lang="nl-NL" sz="1100" b="1" i="0">
                          <a:solidFill>
                            <a:srgbClr val="4D4D4F"/>
                          </a:solidFill>
                          <a:effectLst/>
                          <a:latin typeface="Arial" panose="020B0604020202020204" pitchFamily="34" charset="0"/>
                          <a:cs typeface="Arial" panose="020B0604020202020204" pitchFamily="34" charset="0"/>
                        </a:rPr>
                        <a:t>Trainingen en ondersteuning Gastvrij in het Landschap-ondernemers</a:t>
                      </a:r>
                    </a:p>
                    <a:p>
                      <a:pPr lvl="0" algn="l" rtl="0">
                        <a:buNone/>
                      </a:pPr>
                      <a:endParaRPr lang="nl-NL" sz="1100" b="0" i="0">
                        <a:solidFill>
                          <a:srgbClr val="4D4D4F"/>
                        </a:solidFill>
                        <a:effectLst/>
                        <a:latin typeface="Arial" panose="020B0604020202020204" pitchFamily="34" charset="0"/>
                        <a:cs typeface="Arial" panose="020B0604020202020204" pitchFamily="34" charset="0"/>
                      </a:endParaRPr>
                    </a:p>
                    <a:p>
                      <a:pPr lvl="0" algn="l" rtl="0">
                        <a:buNone/>
                      </a:pPr>
                      <a:r>
                        <a:rPr lang="nl-NL" sz="1100" b="0" i="1">
                          <a:solidFill>
                            <a:srgbClr val="4D4D4F"/>
                          </a:solidFill>
                          <a:effectLst/>
                          <a:latin typeface="Arial" panose="020B0604020202020204" pitchFamily="34" charset="0"/>
                          <a:cs typeface="Arial" panose="020B0604020202020204" pitchFamily="34" charset="0"/>
                        </a:rPr>
                        <a:t>In 2025 ondersteunen wij onze ruim 55 regionale Gastheerwerken met praktische handvatten, zodat zij hun gasten kwalitatieve natuurbeleving kunnen bieden.  </a:t>
                      </a:r>
                    </a:p>
                  </a:txBody>
                  <a:tcPr marL="32392" marR="32392" marT="16195" marB="16195">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l" rtl="0">
                        <a:buNone/>
                      </a:pPr>
                      <a:r>
                        <a:rPr lang="nl-NL" sz="1100" b="0" i="0">
                          <a:solidFill>
                            <a:srgbClr val="4D4D4F"/>
                          </a:solidFill>
                          <a:effectLst/>
                          <a:latin typeface="Arial" panose="020B0604020202020204" pitchFamily="34" charset="0"/>
                          <a:cs typeface="Arial" panose="020B0604020202020204" pitchFamily="34" charset="0"/>
                        </a:rPr>
                        <a:t>IVN-afdelingen ondersteunen cursussen Gastvrij in het Landschap en werken lokaal samen met Gastheerbedrijven. </a:t>
                      </a:r>
                    </a:p>
                  </a:txBody>
                  <a:tcPr marL="32392" marR="32392" marT="16195" marB="16195">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l" rtl="0">
                        <a:buNone/>
                      </a:pPr>
                      <a:r>
                        <a:rPr lang="nl-NL" sz="1100" b="0" i="0">
                          <a:solidFill>
                            <a:srgbClr val="4D4D4F"/>
                          </a:solidFill>
                          <a:effectLst/>
                          <a:latin typeface="Arial" panose="020B0604020202020204" pitchFamily="34" charset="0"/>
                          <a:cs typeface="Arial" panose="020B0604020202020204" pitchFamily="34" charset="0"/>
                        </a:rPr>
                        <a:t>Uitvoering van onze customer </a:t>
                      </a:r>
                      <a:r>
                        <a:rPr lang="nl-NL" sz="1100" b="0" i="0" err="1">
                          <a:solidFill>
                            <a:srgbClr val="4D4D4F"/>
                          </a:solidFill>
                          <a:effectLst/>
                          <a:latin typeface="Arial" panose="020B0604020202020204" pitchFamily="34" charset="0"/>
                          <a:cs typeface="Arial" panose="020B0604020202020204" pitchFamily="34" charset="0"/>
                        </a:rPr>
                        <a:t>journey</a:t>
                      </a:r>
                      <a:r>
                        <a:rPr lang="nl-NL" sz="1100" b="0" i="0">
                          <a:solidFill>
                            <a:srgbClr val="4D4D4F"/>
                          </a:solidFill>
                          <a:effectLst/>
                          <a:latin typeface="Arial" panose="020B0604020202020204" pitchFamily="34" charset="0"/>
                          <a:cs typeface="Arial" panose="020B0604020202020204" pitchFamily="34" charset="0"/>
                        </a:rPr>
                        <a:t> voor recreatiebedrijven + potentieel interesseerde ondernemers (brede doelgroep), waaronder: </a:t>
                      </a:r>
                      <a:endParaRPr lang="nl-NL" sz="1100">
                        <a:latin typeface="Arial" panose="020B0604020202020204" pitchFamily="34" charset="0"/>
                        <a:cs typeface="Arial" panose="020B0604020202020204" pitchFamily="34" charset="0"/>
                      </a:endParaRPr>
                    </a:p>
                    <a:p>
                      <a:pPr marL="171450" lvl="0" indent="-171450" algn="l">
                        <a:buFont typeface="Calibri"/>
                        <a:buChar char="-"/>
                      </a:pPr>
                      <a:r>
                        <a:rPr lang="nl-NL" sz="1100" b="0" i="0">
                          <a:solidFill>
                            <a:srgbClr val="4D4D4F"/>
                          </a:solidFill>
                          <a:effectLst/>
                          <a:latin typeface="Arial" panose="020B0604020202020204" pitchFamily="34" charset="0"/>
                          <a:cs typeface="Arial" panose="020B0604020202020204" pitchFamily="34" charset="0"/>
                        </a:rPr>
                        <a:t>Inspireren en interesseren potentiële Gastvrij in het Landschap-ondernemers</a:t>
                      </a:r>
                    </a:p>
                    <a:p>
                      <a:pPr marL="171450" lvl="0" indent="-171450" algn="l">
                        <a:buFont typeface="Calibri"/>
                        <a:buChar char="-"/>
                      </a:pPr>
                      <a:r>
                        <a:rPr lang="nl-NL" sz="1100" b="0" i="0">
                          <a:solidFill>
                            <a:srgbClr val="4D4D4F"/>
                          </a:solidFill>
                          <a:effectLst/>
                          <a:latin typeface="Arial" panose="020B0604020202020204" pitchFamily="34" charset="0"/>
                          <a:cs typeface="Arial" panose="020B0604020202020204" pitchFamily="34" charset="0"/>
                        </a:rPr>
                        <a:t>uitvoeren regionale trainingen Gastvrij in het Landschap</a:t>
                      </a:r>
                      <a:endParaRPr lang="nl-NL" sz="1100">
                        <a:latin typeface="Arial" panose="020B0604020202020204" pitchFamily="34" charset="0"/>
                        <a:cs typeface="Arial" panose="020B0604020202020204" pitchFamily="34" charset="0"/>
                      </a:endParaRPr>
                    </a:p>
                    <a:p>
                      <a:pPr marL="171450" lvl="0" indent="-171450" algn="l">
                        <a:buFont typeface="Calibri"/>
                        <a:buChar char="-"/>
                      </a:pPr>
                      <a:r>
                        <a:rPr lang="nl-NL" sz="1100" b="0" i="0">
                          <a:solidFill>
                            <a:srgbClr val="4D4D4F"/>
                          </a:solidFill>
                          <a:effectLst/>
                          <a:latin typeface="Arial" panose="020B0604020202020204" pitchFamily="34" charset="0"/>
                          <a:cs typeface="Arial" panose="020B0604020202020204" pitchFamily="34" charset="0"/>
                        </a:rPr>
                        <a:t>ondersteunen regionale Gastvrij in het Landschap-netwerken t.a.v. natuurbeleving voor hun gasten </a:t>
                      </a:r>
                    </a:p>
                    <a:p>
                      <a:pPr marL="171450" lvl="0" indent="-171450" algn="l">
                        <a:buFont typeface="Calibri"/>
                        <a:buChar char="-"/>
                      </a:pPr>
                      <a:r>
                        <a:rPr lang="nl-NL" sz="1100" b="0" i="0">
                          <a:solidFill>
                            <a:srgbClr val="4D4D4F"/>
                          </a:solidFill>
                          <a:effectLst/>
                          <a:latin typeface="Arial" panose="020B0604020202020204" pitchFamily="34" charset="0"/>
                          <a:cs typeface="Arial" panose="020B0604020202020204" pitchFamily="34" charset="0"/>
                        </a:rPr>
                        <a:t>Ontwikkelen van concreet vervolgaanbod ná de training Gastvrij in het Landschap</a:t>
                      </a:r>
                    </a:p>
                  </a:txBody>
                  <a:tcPr marL="32392" marR="32392" marT="16195" marB="16195">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187595205"/>
                  </a:ext>
                </a:extLst>
              </a:tr>
            </a:tbl>
          </a:graphicData>
        </a:graphic>
      </p:graphicFrame>
    </p:spTree>
    <p:extLst>
      <p:ext uri="{BB962C8B-B14F-4D97-AF65-F5344CB8AC3E}">
        <p14:creationId xmlns:p14="http://schemas.microsoft.com/office/powerpoint/2010/main" val="16058208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D6D8FA-2C2B-C7A9-39E3-21E3A8DDA8B3}"/>
              </a:ext>
            </a:extLst>
          </p:cNvPr>
          <p:cNvSpPr>
            <a:spLocks noGrp="1"/>
          </p:cNvSpPr>
          <p:nvPr>
            <p:ph type="title"/>
          </p:nvPr>
        </p:nvSpPr>
        <p:spPr/>
        <p:txBody>
          <a:bodyPr>
            <a:normAutofit fontScale="90000"/>
          </a:bodyPr>
          <a:lstStyle/>
          <a:p>
            <a:r>
              <a:rPr lang="nl-NL" dirty="0"/>
              <a:t>Onze vrije tijd </a:t>
            </a:r>
            <a:br>
              <a:rPr lang="nl-NL" dirty="0"/>
            </a:br>
            <a:r>
              <a:rPr lang="nl-NL" dirty="0"/>
              <a:t>Concrete doelstellingen: recreanten</a:t>
            </a:r>
          </a:p>
        </p:txBody>
      </p:sp>
      <p:graphicFrame>
        <p:nvGraphicFramePr>
          <p:cNvPr id="6" name="Tijdelijke aanduiding voor inhoud 5">
            <a:extLst>
              <a:ext uri="{FF2B5EF4-FFF2-40B4-BE49-F238E27FC236}">
                <a16:creationId xmlns:a16="http://schemas.microsoft.com/office/drawing/2014/main" id="{739887CE-FC5E-26C0-AFC9-CB3536C6A5BA}"/>
              </a:ext>
            </a:extLst>
          </p:cNvPr>
          <p:cNvGraphicFramePr>
            <a:graphicFrameLocks noGrp="1"/>
          </p:cNvGraphicFramePr>
          <p:nvPr>
            <p:ph idx="1"/>
            <p:extLst>
              <p:ext uri="{D42A27DB-BD31-4B8C-83A1-F6EECF244321}">
                <p14:modId xmlns:p14="http://schemas.microsoft.com/office/powerpoint/2010/main" val="4148168051"/>
              </p:ext>
            </p:extLst>
          </p:nvPr>
        </p:nvGraphicFramePr>
        <p:xfrm>
          <a:off x="367200" y="1290320"/>
          <a:ext cx="10910400" cy="3355795"/>
        </p:xfrm>
        <a:graphic>
          <a:graphicData uri="http://schemas.openxmlformats.org/drawingml/2006/table">
            <a:tbl>
              <a:tblPr/>
              <a:tblGrid>
                <a:gridCol w="3625680">
                  <a:extLst>
                    <a:ext uri="{9D8B030D-6E8A-4147-A177-3AD203B41FA5}">
                      <a16:colId xmlns:a16="http://schemas.microsoft.com/office/drawing/2014/main" val="4195720914"/>
                    </a:ext>
                  </a:extLst>
                </a:gridCol>
                <a:gridCol w="3647920">
                  <a:extLst>
                    <a:ext uri="{9D8B030D-6E8A-4147-A177-3AD203B41FA5}">
                      <a16:colId xmlns:a16="http://schemas.microsoft.com/office/drawing/2014/main" val="4087391241"/>
                    </a:ext>
                  </a:extLst>
                </a:gridCol>
                <a:gridCol w="3636800">
                  <a:extLst>
                    <a:ext uri="{9D8B030D-6E8A-4147-A177-3AD203B41FA5}">
                      <a16:colId xmlns:a16="http://schemas.microsoft.com/office/drawing/2014/main" val="1846541942"/>
                    </a:ext>
                  </a:extLst>
                </a:gridCol>
              </a:tblGrid>
              <a:tr h="257168">
                <a:tc>
                  <a:txBody>
                    <a:bodyPr/>
                    <a:lstStyle/>
                    <a:p>
                      <a:pPr algn="l" rtl="0" fontAlgn="base"/>
                      <a:r>
                        <a:rPr lang="nl-NL" sz="1100" b="1" i="0">
                          <a:solidFill>
                            <a:srgbClr val="4D4D4F"/>
                          </a:solidFill>
                          <a:effectLst/>
                          <a:latin typeface="Arial"/>
                          <a:cs typeface="Arial"/>
                        </a:rPr>
                        <a:t>Activiteiten  </a:t>
                      </a:r>
                      <a:endParaRPr lang="nl-NL" sz="1600" b="1" i="0">
                        <a:solidFill>
                          <a:srgbClr val="4D4D4F"/>
                        </a:solidFill>
                        <a:effectLst/>
                        <a:latin typeface="Arial"/>
                        <a:cs typeface="Arial"/>
                      </a:endParaRPr>
                    </a:p>
                  </a:txBody>
                  <a:tcPr marL="32392" marR="32392" marT="16196" marB="16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D08D"/>
                    </a:solidFill>
                  </a:tcPr>
                </a:tc>
                <a:tc>
                  <a:txBody>
                    <a:bodyPr/>
                    <a:lstStyle/>
                    <a:p>
                      <a:pPr algn="l" rtl="0" fontAlgn="base"/>
                      <a:r>
                        <a:rPr lang="nl-NL" sz="1100" b="1" i="0" kern="1200">
                          <a:solidFill>
                            <a:srgbClr val="4D4D4F"/>
                          </a:solidFill>
                          <a:effectLst/>
                          <a:latin typeface="Arial"/>
                          <a:ea typeface="+mn-ea"/>
                          <a:cs typeface="Arial"/>
                        </a:rPr>
                        <a:t>Potentiële rol / bijdrage leden / vrijwilligers </a:t>
                      </a:r>
                    </a:p>
                  </a:txBody>
                  <a:tcPr marL="32392" marR="32392" marT="16196" marB="16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D08D"/>
                    </a:solidFill>
                  </a:tcPr>
                </a:tc>
                <a:tc>
                  <a:txBody>
                    <a:bodyPr/>
                    <a:lstStyle/>
                    <a:p>
                      <a:pPr algn="l" rtl="0" fontAlgn="base"/>
                      <a:r>
                        <a:rPr lang="nl-NL" sz="1100" b="1" i="0">
                          <a:solidFill>
                            <a:srgbClr val="4D4D4F"/>
                          </a:solidFill>
                          <a:effectLst/>
                          <a:latin typeface="Arial"/>
                          <a:cs typeface="Arial"/>
                        </a:rPr>
                        <a:t>Beroepskrachten </a:t>
                      </a:r>
                      <a:endParaRPr lang="nl-NL" sz="1600" b="1" i="0">
                        <a:solidFill>
                          <a:srgbClr val="4D4D4F"/>
                        </a:solidFill>
                        <a:effectLst/>
                        <a:latin typeface="Arial"/>
                        <a:cs typeface="Arial"/>
                      </a:endParaRPr>
                    </a:p>
                  </a:txBody>
                  <a:tcPr marL="32392" marR="32392" marT="16196" marB="16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D08D"/>
                    </a:solidFill>
                  </a:tcPr>
                </a:tc>
                <a:extLst>
                  <a:ext uri="{0D108BD9-81ED-4DB2-BD59-A6C34878D82A}">
                    <a16:rowId xmlns:a16="http://schemas.microsoft.com/office/drawing/2014/main" val="1669123149"/>
                  </a:ext>
                </a:extLst>
              </a:tr>
              <a:tr h="1666067">
                <a:tc>
                  <a:txBody>
                    <a:bodyPr/>
                    <a:lstStyle/>
                    <a:p>
                      <a:pPr lvl="0" algn="l">
                        <a:buNone/>
                      </a:pPr>
                      <a:r>
                        <a:rPr lang="nl-NL" sz="1100" b="1" i="0">
                          <a:solidFill>
                            <a:srgbClr val="4D4D4F"/>
                          </a:solidFill>
                          <a:effectLst/>
                          <a:latin typeface="Arial"/>
                          <a:cs typeface="Arial"/>
                        </a:rPr>
                        <a:t>Op pad met onze IVN-leden/vrijwilligers</a:t>
                      </a:r>
                    </a:p>
                    <a:p>
                      <a:pPr algn="l" rtl="0" fontAlgn="base"/>
                      <a:endParaRPr lang="nl-NL" sz="1100" b="0" i="0">
                        <a:solidFill>
                          <a:srgbClr val="4D4D4F"/>
                        </a:solidFill>
                        <a:effectLst/>
                        <a:latin typeface="Arial" panose="020B0604020202020204" pitchFamily="34" charset="0"/>
                        <a:cs typeface="Arial" panose="020B0604020202020204" pitchFamily="34" charset="0"/>
                      </a:endParaRPr>
                    </a:p>
                    <a:p>
                      <a:pPr algn="l" rtl="0" fontAlgn="base"/>
                      <a:r>
                        <a:rPr lang="nl-NL" sz="1100" b="0" i="1">
                          <a:solidFill>
                            <a:srgbClr val="4D4D4F"/>
                          </a:solidFill>
                          <a:effectLst/>
                          <a:latin typeface="Arial"/>
                          <a:cs typeface="Arial"/>
                        </a:rPr>
                        <a:t>In 2025 bereiken wij 2,5% meer mensen dan de bereikmeting van 2024 met onze recreatieve natuuractiviteiten.</a:t>
                      </a:r>
                      <a:r>
                        <a:rPr lang="nl-NL" sz="1100" b="0" i="0">
                          <a:solidFill>
                            <a:srgbClr val="4D4D4F"/>
                          </a:solidFill>
                          <a:effectLst/>
                          <a:latin typeface="Arial"/>
                          <a:cs typeface="Aria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nl-NL" sz="1100" b="0" i="0">
                          <a:solidFill>
                            <a:srgbClr val="4D4D4F"/>
                          </a:solidFill>
                          <a:effectLst/>
                          <a:latin typeface="Arial"/>
                          <a:cs typeface="Arial"/>
                        </a:rPr>
                        <a:t>IVN-afdelingen organiseren honderden lokale natuuractiviteiten voor mensen in hun vrije tijd, waarmee vele duizenden mensen de natuur beleven. </a:t>
                      </a:r>
                    </a:p>
                    <a:p>
                      <a:pPr algn="l" rtl="0" fontAlgn="base"/>
                      <a:endParaRPr lang="nl-NL" sz="1100" b="0" i="0">
                        <a:solidFill>
                          <a:srgbClr val="4D4D4F"/>
                        </a:solidFill>
                        <a:effectLst/>
                        <a:latin typeface="Arial" panose="020B0604020202020204" pitchFamily="34" charset="0"/>
                        <a:cs typeface="Arial" panose="020B0604020202020204" pitchFamily="34" charset="0"/>
                      </a:endParaRPr>
                    </a:p>
                    <a:p>
                      <a:pPr algn="l" rtl="0" fontAlgn="base"/>
                      <a:r>
                        <a:rPr lang="nl-NL" sz="1100" b="0" i="0">
                          <a:solidFill>
                            <a:srgbClr val="4D4D4F"/>
                          </a:solidFill>
                          <a:effectLst/>
                          <a:latin typeface="Arial"/>
                          <a:cs typeface="Arial"/>
                        </a:rPr>
                        <a:t>Deelname aan voorjaarscampagne, IVN Beleefweken,  IVN Routes en andere recreatieve programma's </a:t>
                      </a:r>
                    </a:p>
                    <a:p>
                      <a:pPr algn="l" rtl="0" fontAlgn="base"/>
                      <a:endParaRPr lang="nl-NL" sz="1100" b="0" i="0">
                        <a:solidFill>
                          <a:srgbClr val="4D4D4F"/>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nl-NL" sz="1100" b="0" i="0" dirty="0">
                          <a:solidFill>
                            <a:srgbClr val="4D4D4F"/>
                          </a:solidFill>
                          <a:effectLst/>
                          <a:latin typeface="Arial"/>
                          <a:cs typeface="Arial"/>
                        </a:rPr>
                        <a:t>Organiseren IVN Beleefweken, landelijke campagnes (slootjesdagen etc.)</a:t>
                      </a:r>
                      <a:endParaRPr lang="nl-NL" b="0" dirty="0">
                        <a:latin typeface="Arial"/>
                        <a:cs typeface="Arial"/>
                      </a:endParaRPr>
                    </a:p>
                    <a:p>
                      <a:pPr algn="l" rtl="0" fontAlgn="base"/>
                      <a:endParaRPr lang="nl-NL" sz="1100" b="0" i="0" dirty="0">
                        <a:solidFill>
                          <a:srgbClr val="4D4D4F"/>
                        </a:solidFill>
                        <a:effectLst/>
                        <a:latin typeface="Arial" panose="020B0604020202020204" pitchFamily="34" charset="0"/>
                        <a:cs typeface="Arial" panose="020B0604020202020204" pitchFamily="34" charset="0"/>
                      </a:endParaRPr>
                    </a:p>
                    <a:p>
                      <a:pPr lvl="0" algn="l">
                        <a:buNone/>
                      </a:pPr>
                      <a:r>
                        <a:rPr lang="nl-NL" sz="1100" b="0" i="0" u="none" strike="noStrike" noProof="0" dirty="0">
                          <a:solidFill>
                            <a:srgbClr val="4D4D4F"/>
                          </a:solidFill>
                          <a:effectLst/>
                          <a:latin typeface="Arial"/>
                        </a:rPr>
                        <a:t>We ontvangen jaarlijks 1000 gasten op onze accommodatie de Veldhoeve en brengen die in aanraking met de natuur en de doelstellingen van IVN</a:t>
                      </a:r>
                      <a:endParaRPr lang="nl-NL" dirty="0">
                        <a:solidFill>
                          <a:srgbClr val="4D4D4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7527134"/>
                  </a:ext>
                </a:extLst>
              </a:tr>
              <a:tr h="1382044">
                <a:tc>
                  <a:txBody>
                    <a:bodyPr/>
                    <a:lstStyle/>
                    <a:p>
                      <a:pPr lvl="0" algn="l">
                        <a:buNone/>
                      </a:pPr>
                      <a:r>
                        <a:rPr lang="nl-NL" sz="1100" b="0" i="0" kern="1200" noProof="0">
                          <a:solidFill>
                            <a:srgbClr val="4D4D4F"/>
                          </a:solidFill>
                          <a:effectLst/>
                          <a:latin typeface="Arial"/>
                          <a:ea typeface="+mn-ea"/>
                          <a:cs typeface="Arial"/>
                        </a:rPr>
                        <a:t>We inspireren en motiveren lichtgroene Nederlanders de natuur te beleven. We promoten activiteiten van IVN-afdelingen</a:t>
                      </a:r>
                      <a:endParaRPr lang="nl-NL"/>
                    </a:p>
                    <a:p>
                      <a:pPr lvl="0" algn="l">
                        <a:buNone/>
                      </a:pPr>
                      <a:endParaRPr lang="nl-NL" sz="1100" b="0" i="0" kern="1200" noProof="0">
                        <a:solidFill>
                          <a:srgbClr val="FF0000"/>
                        </a:solidFill>
                        <a:effectLst/>
                        <a:latin typeface="Arial"/>
                        <a:ea typeface="+mn-ea"/>
                        <a:cs typeface="Arial"/>
                      </a:endParaRPr>
                    </a:p>
                    <a:p>
                      <a:pPr lvl="0" algn="l">
                        <a:buNone/>
                      </a:pPr>
                      <a:endParaRPr lang="nl-NL" sz="1100" b="0" i="0" kern="1200">
                        <a:solidFill>
                          <a:srgbClr val="4D4D4F"/>
                        </a:solidFill>
                        <a:effectLst/>
                        <a:latin typeface="Arial" panose="020B0604020202020204" pitchFamily="34" charset="0"/>
                        <a:ea typeface="+mn-ea"/>
                        <a:cs typeface="Arial" panose="020B0604020202020204" pitchFamily="34" charset="0"/>
                      </a:endParaRPr>
                    </a:p>
                    <a:p>
                      <a:pPr lvl="0" algn="l">
                        <a:buNone/>
                      </a:pPr>
                      <a:r>
                        <a:rPr lang="nl-NL" sz="1100" b="0" i="1" kern="1200" noProof="0">
                          <a:solidFill>
                            <a:srgbClr val="4D4D4F"/>
                          </a:solidFill>
                          <a:effectLst/>
                          <a:latin typeface="Arial"/>
                          <a:ea typeface="+mn-ea"/>
                          <a:cs typeface="Arial"/>
                        </a:rPr>
                        <a:t>In 2025 realiseren we een groei in contacten / nieuwsbriefabonnees of groei in #mensen die doorklikt / opent</a:t>
                      </a:r>
                      <a:endParaRPr lang="nl-NL" sz="1100" b="0" i="1">
                        <a:solidFill>
                          <a:srgbClr val="4D4D4F"/>
                        </a:solidFill>
                        <a:effectLst/>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nl-NL" sz="1100" b="0" i="0">
                          <a:solidFill>
                            <a:srgbClr val="4D4D4F"/>
                          </a:solidFill>
                          <a:effectLst/>
                          <a:latin typeface="Arial"/>
                          <a:cs typeface="Arial"/>
                        </a:rPr>
                        <a:t>Met aansprekende activiteiten en cursussen stimuleren we (lichtgroene) Nederlanders om met IVN de natuur te beleven.</a:t>
                      </a:r>
                    </a:p>
                    <a:p>
                      <a:pPr lvl="0" algn="l">
                        <a:buNone/>
                      </a:pPr>
                      <a:endParaRPr lang="nl-NL" sz="1100" b="0" i="0">
                        <a:solidFill>
                          <a:srgbClr val="4D4D4F"/>
                        </a:solidFill>
                        <a:effectLst/>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l">
                        <a:buNone/>
                      </a:pPr>
                      <a:r>
                        <a:rPr lang="nl-NL" sz="1100" b="0" i="0" kern="1200" noProof="0" dirty="0">
                          <a:solidFill>
                            <a:srgbClr val="4D4D4F"/>
                          </a:solidFill>
                          <a:effectLst/>
                          <a:latin typeface="Arial"/>
                          <a:ea typeface="+mn-ea"/>
                          <a:cs typeface="Arial"/>
                        </a:rPr>
                        <a:t>We inspireren en motiveren lichtgroene Nederlanders de natuur te beleven in hun vrije tijd via een </a:t>
                      </a:r>
                      <a:r>
                        <a:rPr lang="nl-NL" sz="1100" b="0" i="0" kern="1200" noProof="0" dirty="0" err="1">
                          <a:solidFill>
                            <a:srgbClr val="4D4D4F"/>
                          </a:solidFill>
                          <a:effectLst/>
                          <a:latin typeface="Arial"/>
                          <a:ea typeface="+mn-ea"/>
                          <a:cs typeface="Arial"/>
                        </a:rPr>
                        <a:t>ongoing</a:t>
                      </a:r>
                      <a:r>
                        <a:rPr lang="nl-NL" sz="1100" b="0" i="0" kern="1200" noProof="0" dirty="0">
                          <a:solidFill>
                            <a:srgbClr val="4D4D4F"/>
                          </a:solidFill>
                          <a:effectLst/>
                          <a:latin typeface="Arial"/>
                          <a:ea typeface="+mn-ea"/>
                          <a:cs typeface="Arial"/>
                        </a:rPr>
                        <a:t> content strategie. De Mens &amp; Natuur nieuwsbrief is een belangrijke schakel hierin. </a:t>
                      </a:r>
                    </a:p>
                    <a:p>
                      <a:pPr lvl="0" algn="l">
                        <a:buNone/>
                      </a:pPr>
                      <a:endParaRPr lang="nl-NL" sz="1100" b="0" i="0" kern="1200" noProof="0" dirty="0">
                        <a:solidFill>
                          <a:srgbClr val="4D4D4F"/>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8393426"/>
                  </a:ext>
                </a:extLst>
              </a:tr>
            </a:tbl>
          </a:graphicData>
        </a:graphic>
      </p:graphicFrame>
    </p:spTree>
    <p:extLst>
      <p:ext uri="{BB962C8B-B14F-4D97-AF65-F5344CB8AC3E}">
        <p14:creationId xmlns:p14="http://schemas.microsoft.com/office/powerpoint/2010/main" val="831080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kaart, diagram, Lettertype&#10;&#10;Automatisch gegenereerde beschrijving">
            <a:extLst>
              <a:ext uri="{FF2B5EF4-FFF2-40B4-BE49-F238E27FC236}">
                <a16:creationId xmlns:a16="http://schemas.microsoft.com/office/drawing/2014/main" id="{4BA14ACA-FA45-129D-78E5-990D8F887B74}"/>
              </a:ext>
            </a:extLst>
          </p:cNvPr>
          <p:cNvPicPr>
            <a:picLocks noChangeAspect="1"/>
          </p:cNvPicPr>
          <p:nvPr/>
        </p:nvPicPr>
        <p:blipFill>
          <a:blip r:embed="rId2"/>
          <a:srcRect t="-769" r="5637" b="-1079"/>
          <a:stretch/>
        </p:blipFill>
        <p:spPr>
          <a:xfrm>
            <a:off x="-113271" y="934757"/>
            <a:ext cx="3974180" cy="4673284"/>
          </a:xfrm>
          <a:prstGeom prst="rect">
            <a:avLst/>
          </a:prstGeom>
        </p:spPr>
      </p:pic>
      <p:sp>
        <p:nvSpPr>
          <p:cNvPr id="2" name="Titel 1">
            <a:extLst>
              <a:ext uri="{FF2B5EF4-FFF2-40B4-BE49-F238E27FC236}">
                <a16:creationId xmlns:a16="http://schemas.microsoft.com/office/drawing/2014/main" id="{485AFF6F-A41C-DFEA-4AB8-99665F1DD50A}"/>
              </a:ext>
            </a:extLst>
          </p:cNvPr>
          <p:cNvSpPr>
            <a:spLocks noGrp="1"/>
          </p:cNvSpPr>
          <p:nvPr>
            <p:ph type="title"/>
          </p:nvPr>
        </p:nvSpPr>
        <p:spPr/>
        <p:txBody>
          <a:bodyPr/>
          <a:lstStyle/>
          <a:p>
            <a:r>
              <a:rPr lang="nl-NL" dirty="0">
                <a:latin typeface="Arial"/>
                <a:cs typeface="Arial"/>
              </a:rPr>
              <a:t>Communicatie &amp; Educatie Nationale Parken</a:t>
            </a:r>
            <a:endParaRPr lang="nl-NL" dirty="0"/>
          </a:p>
        </p:txBody>
      </p:sp>
      <p:sp>
        <p:nvSpPr>
          <p:cNvPr id="3" name="Tijdelijke aanduiding voor inhoud 2">
            <a:extLst>
              <a:ext uri="{FF2B5EF4-FFF2-40B4-BE49-F238E27FC236}">
                <a16:creationId xmlns:a16="http://schemas.microsoft.com/office/drawing/2014/main" id="{C86A962B-320D-B9D6-93DE-FCA821B6BCC4}"/>
              </a:ext>
            </a:extLst>
          </p:cNvPr>
          <p:cNvSpPr>
            <a:spLocks noGrp="1"/>
          </p:cNvSpPr>
          <p:nvPr>
            <p:ph idx="1"/>
          </p:nvPr>
        </p:nvSpPr>
        <p:spPr>
          <a:xfrm>
            <a:off x="3808531" y="981291"/>
            <a:ext cx="7091694" cy="4687988"/>
          </a:xfrm>
        </p:spPr>
        <p:txBody>
          <a:bodyPr vert="horz" lIns="91440" tIns="45720" rIns="91440" bIns="45720" rtlCol="0" anchor="t">
            <a:normAutofit/>
          </a:bodyPr>
          <a:lstStyle/>
          <a:p>
            <a:pPr marL="0" indent="0">
              <a:buNone/>
            </a:pPr>
            <a:r>
              <a:rPr lang="nl-NL" sz="1500" dirty="0">
                <a:solidFill>
                  <a:srgbClr val="3A3A3A"/>
                </a:solidFill>
                <a:latin typeface="Arial"/>
                <a:cs typeface="Arial"/>
              </a:rPr>
              <a:t>                     </a:t>
            </a:r>
            <a:r>
              <a:rPr lang="nl-NL" sz="1400" dirty="0">
                <a:latin typeface="Arial"/>
                <a:cs typeface="Arial"/>
              </a:rPr>
              <a:t>IVN ontvangt sinds de jaren tachtig, wanneer het merendeel van      </a:t>
            </a:r>
          </a:p>
          <a:p>
            <a:pPr marL="0" indent="0">
              <a:buNone/>
            </a:pPr>
            <a:r>
              <a:rPr lang="nl-NL" sz="1400" dirty="0">
                <a:latin typeface="Arial"/>
                <a:cs typeface="Arial"/>
              </a:rPr>
              <a:t>                     de nationale parken officieel werden ingesteld, de subsidie om </a:t>
            </a:r>
          </a:p>
          <a:p>
            <a:pPr marL="0" indent="0">
              <a:buNone/>
            </a:pPr>
            <a:r>
              <a:rPr lang="nl-NL" sz="1400" dirty="0">
                <a:latin typeface="Arial"/>
                <a:cs typeface="Arial"/>
              </a:rPr>
              <a:t>                de communicatie en de educatie in de nationale parken te coördineren. Intussen is IVN in 19 van de 22 nationale parken actief bezig om mensen en organisaties met elkaar te verbinden, allianties te smeden en netwerken op te bouwen. Werk waar we met recht trots op zijn! </a:t>
            </a:r>
          </a:p>
          <a:p>
            <a:pPr marL="0" indent="0">
              <a:buNone/>
            </a:pPr>
            <a:endParaRPr lang="nl-NL" sz="1400" dirty="0"/>
          </a:p>
          <a:p>
            <a:pPr marL="0" indent="0">
              <a:buNone/>
            </a:pPr>
            <a:r>
              <a:rPr lang="nl-NL" sz="1400" b="1" dirty="0">
                <a:latin typeface="Arial"/>
                <a:cs typeface="Arial"/>
              </a:rPr>
              <a:t>Onze doelen: </a:t>
            </a:r>
          </a:p>
          <a:p>
            <a:r>
              <a:rPr lang="nl-NL" sz="1400" dirty="0">
                <a:latin typeface="Arial"/>
                <a:cs typeface="Arial"/>
              </a:rPr>
              <a:t>We versterken de unieke natuurbeleving van elk nationaal park, in balans met de draagkracht van de natuur. Dat doen we door voorlichting te geven over de flora &amp; fauna in onze ‘eigen achtertuin’.</a:t>
            </a:r>
          </a:p>
          <a:p>
            <a:r>
              <a:rPr lang="nl-NL" sz="1400" dirty="0">
                <a:latin typeface="Arial"/>
                <a:cs typeface="Arial"/>
              </a:rPr>
              <a:t>We verbinden de samenleving steviger met de nationale parken door het vormen een kwalitatief educatief aanbod. </a:t>
            </a:r>
          </a:p>
          <a:p>
            <a:r>
              <a:rPr lang="nl-NL" sz="1400" dirty="0">
                <a:latin typeface="Arial"/>
                <a:cs typeface="Arial"/>
              </a:rPr>
              <a:t>We vertellen het verhaal van de Nationale Parken, elk park vanuit de eigen gebiedsidentiteit. </a:t>
            </a:r>
            <a:endParaRPr lang="nl-NL" sz="1400" b="1" i="0" dirty="0">
              <a:effectLst/>
              <a:latin typeface="Arial"/>
              <a:cs typeface="Arial"/>
            </a:endParaRPr>
          </a:p>
          <a:p>
            <a:endParaRPr lang="nl-NL" sz="1600" dirty="0"/>
          </a:p>
          <a:p>
            <a:endParaRPr lang="nl-NL" sz="1600" dirty="0"/>
          </a:p>
          <a:p>
            <a:pPr marL="0" indent="0">
              <a:buNone/>
            </a:pPr>
            <a:endParaRPr lang="nl-NL" sz="1500" dirty="0">
              <a:solidFill>
                <a:srgbClr val="3A3A3A"/>
              </a:solidFill>
              <a:latin typeface="Arial"/>
              <a:cs typeface="Arial"/>
            </a:endParaRPr>
          </a:p>
          <a:p>
            <a:pPr marL="0" indent="0">
              <a:buNone/>
            </a:pPr>
            <a:endParaRPr lang="nl-NL" sz="1500" dirty="0">
              <a:solidFill>
                <a:srgbClr val="3A3A3A"/>
              </a:solidFill>
              <a:latin typeface="Arial"/>
              <a:cs typeface="Arial"/>
            </a:endParaRPr>
          </a:p>
          <a:p>
            <a:pPr marL="0" indent="0">
              <a:buNone/>
            </a:pPr>
            <a:endParaRPr lang="nl-NL" sz="1500" dirty="0">
              <a:solidFill>
                <a:srgbClr val="3A3A3A"/>
              </a:solidFill>
              <a:latin typeface="Arial"/>
              <a:cs typeface="Arial"/>
            </a:endParaRPr>
          </a:p>
        </p:txBody>
      </p:sp>
      <p:pic>
        <p:nvPicPr>
          <p:cNvPr id="11" name="Afbeelding 10" descr="Nationale Parken Nederland">
            <a:extLst>
              <a:ext uri="{FF2B5EF4-FFF2-40B4-BE49-F238E27FC236}">
                <a16:creationId xmlns:a16="http://schemas.microsoft.com/office/drawing/2014/main" id="{EE3048ED-BD70-B457-EDD6-6FD0196AAE1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66160" y="729942"/>
            <a:ext cx="1471478" cy="1490265"/>
          </a:xfrm>
          <a:prstGeom prst="rect">
            <a:avLst/>
          </a:prstGeom>
        </p:spPr>
      </p:pic>
    </p:spTree>
    <p:extLst>
      <p:ext uri="{BB962C8B-B14F-4D97-AF65-F5344CB8AC3E}">
        <p14:creationId xmlns:p14="http://schemas.microsoft.com/office/powerpoint/2010/main" val="2554351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6261AA-56B6-FD65-E19D-3646A061A00E}"/>
              </a:ext>
            </a:extLst>
          </p:cNvPr>
          <p:cNvSpPr>
            <a:spLocks noGrp="1"/>
          </p:cNvSpPr>
          <p:nvPr>
            <p:ph type="title"/>
          </p:nvPr>
        </p:nvSpPr>
        <p:spPr/>
        <p:txBody>
          <a:bodyPr>
            <a:normAutofit fontScale="90000"/>
          </a:bodyPr>
          <a:lstStyle/>
          <a:p>
            <a:r>
              <a:rPr lang="nl-NL" dirty="0">
                <a:latin typeface="Arial"/>
                <a:cs typeface="Arial"/>
              </a:rPr>
              <a:t>IVN in de Nationale Parken</a:t>
            </a:r>
            <a:br>
              <a:rPr lang="nl-NL" dirty="0">
                <a:latin typeface="Arial"/>
                <a:cs typeface="Arial"/>
              </a:rPr>
            </a:br>
            <a:r>
              <a:rPr lang="nl-NL" b="0" dirty="0">
                <a:latin typeface="Arial"/>
                <a:cs typeface="Arial"/>
              </a:rPr>
              <a:t>Coördinatoren Communicatie &amp; Educatie in 19 Nationale Parken </a:t>
            </a:r>
            <a:r>
              <a:rPr lang="nl-NL" dirty="0">
                <a:latin typeface="Arial"/>
                <a:cs typeface="Arial"/>
              </a:rPr>
              <a:t> </a:t>
            </a:r>
            <a:endParaRPr lang="nl-NL" dirty="0"/>
          </a:p>
        </p:txBody>
      </p:sp>
      <p:sp>
        <p:nvSpPr>
          <p:cNvPr id="3" name="Tijdelijke aanduiding voor inhoud 2">
            <a:extLst>
              <a:ext uri="{FF2B5EF4-FFF2-40B4-BE49-F238E27FC236}">
                <a16:creationId xmlns:a16="http://schemas.microsoft.com/office/drawing/2014/main" id="{CD42A490-AD8D-C009-68CC-A9C28FB5D13E}"/>
              </a:ext>
            </a:extLst>
          </p:cNvPr>
          <p:cNvSpPr>
            <a:spLocks noGrp="1"/>
          </p:cNvSpPr>
          <p:nvPr>
            <p:ph idx="1"/>
          </p:nvPr>
        </p:nvSpPr>
        <p:spPr/>
        <p:txBody>
          <a:bodyPr vert="horz" lIns="91440" tIns="45720" rIns="91440" bIns="45720" rtlCol="0" anchor="t">
            <a:normAutofit/>
          </a:bodyPr>
          <a:lstStyle/>
          <a:p>
            <a:r>
              <a:rPr lang="nl-NL" sz="1400">
                <a:latin typeface="Arial"/>
                <a:cs typeface="Arial"/>
              </a:rPr>
              <a:t>We bereiken Beleidsmakers, Beheerders, [Basis]scholen, Boeren, Bedrijven, Bewoners, Bezoekers en mensen die [vrijwillig] werken in en rondom de </a:t>
            </a:r>
            <a:r>
              <a:rPr lang="nl-NL" sz="1400" b="1">
                <a:solidFill>
                  <a:schemeClr val="accent1"/>
                </a:solidFill>
                <a:latin typeface="Arial"/>
                <a:cs typeface="Arial"/>
              </a:rPr>
              <a:t>Nationale Parken</a:t>
            </a:r>
            <a:r>
              <a:rPr lang="nl-NL" sz="1400">
                <a:latin typeface="Arial"/>
                <a:cs typeface="Arial"/>
              </a:rPr>
              <a:t> door ze het gebied te laten </a:t>
            </a:r>
            <a:r>
              <a:rPr lang="nl-NL" sz="1400" i="1">
                <a:latin typeface="Arial"/>
                <a:cs typeface="Arial"/>
              </a:rPr>
              <a:t>beleven </a:t>
            </a:r>
            <a:r>
              <a:rPr lang="nl-NL" sz="1400">
                <a:latin typeface="Arial"/>
                <a:cs typeface="Arial"/>
              </a:rPr>
              <a:t>en zich ermee te </a:t>
            </a:r>
            <a:r>
              <a:rPr lang="nl-NL" sz="1400" i="1">
                <a:latin typeface="Arial"/>
                <a:cs typeface="Arial"/>
              </a:rPr>
              <a:t>verbinden</a:t>
            </a:r>
            <a:r>
              <a:rPr lang="nl-NL" sz="1400">
                <a:latin typeface="Arial"/>
                <a:cs typeface="Arial"/>
              </a:rPr>
              <a:t>. Concrete doelstellingen voor 2025 zijn: </a:t>
            </a:r>
            <a:endParaRPr lang="nl-NL"/>
          </a:p>
        </p:txBody>
      </p:sp>
      <p:graphicFrame>
        <p:nvGraphicFramePr>
          <p:cNvPr id="5" name="Tijdelijke aanduiding voor inhoud 5">
            <a:extLst>
              <a:ext uri="{FF2B5EF4-FFF2-40B4-BE49-F238E27FC236}">
                <a16:creationId xmlns:a16="http://schemas.microsoft.com/office/drawing/2014/main" id="{66448D98-EC8B-270E-0093-CC38F60B4553}"/>
              </a:ext>
            </a:extLst>
          </p:cNvPr>
          <p:cNvGraphicFramePr>
            <a:graphicFrameLocks/>
          </p:cNvGraphicFramePr>
          <p:nvPr>
            <p:extLst>
              <p:ext uri="{D42A27DB-BD31-4B8C-83A1-F6EECF244321}">
                <p14:modId xmlns:p14="http://schemas.microsoft.com/office/powerpoint/2010/main" val="1791421405"/>
              </p:ext>
            </p:extLst>
          </p:nvPr>
        </p:nvGraphicFramePr>
        <p:xfrm>
          <a:off x="640800" y="2186015"/>
          <a:ext cx="10910400" cy="4435920"/>
        </p:xfrm>
        <a:graphic>
          <a:graphicData uri="http://schemas.openxmlformats.org/drawingml/2006/table">
            <a:tbl>
              <a:tblPr/>
              <a:tblGrid>
                <a:gridCol w="3636800">
                  <a:extLst>
                    <a:ext uri="{9D8B030D-6E8A-4147-A177-3AD203B41FA5}">
                      <a16:colId xmlns:a16="http://schemas.microsoft.com/office/drawing/2014/main" val="4195720914"/>
                    </a:ext>
                  </a:extLst>
                </a:gridCol>
                <a:gridCol w="3636800">
                  <a:extLst>
                    <a:ext uri="{9D8B030D-6E8A-4147-A177-3AD203B41FA5}">
                      <a16:colId xmlns:a16="http://schemas.microsoft.com/office/drawing/2014/main" val="4087391241"/>
                    </a:ext>
                  </a:extLst>
                </a:gridCol>
                <a:gridCol w="3636800">
                  <a:extLst>
                    <a:ext uri="{9D8B030D-6E8A-4147-A177-3AD203B41FA5}">
                      <a16:colId xmlns:a16="http://schemas.microsoft.com/office/drawing/2014/main" val="1846541942"/>
                    </a:ext>
                  </a:extLst>
                </a:gridCol>
              </a:tblGrid>
              <a:tr h="193260">
                <a:tc>
                  <a:txBody>
                    <a:bodyPr/>
                    <a:lstStyle/>
                    <a:p>
                      <a:pPr algn="l" rtl="0" fontAlgn="base"/>
                      <a:r>
                        <a:rPr lang="nl-NL" sz="1200" b="1" i="0">
                          <a:solidFill>
                            <a:srgbClr val="4D4D4F"/>
                          </a:solidFill>
                          <a:effectLst/>
                          <a:latin typeface="Arial"/>
                          <a:cs typeface="Arial"/>
                        </a:rPr>
                        <a:t>Activiteiten  </a:t>
                      </a:r>
                    </a:p>
                  </a:txBody>
                  <a:tcPr marL="32392" marR="32392" marT="16196" marB="16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D08D"/>
                    </a:solidFill>
                  </a:tcPr>
                </a:tc>
                <a:tc>
                  <a:txBody>
                    <a:bodyPr/>
                    <a:lstStyle/>
                    <a:p>
                      <a:pPr algn="l" rtl="0" fontAlgn="base"/>
                      <a:r>
                        <a:rPr lang="nl-NL" sz="1200" b="1" i="0">
                          <a:solidFill>
                            <a:srgbClr val="4D4D4F"/>
                          </a:solidFill>
                          <a:effectLst/>
                          <a:latin typeface="Arial"/>
                          <a:cs typeface="Arial"/>
                        </a:rPr>
                        <a:t>Potentiële rol / bijdrage leden / vrijwilligers </a:t>
                      </a:r>
                    </a:p>
                  </a:txBody>
                  <a:tcPr marL="32392" marR="32392" marT="16196" marB="16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D08D"/>
                    </a:solidFill>
                  </a:tcPr>
                </a:tc>
                <a:tc>
                  <a:txBody>
                    <a:bodyPr/>
                    <a:lstStyle/>
                    <a:p>
                      <a:pPr algn="l" rtl="0" fontAlgn="base"/>
                      <a:r>
                        <a:rPr lang="nl-NL" sz="1200" b="1" i="0">
                          <a:solidFill>
                            <a:srgbClr val="4D4D4F"/>
                          </a:solidFill>
                          <a:effectLst/>
                          <a:latin typeface="Arial"/>
                          <a:cs typeface="Arial"/>
                        </a:rPr>
                        <a:t>Beroepskrachten </a:t>
                      </a:r>
                    </a:p>
                  </a:txBody>
                  <a:tcPr marL="32392" marR="32392" marT="16196" marB="161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D08D"/>
                    </a:solidFill>
                  </a:tcPr>
                </a:tc>
                <a:extLst>
                  <a:ext uri="{0D108BD9-81ED-4DB2-BD59-A6C34878D82A}">
                    <a16:rowId xmlns:a16="http://schemas.microsoft.com/office/drawing/2014/main" val="1669123149"/>
                  </a:ext>
                </a:extLst>
              </a:tr>
              <a:tr h="690217">
                <a:tc>
                  <a:txBody>
                    <a:bodyPr/>
                    <a:lstStyle/>
                    <a:p>
                      <a:pPr lvl="0" algn="l">
                        <a:buNone/>
                      </a:pPr>
                      <a:r>
                        <a:rPr lang="nl-NL" sz="1200" b="1" dirty="0">
                          <a:solidFill>
                            <a:srgbClr val="4D4D4F"/>
                          </a:solidFill>
                          <a:latin typeface="Arial"/>
                          <a:cs typeface="Arial"/>
                        </a:rPr>
                        <a:t>We dragen actief bij aan éénheid &amp; herkenning van de </a:t>
                      </a:r>
                      <a:r>
                        <a:rPr lang="nl-NL" sz="1200" b="1" dirty="0" err="1">
                          <a:solidFill>
                            <a:srgbClr val="4D4D4F"/>
                          </a:solidFill>
                          <a:latin typeface="Arial"/>
                          <a:cs typeface="Arial"/>
                        </a:rPr>
                        <a:t>NP’s</a:t>
                      </a:r>
                      <a:r>
                        <a:rPr lang="nl-NL" sz="1200" b="1" dirty="0">
                          <a:solidFill>
                            <a:srgbClr val="4D4D4F"/>
                          </a:solidFill>
                          <a:latin typeface="Arial"/>
                          <a:cs typeface="Arial"/>
                        </a:rPr>
                        <a:t> en de beleefbaarheid </a:t>
                      </a:r>
                      <a:r>
                        <a:rPr lang="nl-NL" sz="1200" dirty="0">
                          <a:solidFill>
                            <a:srgbClr val="4D4D4F"/>
                          </a:solidFill>
                          <a:latin typeface="Arial"/>
                          <a:cs typeface="Arial"/>
                        </a:rPr>
                        <a:t>We zetten als landelijke organisatie de Dag van het Nationaal Park en de </a:t>
                      </a:r>
                      <a:r>
                        <a:rPr lang="nl-NL" sz="1200" dirty="0" err="1">
                          <a:solidFill>
                            <a:srgbClr val="4D4D4F"/>
                          </a:solidFill>
                          <a:latin typeface="Arial"/>
                          <a:cs typeface="Arial"/>
                        </a:rPr>
                        <a:t>Laarzendag</a:t>
                      </a:r>
                      <a:r>
                        <a:rPr lang="nl-NL" sz="1200" dirty="0">
                          <a:solidFill>
                            <a:srgbClr val="4D4D4F"/>
                          </a:solidFill>
                          <a:latin typeface="Arial"/>
                          <a:cs typeface="Arial"/>
                        </a:rPr>
                        <a:t> op de kaart! </a:t>
                      </a:r>
                      <a:r>
                        <a:rPr lang="nl-NL" sz="1200" b="0" i="0" u="none" strike="noStrike" noProof="0" dirty="0">
                          <a:solidFill>
                            <a:srgbClr val="4D4D4F"/>
                          </a:solidFill>
                          <a:latin typeface="Arial"/>
                        </a:rPr>
                        <a:t>We vertellen het verhaal, elk park vanuit haar eigen gebiedsidentiteit.</a:t>
                      </a:r>
                      <a:endParaRPr lang="nl-NL" sz="1200" dirty="0">
                        <a:solidFill>
                          <a:srgbClr val="4D4D4F"/>
                        </a:solidFill>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nl-NL" sz="1200" b="0" i="0" dirty="0">
                          <a:solidFill>
                            <a:srgbClr val="4D4D4F"/>
                          </a:solidFill>
                          <a:effectLst/>
                          <a:latin typeface="Arial"/>
                          <a:cs typeface="Arial"/>
                        </a:rPr>
                        <a:t>Lokale leden en vrijwilligers kunnen activiteiten versterken door samen te werken in en rondom de Nationale Parken.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eaLnBrk="1" fontAlgn="base" latinLnBrk="0" hangingPunct="1">
                        <a:lnSpc>
                          <a:spcPct val="100000"/>
                        </a:lnSpc>
                        <a:spcBef>
                          <a:spcPts val="0"/>
                        </a:spcBef>
                        <a:spcAft>
                          <a:spcPts val="0"/>
                        </a:spcAft>
                        <a:buClrTx/>
                        <a:buSzTx/>
                        <a:buFontTx/>
                        <a:buNone/>
                      </a:pPr>
                      <a:r>
                        <a:rPr lang="nl-NL" sz="1200" b="0" i="0">
                          <a:solidFill>
                            <a:srgbClr val="4D4D4F"/>
                          </a:solidFill>
                          <a:effectLst/>
                          <a:latin typeface="Arial"/>
                          <a:cs typeface="Arial"/>
                        </a:rPr>
                        <a:t>Lokale leden en vrijwilligers houden we op de hoogte van de plannen en activiteiten in Nationale Parken. We bieden ze de mogelijkheid om aan te haken en zoeken synergie om de kernboodschap te versterken.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7527134"/>
                  </a:ext>
                </a:extLst>
              </a:tr>
              <a:tr h="1111688">
                <a:tc>
                  <a:txBody>
                    <a:bodyPr/>
                    <a:lstStyle/>
                    <a:p>
                      <a:pPr marL="0" marR="0" lvl="0" indent="0" algn="l" rtl="0" eaLnBrk="1" fontAlgn="auto" latinLnBrk="0" hangingPunct="1">
                        <a:lnSpc>
                          <a:spcPct val="100000"/>
                        </a:lnSpc>
                        <a:spcBef>
                          <a:spcPts val="0"/>
                        </a:spcBef>
                        <a:spcAft>
                          <a:spcPts val="0"/>
                        </a:spcAft>
                        <a:buClrTx/>
                        <a:buSzTx/>
                        <a:buFontTx/>
                        <a:buNone/>
                      </a:pPr>
                      <a:r>
                        <a:rPr lang="nl-NL" sz="1200" b="1" i="0">
                          <a:solidFill>
                            <a:srgbClr val="4D4D4F"/>
                          </a:solidFill>
                          <a:effectLst/>
                          <a:latin typeface="Arial"/>
                          <a:cs typeface="Arial"/>
                        </a:rPr>
                        <a:t>Magische Momenten Educatie Strategie </a:t>
                      </a:r>
                      <a:r>
                        <a:rPr lang="nl-NL" sz="1200" b="0" i="0">
                          <a:solidFill>
                            <a:srgbClr val="4D4D4F"/>
                          </a:solidFill>
                          <a:effectLst/>
                          <a:latin typeface="Arial"/>
                          <a:cs typeface="Arial"/>
                        </a:rPr>
                        <a:t>We onderzoeken het </a:t>
                      </a:r>
                      <a:r>
                        <a:rPr lang="nl-NL" sz="1200" b="0" i="0" err="1">
                          <a:solidFill>
                            <a:srgbClr val="4D4D4F"/>
                          </a:solidFill>
                          <a:effectLst/>
                          <a:latin typeface="Arial"/>
                          <a:cs typeface="Arial"/>
                        </a:rPr>
                        <a:t>framework</a:t>
                      </a:r>
                      <a:r>
                        <a:rPr lang="nl-NL" sz="1200" b="0" i="0">
                          <a:solidFill>
                            <a:srgbClr val="4D4D4F"/>
                          </a:solidFill>
                          <a:effectLst/>
                          <a:latin typeface="Arial"/>
                          <a:cs typeface="Arial"/>
                        </a:rPr>
                        <a:t> om de kwaliteit van het educatie aanbod in Nationale Parken te meten op uniforme wijze.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nl-NL" sz="1200" b="0" i="0" dirty="0">
                          <a:solidFill>
                            <a:srgbClr val="4D4D4F"/>
                          </a:solidFill>
                          <a:effectLst/>
                          <a:latin typeface="Arial"/>
                          <a:cs typeface="Arial"/>
                        </a:rPr>
                        <a:t>Vrijwilligers begeleiden excursies en scholenprojecten, maar zorgen veelal ook voor het uitvoeren van inventarisaties en monitoring. Zo vergroten zij de bewustwording op actuele thema’s.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l">
                        <a:buNone/>
                      </a:pPr>
                      <a:r>
                        <a:rPr lang="nl-NL" sz="1200" b="0" i="0" kern="1200" noProof="0" dirty="0">
                          <a:solidFill>
                            <a:srgbClr val="4D4D4F"/>
                          </a:solidFill>
                          <a:effectLst/>
                          <a:latin typeface="Arial"/>
                          <a:ea typeface="+mn-ea"/>
                          <a:cs typeface="Arial"/>
                        </a:rPr>
                        <a:t>We dragen er zorg voor dat de educatieve programma’s en activiteiten zijn afgestemd op de wensen van de doelgroepen en gemeten en geëvalueerd worden.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4446378"/>
                  </a:ext>
                </a:extLst>
              </a:tr>
              <a:tr h="1382044">
                <a:tc>
                  <a:txBody>
                    <a:bodyPr/>
                    <a:lstStyle/>
                    <a:p>
                      <a:pPr lvl="0" algn="l">
                        <a:buNone/>
                      </a:pPr>
                      <a:r>
                        <a:rPr lang="nl-NL" sz="1200" b="1" i="0">
                          <a:solidFill>
                            <a:srgbClr val="4D4D4F"/>
                          </a:solidFill>
                          <a:effectLst/>
                          <a:latin typeface="Arial"/>
                          <a:cs typeface="Arial"/>
                        </a:rPr>
                        <a:t>We verbinden de samenleving steviger met de Nationale Parken </a:t>
                      </a:r>
                      <a:r>
                        <a:rPr lang="nl-NL" sz="1200" b="0" i="0">
                          <a:solidFill>
                            <a:srgbClr val="4D4D4F"/>
                          </a:solidFill>
                          <a:effectLst/>
                          <a:latin typeface="Arial"/>
                          <a:cs typeface="Arial"/>
                        </a:rPr>
                        <a:t>Door inzichtelijk te maken welke maatschappelijke thema's raken aan de Nationale Parken verbinden we bezoekers, bewoners en anderen. We vinden het belangrijk dat participatie wederkerig is, bijvoorbeeld dat je als bewoner, bedrijf of bezoeker ook wat terug wilt doen voor 'je eigen achtertuin'.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nl-NL" sz="1200" b="0" i="0" dirty="0">
                          <a:solidFill>
                            <a:srgbClr val="4D4D4F"/>
                          </a:solidFill>
                          <a:effectLst/>
                          <a:latin typeface="Arial"/>
                          <a:cs typeface="Arial"/>
                        </a:rPr>
                        <a:t>Vrijwilligers hebben de lokale kennis om van een excursie of scholenprogramma een top beleving te maken</a:t>
                      </a:r>
                      <a:r>
                        <a:rPr lang="nl-NL" sz="1200" b="0" i="0" u="none" strike="noStrike" noProof="0" dirty="0">
                          <a:solidFill>
                            <a:srgbClr val="4D4D4F"/>
                          </a:solidFill>
                          <a:effectLst/>
                          <a:latin typeface="Arial"/>
                        </a:rPr>
                        <a:t>, in balans met de draagkracht van de natuur</a:t>
                      </a:r>
                      <a:r>
                        <a:rPr lang="nl-NL" sz="1200" b="0" i="0" dirty="0">
                          <a:solidFill>
                            <a:srgbClr val="4D4D4F"/>
                          </a:solidFill>
                          <a:effectLst/>
                          <a:latin typeface="Arial"/>
                          <a:cs typeface="Arial"/>
                        </a:rPr>
                        <a:t>. De kracht van lokaal is verweven met de gebiedsidentiteit van het Nationaal Park. Zij kunnen input leveren op welke maatschappelijke thema's zij actief bezig zijn in en rondom de Nationale Parken en hoe leden bijdragen aan die thema's. </a:t>
                      </a:r>
                      <a:endParaRPr lang="nl-NL" sz="1200" dirty="0">
                        <a:solidFill>
                          <a:srgbClr val="4D4D4F"/>
                        </a:solidFill>
                        <a:latin typeface="Arial"/>
                      </a:endParaRPr>
                    </a:p>
                    <a:p>
                      <a:pPr lvl="0" algn="l">
                        <a:buNone/>
                      </a:pPr>
                      <a:endParaRPr lang="nl-NL" sz="1200" b="0" i="0" dirty="0">
                        <a:solidFill>
                          <a:srgbClr val="4D4D4F"/>
                        </a:solidFill>
                        <a:effectLst/>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l">
                        <a:buNone/>
                      </a:pPr>
                      <a:r>
                        <a:rPr lang="nl-NL" sz="1200" b="0" i="0" kern="1200" noProof="0" dirty="0">
                          <a:solidFill>
                            <a:srgbClr val="4D4D4F"/>
                          </a:solidFill>
                          <a:effectLst/>
                          <a:latin typeface="Arial"/>
                          <a:ea typeface="+mn-ea"/>
                          <a:cs typeface="Arial"/>
                        </a:rPr>
                        <a:t>We maken inzichtelijke welke maatschappelijke vraagstukken relevant zijn voor het Nationaal Park en waar actief bijgedragen wordt om als katalysator op te treden bij vraagstukken zoals Natuur &amp; Gezondheid of bijvoorbeeld Natuur &amp; Recreatie.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19673745"/>
                  </a:ext>
                </a:extLst>
              </a:tr>
            </a:tbl>
          </a:graphicData>
        </a:graphic>
      </p:graphicFrame>
    </p:spTree>
    <p:extLst>
      <p:ext uri="{BB962C8B-B14F-4D97-AF65-F5344CB8AC3E}">
        <p14:creationId xmlns:p14="http://schemas.microsoft.com/office/powerpoint/2010/main" val="3058108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afbeelding 1"/>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0" y="1630363"/>
            <a:ext cx="12192000" cy="4691062"/>
          </a:xfrm>
        </p:spPr>
      </p:pic>
      <p:sp>
        <p:nvSpPr>
          <p:cNvPr id="6" name="Ondertitel 5">
            <a:extLst>
              <a:ext uri="{FF2B5EF4-FFF2-40B4-BE49-F238E27FC236}">
                <a16:creationId xmlns:a16="http://schemas.microsoft.com/office/drawing/2014/main" id="{7C7DBD0C-C1FE-1746-90CA-6C9030CE932C}"/>
              </a:ext>
            </a:extLst>
          </p:cNvPr>
          <p:cNvSpPr>
            <a:spLocks noGrp="1"/>
          </p:cNvSpPr>
          <p:nvPr>
            <p:ph type="subTitle" idx="1"/>
          </p:nvPr>
        </p:nvSpPr>
        <p:spPr/>
        <p:txBody>
          <a:bodyPr/>
          <a:lstStyle/>
          <a:p>
            <a:endParaRPr lang="nl-NL"/>
          </a:p>
        </p:txBody>
      </p:sp>
      <p:sp>
        <p:nvSpPr>
          <p:cNvPr id="5" name="Titel 4">
            <a:extLst>
              <a:ext uri="{FF2B5EF4-FFF2-40B4-BE49-F238E27FC236}">
                <a16:creationId xmlns:a16="http://schemas.microsoft.com/office/drawing/2014/main" id="{33CF1A80-226E-B346-BEB1-F3380D12D440}"/>
              </a:ext>
            </a:extLst>
          </p:cNvPr>
          <p:cNvSpPr>
            <a:spLocks noGrp="1"/>
          </p:cNvSpPr>
          <p:nvPr>
            <p:ph type="ctrTitle"/>
          </p:nvPr>
        </p:nvSpPr>
        <p:spPr/>
        <p:txBody>
          <a:bodyPr/>
          <a:lstStyle/>
          <a:p>
            <a:r>
              <a:rPr lang="nl-NL"/>
              <a:t>Impact en inzet IVN-</a:t>
            </a:r>
            <a:r>
              <a:rPr lang="nl-NL" err="1"/>
              <a:t>ers</a:t>
            </a:r>
            <a:r>
              <a:rPr lang="nl-NL"/>
              <a:t> vergroten</a:t>
            </a:r>
          </a:p>
        </p:txBody>
      </p:sp>
    </p:spTree>
    <p:extLst>
      <p:ext uri="{BB962C8B-B14F-4D97-AF65-F5344CB8AC3E}">
        <p14:creationId xmlns:p14="http://schemas.microsoft.com/office/powerpoint/2010/main" val="3654892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clipart, emoticon, smiley, tekenfilm&#10;&#10;Automatisch gegenereerde beschrijving">
            <a:extLst>
              <a:ext uri="{FF2B5EF4-FFF2-40B4-BE49-F238E27FC236}">
                <a16:creationId xmlns:a16="http://schemas.microsoft.com/office/drawing/2014/main" id="{BB1B4ADD-86D5-EBDC-DBFA-E4FB904A80E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894" r="18894"/>
          <a:stretch>
            <a:fillRect/>
          </a:stretch>
        </p:blipFill>
        <p:spPr/>
      </p:pic>
      <p:sp>
        <p:nvSpPr>
          <p:cNvPr id="2" name="Titel 1">
            <a:extLst>
              <a:ext uri="{FF2B5EF4-FFF2-40B4-BE49-F238E27FC236}">
                <a16:creationId xmlns:a16="http://schemas.microsoft.com/office/drawing/2014/main" id="{AA7272A9-35BA-38DF-E9B6-E13935BED6CD}"/>
              </a:ext>
            </a:extLst>
          </p:cNvPr>
          <p:cNvSpPr>
            <a:spLocks noGrp="1"/>
          </p:cNvSpPr>
          <p:nvPr>
            <p:ph type="title"/>
          </p:nvPr>
        </p:nvSpPr>
        <p:spPr/>
        <p:txBody>
          <a:bodyPr>
            <a:normAutofit fontScale="90000"/>
          </a:bodyPr>
          <a:lstStyle/>
          <a:p>
            <a:r>
              <a:rPr lang="nl-NL"/>
              <a:t>Inzet en impact optimaliseren van IVN afdelingen</a:t>
            </a:r>
            <a:br>
              <a:rPr lang="nl-NL"/>
            </a:br>
            <a:r>
              <a:rPr lang="nl-NL"/>
              <a:t>In 2025 richten we ons op: (1)</a:t>
            </a:r>
            <a:br>
              <a:rPr lang="nl-NL" sz="2400"/>
            </a:br>
            <a:endParaRPr lang="nl-NL"/>
          </a:p>
        </p:txBody>
      </p:sp>
      <p:sp>
        <p:nvSpPr>
          <p:cNvPr id="3" name="Tijdelijke aanduiding voor inhoud 2">
            <a:extLst>
              <a:ext uri="{FF2B5EF4-FFF2-40B4-BE49-F238E27FC236}">
                <a16:creationId xmlns:a16="http://schemas.microsoft.com/office/drawing/2014/main" id="{64DE2E1A-CFB3-C49E-6BD0-16BB9A846683}"/>
              </a:ext>
            </a:extLst>
          </p:cNvPr>
          <p:cNvSpPr>
            <a:spLocks noGrp="1"/>
          </p:cNvSpPr>
          <p:nvPr>
            <p:ph sz="half" idx="1"/>
          </p:nvPr>
        </p:nvSpPr>
        <p:spPr>
          <a:xfrm>
            <a:off x="367199" y="1090800"/>
            <a:ext cx="5599111" cy="5114074"/>
          </a:xfrm>
        </p:spPr>
        <p:txBody>
          <a:bodyPr vert="horz" lIns="91440" tIns="45720" rIns="91440" bIns="45720" rtlCol="0" anchor="t">
            <a:noAutofit/>
          </a:bodyPr>
          <a:lstStyle/>
          <a:p>
            <a:r>
              <a:rPr lang="nl-NL" sz="1400" dirty="0">
                <a:latin typeface="Arial"/>
                <a:cs typeface="Arial"/>
              </a:rPr>
              <a:t>Zorgdragen voor de basis op orde</a:t>
            </a:r>
          </a:p>
          <a:p>
            <a:pPr lvl="1"/>
            <a:r>
              <a:rPr lang="nl-NL" sz="1400" dirty="0">
                <a:latin typeface="Arial"/>
                <a:cs typeface="Arial"/>
              </a:rPr>
              <a:t>In</a:t>
            </a:r>
            <a:r>
              <a:rPr lang="nl-NL" sz="1400" i="1" dirty="0">
                <a:latin typeface="Arial"/>
                <a:cs typeface="Arial"/>
              </a:rPr>
              <a:t> </a:t>
            </a:r>
            <a:r>
              <a:rPr lang="nl-NL" sz="1400" dirty="0">
                <a:latin typeface="Arial"/>
                <a:cs typeface="Arial"/>
              </a:rPr>
              <a:t>2025 definiëren we het pakket aan basisondersteuning vanuit </a:t>
            </a:r>
            <a:r>
              <a:rPr lang="nl-NL" sz="1400" dirty="0" err="1">
                <a:latin typeface="Arial"/>
                <a:cs typeface="Arial"/>
              </a:rPr>
              <a:t>servicedesk</a:t>
            </a:r>
            <a:r>
              <a:rPr lang="nl-NL" sz="1400" dirty="0">
                <a:latin typeface="Arial"/>
                <a:cs typeface="Arial"/>
              </a:rPr>
              <a:t>, ledenadministratie,  </a:t>
            </a:r>
            <a:r>
              <a:rPr lang="nl-NL" sz="1400" dirty="0" err="1">
                <a:latin typeface="Arial"/>
                <a:cs typeface="Arial"/>
              </a:rPr>
              <a:t>OnsIVN</a:t>
            </a:r>
            <a:r>
              <a:rPr lang="nl-NL" sz="1400" dirty="0">
                <a:latin typeface="Arial"/>
                <a:cs typeface="Arial"/>
              </a:rPr>
              <a:t>, consulenten en communiceren dat met de afdelingen</a:t>
            </a:r>
          </a:p>
          <a:p>
            <a:endParaRPr lang="nl-NL" sz="1400" dirty="0"/>
          </a:p>
          <a:p>
            <a:r>
              <a:rPr lang="nl-NL" sz="1400" dirty="0">
                <a:latin typeface="Arial"/>
                <a:cs typeface="Arial"/>
              </a:rPr>
              <a:t>Meer verbinding, uitwisseling en afstemming  tussen afdelingen - Landelijke Raad en afdelingen onderling: </a:t>
            </a:r>
          </a:p>
          <a:p>
            <a:pPr lvl="1"/>
            <a:r>
              <a:rPr lang="nl-NL" sz="1400" dirty="0">
                <a:latin typeface="Arial"/>
                <a:cs typeface="Arial"/>
              </a:rPr>
              <a:t>Elke afdelingsregio houdt voorbereidend overleg voorafgaand aan LR en is vertegenwoordigd in de LR</a:t>
            </a:r>
          </a:p>
          <a:p>
            <a:pPr lvl="1"/>
            <a:r>
              <a:rPr lang="nl-NL" sz="1400" dirty="0">
                <a:latin typeface="Arial"/>
                <a:cs typeface="Arial"/>
              </a:rPr>
              <a:t>Resultaten voorbereidend regio overleg worden gedeeld met secretaris en relevante beroepskrachten</a:t>
            </a:r>
          </a:p>
          <a:p>
            <a:endParaRPr lang="nl-NL" sz="1400" dirty="0"/>
          </a:p>
          <a:p>
            <a:r>
              <a:rPr lang="nl-NL" sz="1400" dirty="0">
                <a:latin typeface="Arial"/>
                <a:cs typeface="Arial"/>
              </a:rPr>
              <a:t>Bijdragen aan de continuïteit van afdelingen, maatwerk per afdeling, tools zijn o.a. </a:t>
            </a:r>
          </a:p>
          <a:p>
            <a:pPr lvl="1"/>
            <a:r>
              <a:rPr lang="nl-NL" sz="1400" dirty="0">
                <a:latin typeface="Arial"/>
                <a:cs typeface="Arial"/>
              </a:rPr>
              <a:t>Expeditie Nieuwe Gezichten</a:t>
            </a:r>
          </a:p>
          <a:p>
            <a:pPr lvl="1"/>
            <a:r>
              <a:rPr lang="nl-NL" sz="1400" dirty="0">
                <a:latin typeface="Arial"/>
                <a:cs typeface="Arial"/>
              </a:rPr>
              <a:t>Cursus krachtig coördineren</a:t>
            </a:r>
          </a:p>
          <a:p>
            <a:pPr lvl="1"/>
            <a:r>
              <a:rPr lang="nl-NL" sz="1400" dirty="0">
                <a:latin typeface="Arial"/>
                <a:cs typeface="Arial"/>
              </a:rPr>
              <a:t>Ondersteunen werving (</a:t>
            </a:r>
            <a:r>
              <a:rPr lang="nl-NL" sz="1400" dirty="0" err="1">
                <a:latin typeface="Arial"/>
                <a:cs typeface="Arial"/>
              </a:rPr>
              <a:t>bestuurs</a:t>
            </a:r>
            <a:r>
              <a:rPr lang="nl-NL" sz="1400" dirty="0">
                <a:latin typeface="Arial"/>
                <a:cs typeface="Arial"/>
              </a:rPr>
              <a:t>)leden</a:t>
            </a:r>
          </a:p>
          <a:p>
            <a:pPr lvl="1"/>
            <a:endParaRPr lang="nl-NL" sz="1400" dirty="0"/>
          </a:p>
          <a:p>
            <a:pPr marL="457200" lvl="1" indent="0">
              <a:buNone/>
            </a:pPr>
            <a:endParaRPr lang="nl-NL" sz="1400" dirty="0"/>
          </a:p>
        </p:txBody>
      </p:sp>
    </p:spTree>
    <p:extLst>
      <p:ext uri="{BB962C8B-B14F-4D97-AF65-F5344CB8AC3E}">
        <p14:creationId xmlns:p14="http://schemas.microsoft.com/office/powerpoint/2010/main" val="2030934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7272A9-35BA-38DF-E9B6-E13935BED6CD}"/>
              </a:ext>
            </a:extLst>
          </p:cNvPr>
          <p:cNvSpPr>
            <a:spLocks noGrp="1"/>
          </p:cNvSpPr>
          <p:nvPr>
            <p:ph type="title"/>
          </p:nvPr>
        </p:nvSpPr>
        <p:spPr/>
        <p:txBody>
          <a:bodyPr>
            <a:normAutofit fontScale="90000"/>
          </a:bodyPr>
          <a:lstStyle/>
          <a:p>
            <a:r>
              <a:rPr lang="nl-NL"/>
              <a:t>Inzet en impact optimaliseren van IVN afdelingen</a:t>
            </a:r>
            <a:br>
              <a:rPr lang="nl-NL"/>
            </a:br>
            <a:r>
              <a:rPr lang="nl-NL"/>
              <a:t>In 2025 richten we ons op: (2)</a:t>
            </a:r>
          </a:p>
        </p:txBody>
      </p:sp>
      <p:sp>
        <p:nvSpPr>
          <p:cNvPr id="3" name="Tijdelijke aanduiding voor inhoud 2">
            <a:extLst>
              <a:ext uri="{FF2B5EF4-FFF2-40B4-BE49-F238E27FC236}">
                <a16:creationId xmlns:a16="http://schemas.microsoft.com/office/drawing/2014/main" id="{64DE2E1A-CFB3-C49E-6BD0-16BB9A846683}"/>
              </a:ext>
            </a:extLst>
          </p:cNvPr>
          <p:cNvSpPr>
            <a:spLocks noGrp="1"/>
          </p:cNvSpPr>
          <p:nvPr>
            <p:ph sz="half" idx="1"/>
          </p:nvPr>
        </p:nvSpPr>
        <p:spPr>
          <a:xfrm>
            <a:off x="367199" y="1090800"/>
            <a:ext cx="5599111" cy="5114074"/>
          </a:xfrm>
        </p:spPr>
        <p:txBody>
          <a:bodyPr>
            <a:noAutofit/>
          </a:bodyPr>
          <a:lstStyle/>
          <a:p>
            <a:r>
              <a:rPr lang="nl-NL" sz="1400" dirty="0"/>
              <a:t>Stimuleren van verbinding en ontmoeting vrijwilligers / leden – beroepskrachten</a:t>
            </a:r>
          </a:p>
          <a:p>
            <a:pPr lvl="1"/>
            <a:r>
              <a:rPr lang="nl-NL" sz="1400" dirty="0"/>
              <a:t>Per provincie / afdelingsregio is 1 ontmoetingsdag georganiseerd</a:t>
            </a:r>
          </a:p>
          <a:p>
            <a:pPr lvl="1"/>
            <a:r>
              <a:rPr lang="nl-NL" sz="1400" dirty="0"/>
              <a:t>Er zijn met Groene Bondgenoten 2024-2026 100 nieuwe samenwerkingsinitiatieven met impact ondersteund, die bijdragen aan basiskwaliteit natuur. In alle provincies worden hiervoor activiteiten georganiseerd. </a:t>
            </a:r>
          </a:p>
          <a:p>
            <a:pPr lvl="1"/>
            <a:r>
              <a:rPr lang="nl-NL" sz="1400" dirty="0"/>
              <a:t>Beroepskrachten in projecten zijn verantwoordelijk om vrijwilligers te informeren en waar wederzijds mogelijk te betrekken</a:t>
            </a:r>
          </a:p>
          <a:p>
            <a:pPr lvl="1"/>
            <a:r>
              <a:rPr lang="nl-NL" sz="1400" dirty="0"/>
              <a:t>Op de Landelijke Raad zorgen we voor verbinding door beroepskrachten actief op bepaalde thema’s te betrekken</a:t>
            </a:r>
          </a:p>
          <a:p>
            <a:pPr lvl="1"/>
            <a:r>
              <a:rPr lang="nl-NL" sz="1400" dirty="0"/>
              <a:t>We organiseren 2x per jaar het </a:t>
            </a:r>
            <a:r>
              <a:rPr lang="nl-NL" sz="1400" dirty="0" err="1"/>
              <a:t>webinar</a:t>
            </a:r>
            <a:r>
              <a:rPr lang="nl-NL" sz="1400" dirty="0"/>
              <a:t> Wegwijs binnen IVN </a:t>
            </a:r>
          </a:p>
        </p:txBody>
      </p:sp>
      <p:pic>
        <p:nvPicPr>
          <p:cNvPr id="6" name="Tijdelijke aanduiding voor afbeelding 5" descr="Afbeelding met clipart, emoticon, smiley, tekenfilm&#10;&#10;Automatisch gegenereerde beschrijving">
            <a:extLst>
              <a:ext uri="{FF2B5EF4-FFF2-40B4-BE49-F238E27FC236}">
                <a16:creationId xmlns:a16="http://schemas.microsoft.com/office/drawing/2014/main" id="{BB1B4ADD-86D5-EBDC-DBFA-E4FB904A80E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894" r="18894"/>
          <a:stretch>
            <a:fillRect/>
          </a:stretch>
        </p:blipFill>
        <p:spPr/>
      </p:pic>
    </p:spTree>
    <p:extLst>
      <p:ext uri="{BB962C8B-B14F-4D97-AF65-F5344CB8AC3E}">
        <p14:creationId xmlns:p14="http://schemas.microsoft.com/office/powerpoint/2010/main" val="110626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7272A9-35BA-38DF-E9B6-E13935BED6CD}"/>
              </a:ext>
            </a:extLst>
          </p:cNvPr>
          <p:cNvSpPr>
            <a:spLocks noGrp="1"/>
          </p:cNvSpPr>
          <p:nvPr>
            <p:ph type="title"/>
          </p:nvPr>
        </p:nvSpPr>
        <p:spPr/>
        <p:txBody>
          <a:bodyPr/>
          <a:lstStyle/>
          <a:p>
            <a:r>
              <a:rPr lang="nl-NL"/>
              <a:t>Inzet en impact optimaliseren van Jongeren</a:t>
            </a:r>
          </a:p>
        </p:txBody>
      </p:sp>
      <p:sp>
        <p:nvSpPr>
          <p:cNvPr id="3" name="Tijdelijke aanduiding voor inhoud 2">
            <a:extLst>
              <a:ext uri="{FF2B5EF4-FFF2-40B4-BE49-F238E27FC236}">
                <a16:creationId xmlns:a16="http://schemas.microsoft.com/office/drawing/2014/main" id="{64DE2E1A-CFB3-C49E-6BD0-16BB9A846683}"/>
              </a:ext>
            </a:extLst>
          </p:cNvPr>
          <p:cNvSpPr>
            <a:spLocks noGrp="1"/>
          </p:cNvSpPr>
          <p:nvPr>
            <p:ph sz="half" idx="1"/>
          </p:nvPr>
        </p:nvSpPr>
        <p:spPr/>
        <p:txBody>
          <a:bodyPr vert="horz" lIns="91440" tIns="45720" rIns="91440" bIns="45720" rtlCol="0" anchor="t">
            <a:noAutofit/>
          </a:bodyPr>
          <a:lstStyle/>
          <a:p>
            <a:pPr marL="0" indent="0">
              <a:buNone/>
            </a:pPr>
            <a:r>
              <a:rPr lang="nl-NL" sz="1400" dirty="0">
                <a:latin typeface="Arial"/>
                <a:cs typeface="Arial"/>
              </a:rPr>
              <a:t>Concrete doelstellingen voor 2025: </a:t>
            </a:r>
          </a:p>
          <a:p>
            <a:r>
              <a:rPr lang="nl-NL" sz="1400" dirty="0">
                <a:latin typeface="Arial"/>
                <a:cs typeface="Arial"/>
              </a:rPr>
              <a:t>Onze afdelingen bereiken met specifiek jongerenaanbod 5% meer jongeren dan in 2023 (6.000)</a:t>
            </a:r>
          </a:p>
          <a:p>
            <a:endParaRPr lang="nl-NL" sz="1400" dirty="0"/>
          </a:p>
          <a:p>
            <a:r>
              <a:rPr lang="nl-NL" sz="1400" dirty="0">
                <a:latin typeface="Arial"/>
                <a:cs typeface="Arial"/>
              </a:rPr>
              <a:t>Onze Jong IVN nieuwsbrief stijgt van 1.700 naar 1.900 abonnees en de Whatsapp community groeit van een regionale community van 120 leden uit tot een landelijke community van 200 leden.</a:t>
            </a:r>
          </a:p>
          <a:p>
            <a:endParaRPr lang="nl-NL" sz="1400" dirty="0"/>
          </a:p>
          <a:p>
            <a:r>
              <a:rPr lang="nl-NL" sz="1400" dirty="0">
                <a:latin typeface="Arial"/>
                <a:cs typeface="Arial"/>
              </a:rPr>
              <a:t>Woesteland: in 2025 verdubbeling vrijwilligers t.o.v. 2022</a:t>
            </a:r>
          </a:p>
          <a:p>
            <a:endParaRPr lang="nl-NL" sz="1400" dirty="0"/>
          </a:p>
          <a:p>
            <a:r>
              <a:rPr lang="nl-NL" sz="1400" dirty="0" err="1">
                <a:latin typeface="Arial"/>
                <a:cs typeface="Arial"/>
              </a:rPr>
              <a:t>Natuurontdekkers</a:t>
            </a:r>
            <a:r>
              <a:rPr lang="nl-NL" sz="1400" dirty="0">
                <a:latin typeface="Arial"/>
                <a:cs typeface="Arial"/>
              </a:rPr>
              <a:t>: zet de groei door naar 20 zomerkampen in 2028</a:t>
            </a:r>
          </a:p>
          <a:p>
            <a:endParaRPr lang="nl-NL" sz="1400" dirty="0"/>
          </a:p>
          <a:p>
            <a:r>
              <a:rPr lang="nl-NL" sz="1400" dirty="0">
                <a:latin typeface="Arial"/>
                <a:cs typeface="Arial"/>
              </a:rPr>
              <a:t>Veldhoeve als veldstudiecentrum voor HBO en Universiteit: doelstelling 20% meer deelnemers dan 2024</a:t>
            </a:r>
          </a:p>
        </p:txBody>
      </p:sp>
      <p:pic>
        <p:nvPicPr>
          <p:cNvPr id="6" name="Tijdelijke aanduiding voor afbeelding 5" descr="Afbeelding met clipart, emoticon, smiley, tekenfilm&#10;&#10;Automatisch gegenereerde beschrijving">
            <a:extLst>
              <a:ext uri="{FF2B5EF4-FFF2-40B4-BE49-F238E27FC236}">
                <a16:creationId xmlns:a16="http://schemas.microsoft.com/office/drawing/2014/main" id="{BB1B4ADD-86D5-EBDC-DBFA-E4FB904A80E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894" r="18894"/>
          <a:stretch>
            <a:fillRect/>
          </a:stretch>
        </p:blipFill>
        <p:spPr/>
      </p:pic>
    </p:spTree>
    <p:extLst>
      <p:ext uri="{BB962C8B-B14F-4D97-AF65-F5344CB8AC3E}">
        <p14:creationId xmlns:p14="http://schemas.microsoft.com/office/powerpoint/2010/main" val="2733122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schets, tekening, Kinderkunst, clipart&#10;&#10;Automatisch gegenereerde beschrijving">
            <a:extLst>
              <a:ext uri="{FF2B5EF4-FFF2-40B4-BE49-F238E27FC236}">
                <a16:creationId xmlns:a16="http://schemas.microsoft.com/office/drawing/2014/main" id="{39530AA7-DFC8-A24D-CFDA-8117A6BBDC9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6691" r="6691"/>
          <a:stretch>
            <a:fillRect/>
          </a:stretch>
        </p:blipFill>
        <p:spPr/>
      </p:pic>
      <p:sp>
        <p:nvSpPr>
          <p:cNvPr id="2" name="Titel 1">
            <a:extLst>
              <a:ext uri="{FF2B5EF4-FFF2-40B4-BE49-F238E27FC236}">
                <a16:creationId xmlns:a16="http://schemas.microsoft.com/office/drawing/2014/main" id="{AA7272A9-35BA-38DF-E9B6-E13935BED6CD}"/>
              </a:ext>
            </a:extLst>
          </p:cNvPr>
          <p:cNvSpPr>
            <a:spLocks noGrp="1"/>
          </p:cNvSpPr>
          <p:nvPr>
            <p:ph type="title"/>
          </p:nvPr>
        </p:nvSpPr>
        <p:spPr/>
        <p:txBody>
          <a:bodyPr/>
          <a:lstStyle/>
          <a:p>
            <a:r>
              <a:rPr lang="nl-NL"/>
              <a:t>Educatie: versterken didactische basis</a:t>
            </a:r>
          </a:p>
        </p:txBody>
      </p:sp>
      <p:sp>
        <p:nvSpPr>
          <p:cNvPr id="3" name="Tijdelijke aanduiding voor inhoud 2">
            <a:extLst>
              <a:ext uri="{FF2B5EF4-FFF2-40B4-BE49-F238E27FC236}">
                <a16:creationId xmlns:a16="http://schemas.microsoft.com/office/drawing/2014/main" id="{64DE2E1A-CFB3-C49E-6BD0-16BB9A846683}"/>
              </a:ext>
            </a:extLst>
          </p:cNvPr>
          <p:cNvSpPr>
            <a:spLocks noGrp="1"/>
          </p:cNvSpPr>
          <p:nvPr>
            <p:ph sz="half" idx="1"/>
          </p:nvPr>
        </p:nvSpPr>
        <p:spPr>
          <a:xfrm>
            <a:off x="367199" y="1020462"/>
            <a:ext cx="6225689" cy="6180137"/>
          </a:xfrm>
        </p:spPr>
        <p:txBody>
          <a:bodyPr vert="horz" lIns="91440" tIns="45720" rIns="91440" bIns="45720" rtlCol="0" anchor="t">
            <a:noAutofit/>
          </a:bodyPr>
          <a:lstStyle/>
          <a:p>
            <a:r>
              <a:rPr lang="nl-NL" sz="1400" dirty="0">
                <a:latin typeface="Arial"/>
                <a:cs typeface="Arial"/>
              </a:rPr>
              <a:t>Een duidelijke visie op kwalitatieve educatie en criteria waaraan educatieproducten op didactisch niveau minimaal moeten voldoen. </a:t>
            </a:r>
          </a:p>
          <a:p>
            <a:endParaRPr lang="nl-NL" sz="1400" dirty="0">
              <a:latin typeface="Arial"/>
              <a:cs typeface="Arial"/>
            </a:endParaRPr>
          </a:p>
          <a:p>
            <a:r>
              <a:rPr lang="nl-NL" sz="1400" dirty="0">
                <a:latin typeface="Arial"/>
                <a:cs typeface="Arial"/>
              </a:rPr>
              <a:t>Adequate borging en</a:t>
            </a:r>
            <a:r>
              <a:rPr lang="nl-NL" sz="1400" dirty="0">
                <a:solidFill>
                  <a:srgbClr val="FF0000"/>
                </a:solidFill>
                <a:latin typeface="Arial"/>
                <a:cs typeface="Arial"/>
              </a:rPr>
              <a:t> </a:t>
            </a:r>
            <a:r>
              <a:rPr lang="nl-NL" sz="1400" dirty="0">
                <a:latin typeface="Arial"/>
                <a:cs typeface="Arial"/>
              </a:rPr>
              <a:t>vindbaarheid van bestaand cursusaanbod </a:t>
            </a:r>
            <a:endParaRPr lang="nl-NL" sz="1400" dirty="0"/>
          </a:p>
          <a:p>
            <a:pPr lvl="1"/>
            <a:r>
              <a:rPr lang="nl-NL" sz="1400" dirty="0">
                <a:latin typeface="Arial"/>
                <a:cs typeface="Arial"/>
              </a:rPr>
              <a:t>Een centrale plek met inspiratie- en voorbeeldmateriaal voor afdelingen</a:t>
            </a:r>
            <a:endParaRPr lang="nl-NL" sz="1400" dirty="0"/>
          </a:p>
          <a:p>
            <a:pPr lvl="1"/>
            <a:r>
              <a:rPr lang="nl-NL" sz="1400" dirty="0">
                <a:latin typeface="Arial"/>
                <a:cs typeface="Arial"/>
              </a:rPr>
              <a:t>Verdere implementatie van de online IVN natuuracademie naar één platform</a:t>
            </a:r>
          </a:p>
          <a:p>
            <a:pPr lvl="1"/>
            <a:r>
              <a:rPr lang="nl-NL" sz="1400" dirty="0">
                <a:latin typeface="Arial"/>
                <a:cs typeface="Arial"/>
              </a:rPr>
              <a:t>Uitwisselbaar tussen regio’s en afdelingen</a:t>
            </a:r>
            <a:endParaRPr lang="nl-NL" sz="1400" dirty="0"/>
          </a:p>
          <a:p>
            <a:endParaRPr lang="nl-NL" sz="1400" dirty="0"/>
          </a:p>
          <a:p>
            <a:r>
              <a:rPr lang="nl-NL" sz="1400" dirty="0">
                <a:latin typeface="Arial"/>
                <a:cs typeface="Arial"/>
              </a:rPr>
              <a:t>Cursussen ontwikkelen die natuurverbinding vergroot middels natuurgidsvaardigheden en natuurbeleving, focus 2025:</a:t>
            </a:r>
          </a:p>
          <a:p>
            <a:pPr lvl="1"/>
            <a:r>
              <a:rPr lang="nl-NL" sz="1400" dirty="0">
                <a:latin typeface="Arial"/>
                <a:cs typeface="Arial"/>
              </a:rPr>
              <a:t>Uitrol van het meerjarenplan voor de vernieuwing van de natuurgidsenopleiding (2025-2028)	</a:t>
            </a:r>
          </a:p>
          <a:p>
            <a:pPr lvl="1"/>
            <a:r>
              <a:rPr lang="nl-NL" sz="1400" dirty="0">
                <a:latin typeface="Arial"/>
                <a:cs typeface="Arial"/>
              </a:rPr>
              <a:t>Implementeren leerlijn gidsvaardigheden</a:t>
            </a:r>
          </a:p>
          <a:p>
            <a:pPr lvl="1"/>
            <a:r>
              <a:rPr lang="nl-NL" sz="1400" dirty="0">
                <a:latin typeface="Arial"/>
                <a:cs typeface="Arial"/>
              </a:rPr>
              <a:t>Opzetten van een docentenpool</a:t>
            </a:r>
          </a:p>
          <a:p>
            <a:pPr lvl="1"/>
            <a:r>
              <a:rPr lang="nl-NL" sz="1400" dirty="0">
                <a:latin typeface="Arial"/>
                <a:cs typeface="Arial"/>
              </a:rPr>
              <a:t>Basisbegeleider </a:t>
            </a:r>
            <a:r>
              <a:rPr lang="nl-NL" sz="1400" dirty="0" err="1">
                <a:latin typeface="Arial"/>
                <a:cs typeface="Arial"/>
              </a:rPr>
              <a:t>Kind&amp;Natuur</a:t>
            </a:r>
            <a:endParaRPr lang="nl-NL" sz="1400" dirty="0"/>
          </a:p>
          <a:p>
            <a:pPr lvl="2"/>
            <a:endParaRPr lang="nl-NL" sz="1400" dirty="0"/>
          </a:p>
          <a:p>
            <a:pPr marL="914400" lvl="2" indent="0">
              <a:buNone/>
            </a:pPr>
            <a:endParaRPr lang="nl-NL" sz="1400" dirty="0"/>
          </a:p>
        </p:txBody>
      </p:sp>
    </p:spTree>
    <p:extLst>
      <p:ext uri="{BB962C8B-B14F-4D97-AF65-F5344CB8AC3E}">
        <p14:creationId xmlns:p14="http://schemas.microsoft.com/office/powerpoint/2010/main" val="347401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afbeelding 11" descr="Afbeelding met schets, tekening, Kinderkunst, clipart&#10;&#10;Automatisch gegenereerde beschrijving">
            <a:extLst>
              <a:ext uri="{FF2B5EF4-FFF2-40B4-BE49-F238E27FC236}">
                <a16:creationId xmlns:a16="http://schemas.microsoft.com/office/drawing/2014/main" id="{F68B54FA-81F3-DFF5-CEFD-BBC03C9B97C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6691" r="6691"/>
          <a:stretch>
            <a:fillRect/>
          </a:stretch>
        </p:blipFill>
        <p:spPr/>
      </p:pic>
      <p:sp>
        <p:nvSpPr>
          <p:cNvPr id="2" name="Titel 1">
            <a:extLst>
              <a:ext uri="{FF2B5EF4-FFF2-40B4-BE49-F238E27FC236}">
                <a16:creationId xmlns:a16="http://schemas.microsoft.com/office/drawing/2014/main" id="{AA7272A9-35BA-38DF-E9B6-E13935BED6CD}"/>
              </a:ext>
            </a:extLst>
          </p:cNvPr>
          <p:cNvSpPr>
            <a:spLocks noGrp="1"/>
          </p:cNvSpPr>
          <p:nvPr>
            <p:ph type="title"/>
          </p:nvPr>
        </p:nvSpPr>
        <p:spPr/>
        <p:txBody>
          <a:bodyPr/>
          <a:lstStyle/>
          <a:p>
            <a:r>
              <a:rPr lang="nl-NL"/>
              <a:t>Educatie: versterken didactische basis</a:t>
            </a:r>
          </a:p>
        </p:txBody>
      </p:sp>
      <p:sp>
        <p:nvSpPr>
          <p:cNvPr id="3" name="Tijdelijke aanduiding voor inhoud 2">
            <a:extLst>
              <a:ext uri="{FF2B5EF4-FFF2-40B4-BE49-F238E27FC236}">
                <a16:creationId xmlns:a16="http://schemas.microsoft.com/office/drawing/2014/main" id="{64DE2E1A-CFB3-C49E-6BD0-16BB9A846683}"/>
              </a:ext>
            </a:extLst>
          </p:cNvPr>
          <p:cNvSpPr>
            <a:spLocks noGrp="1"/>
          </p:cNvSpPr>
          <p:nvPr>
            <p:ph sz="half" idx="1"/>
          </p:nvPr>
        </p:nvSpPr>
        <p:spPr>
          <a:xfrm>
            <a:off x="367199" y="1090800"/>
            <a:ext cx="6225689" cy="4351338"/>
          </a:xfrm>
        </p:spPr>
        <p:txBody>
          <a:bodyPr vert="horz" lIns="91440" tIns="45720" rIns="91440" bIns="45720" rtlCol="0" anchor="t">
            <a:noAutofit/>
          </a:bodyPr>
          <a:lstStyle/>
          <a:p>
            <a:pPr marL="57150" indent="-285750"/>
            <a:r>
              <a:rPr lang="nl-NL" sz="1400">
                <a:latin typeface="Arial"/>
                <a:cs typeface="Arial"/>
              </a:rPr>
              <a:t>Werken aan een Cursushuis voor en door vrijwilligers </a:t>
            </a:r>
            <a:endParaRPr lang="nl-NL" sz="1400"/>
          </a:p>
          <a:p>
            <a:pPr lvl="1"/>
            <a:r>
              <a:rPr lang="nl-NL" sz="1400">
                <a:latin typeface="Arial"/>
                <a:cs typeface="Arial"/>
              </a:rPr>
              <a:t>Opzet van goede stuurgroep vertegenwoordiging</a:t>
            </a:r>
            <a:endParaRPr lang="nl-NL" sz="1400"/>
          </a:p>
          <a:p>
            <a:pPr lvl="1"/>
            <a:r>
              <a:rPr lang="nl-NL" sz="1400">
                <a:latin typeface="Arial"/>
                <a:cs typeface="Arial"/>
              </a:rPr>
              <a:t>Verschillende landelijke thematische werkgroepen opzetten</a:t>
            </a:r>
            <a:endParaRPr lang="nl-NL" sz="1400"/>
          </a:p>
          <a:p>
            <a:pPr lvl="1"/>
            <a:r>
              <a:rPr lang="nl-NL" sz="1400">
                <a:latin typeface="Arial"/>
                <a:cs typeface="Arial"/>
              </a:rPr>
              <a:t>Met genoeg capaciteit aan educatiespecialisten die een afspiegeling zijn van de cursusthema's en de regio's </a:t>
            </a:r>
            <a:endParaRPr lang="nl-NL" sz="1400"/>
          </a:p>
          <a:p>
            <a:pPr lvl="1"/>
            <a:r>
              <a:rPr lang="nl-NL" sz="1400">
                <a:latin typeface="Arial"/>
                <a:cs typeface="Arial"/>
              </a:rPr>
              <a:t>Dat zichzelf profileert en bekend is in de hele organisatie </a:t>
            </a:r>
            <a:endParaRPr lang="nl-NL" sz="1400"/>
          </a:p>
          <a:p>
            <a:pPr lvl="1"/>
            <a:r>
              <a:rPr lang="nl-NL" sz="1400">
                <a:latin typeface="Arial"/>
                <a:cs typeface="Arial"/>
              </a:rPr>
              <a:t>Dat zorgdraagt voor de kwaliteit van onze cursusmaterialen </a:t>
            </a:r>
          </a:p>
          <a:p>
            <a:endParaRPr lang="nl-NL" sz="1400"/>
          </a:p>
        </p:txBody>
      </p:sp>
    </p:spTree>
    <p:extLst>
      <p:ext uri="{BB962C8B-B14F-4D97-AF65-F5344CB8AC3E}">
        <p14:creationId xmlns:p14="http://schemas.microsoft.com/office/powerpoint/2010/main" val="2297173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84DAB8-EDCB-D102-CBD3-D625264E0665}"/>
              </a:ext>
            </a:extLst>
          </p:cNvPr>
          <p:cNvSpPr>
            <a:spLocks noGrp="1"/>
          </p:cNvSpPr>
          <p:nvPr>
            <p:ph type="title"/>
          </p:nvPr>
        </p:nvSpPr>
        <p:spPr/>
        <p:txBody>
          <a:bodyPr/>
          <a:lstStyle/>
          <a:p>
            <a:r>
              <a:rPr lang="nl-NL"/>
              <a:t>Deze tijd vraagt om natuur!</a:t>
            </a:r>
          </a:p>
        </p:txBody>
      </p:sp>
      <p:sp>
        <p:nvSpPr>
          <p:cNvPr id="3" name="Tijdelijke aanduiding voor inhoud 2">
            <a:extLst>
              <a:ext uri="{FF2B5EF4-FFF2-40B4-BE49-F238E27FC236}">
                <a16:creationId xmlns:a16="http://schemas.microsoft.com/office/drawing/2014/main" id="{51D01986-830A-D178-0612-71CB632E63F0}"/>
              </a:ext>
            </a:extLst>
          </p:cNvPr>
          <p:cNvSpPr>
            <a:spLocks noGrp="1"/>
          </p:cNvSpPr>
          <p:nvPr>
            <p:ph idx="1"/>
          </p:nvPr>
        </p:nvSpPr>
        <p:spPr>
          <a:xfrm>
            <a:off x="367200" y="1090799"/>
            <a:ext cx="11393876" cy="2262001"/>
          </a:xfrm>
        </p:spPr>
        <p:txBody>
          <a:bodyPr vert="horz" lIns="91440" tIns="45720" rIns="91440" bIns="45720" rtlCol="0" anchor="t">
            <a:noAutofit/>
          </a:bodyPr>
          <a:lstStyle/>
          <a:p>
            <a:pPr marL="0" indent="0" algn="l">
              <a:buNone/>
            </a:pPr>
            <a:r>
              <a:rPr lang="nl-NL" dirty="0">
                <a:solidFill>
                  <a:schemeClr val="dk1"/>
                </a:solidFill>
                <a:latin typeface="Arial"/>
                <a:cs typeface="Arial"/>
              </a:rPr>
              <a:t>We vergeten het soms een beetje. Maar natuur, dat zijn wij. Natuur is de basis van alles wat leeft, we kunnen niet zonder. Maar de natuur staat onder druk en de afstand tussen mensen en natuur is nog nooit zo groot geweest. IVN brengt natuur weer dichtbij, want wij geloven dat hoe meer je van de natuur houdt, des te beter je ervoor gaat zorgen. En zorgen voor de natuur, is zorgen voor jezelf. Daarom streven wij naar een </a:t>
            </a:r>
            <a:r>
              <a:rPr lang="nl-NL" dirty="0" err="1">
                <a:solidFill>
                  <a:schemeClr val="dk1"/>
                </a:solidFill>
                <a:latin typeface="Arial"/>
                <a:cs typeface="Arial"/>
              </a:rPr>
              <a:t>natuurinclusief</a:t>
            </a:r>
            <a:r>
              <a:rPr lang="nl-NL" dirty="0">
                <a:solidFill>
                  <a:schemeClr val="dk1"/>
                </a:solidFill>
                <a:latin typeface="Arial"/>
                <a:cs typeface="Arial"/>
              </a:rPr>
              <a:t> Nederland, waarin natuur onderdeel uitmaakt van het dagelijks leven, van de opvang tot en met de oude dag. Zo bouwen we samen aan een gezonde samenleving waarin natuur weer vanzelfsprekend is</a:t>
            </a:r>
            <a:br>
              <a:rPr lang="nl-NL" sz="2000" dirty="0"/>
            </a:br>
            <a:endParaRPr lang="nl-NL" sz="2400" b="1" dirty="0"/>
          </a:p>
          <a:p>
            <a:pPr marL="0" indent="0">
              <a:buNone/>
            </a:pPr>
            <a:endParaRPr lang="nl-NL" sz="2400" b="1" dirty="0"/>
          </a:p>
          <a:p>
            <a:pPr marL="0" indent="0">
              <a:buNone/>
            </a:pPr>
            <a:r>
              <a:rPr lang="nl-NL" sz="2400" b="1" dirty="0"/>
              <a:t>Missie </a:t>
            </a:r>
            <a:endParaRPr lang="nl-NL" dirty="0"/>
          </a:p>
          <a:p>
            <a:pPr marL="0" indent="0">
              <a:buNone/>
            </a:pPr>
            <a:r>
              <a:rPr lang="nl-NL" sz="2000" b="0" i="0" kern="1200" dirty="0">
                <a:solidFill>
                  <a:schemeClr val="dk1"/>
                </a:solidFill>
                <a:effectLst/>
                <a:latin typeface="Arial"/>
                <a:ea typeface="+mn-ea"/>
                <a:cs typeface="Arial"/>
              </a:rPr>
              <a:t>IVN laat kinderen en volwassenen beleven hoe leuk, gezond én belangrijk natuur is. We inspireren met natuuractiviteiten, cursussen, projecten en campagnes. Zelf leren en doen staan altijd centraal. Iedereen kan meedoen! Vanuit jouw tuin, buurt, school of werk maak jij het verschil. We </a:t>
            </a:r>
            <a:r>
              <a:rPr lang="nl-NL" sz="2000" b="0" i="0" kern="1200" dirty="0">
                <a:effectLst/>
                <a:latin typeface="Arial"/>
                <a:ea typeface="+mn-ea"/>
                <a:cs typeface="Arial"/>
              </a:rPr>
              <a:t>motiveren</a:t>
            </a:r>
            <a:r>
              <a:rPr lang="nl-NL" sz="2000" b="0" i="0" kern="1200" dirty="0">
                <a:solidFill>
                  <a:schemeClr val="dk1"/>
                </a:solidFill>
                <a:effectLst/>
                <a:latin typeface="Arial"/>
                <a:ea typeface="+mn-ea"/>
                <a:cs typeface="Arial"/>
              </a:rPr>
              <a:t> zoveel mogelijk mensen om in actie te komen voor meer natuur. We slaan de handen ineen met partners uit diverse sectoren en zetten natuur op de politieke agenda. Want samen kunnen we de toekomst tot bloei brengen</a:t>
            </a:r>
            <a:endParaRPr lang="nl-NL" dirty="0">
              <a:solidFill>
                <a:schemeClr val="dk1"/>
              </a:solidFill>
            </a:endParaRPr>
          </a:p>
          <a:p>
            <a:pPr marL="0" indent="0">
              <a:buNone/>
            </a:pPr>
            <a:endParaRPr lang="nl-NL" dirty="0"/>
          </a:p>
        </p:txBody>
      </p:sp>
    </p:spTree>
    <p:extLst>
      <p:ext uri="{BB962C8B-B14F-4D97-AF65-F5344CB8AC3E}">
        <p14:creationId xmlns:p14="http://schemas.microsoft.com/office/powerpoint/2010/main" val="904711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tekening, tekenfilm, schets, clipart&#10;&#10;Automatisch gegenereerde beschrijving">
            <a:extLst>
              <a:ext uri="{FF2B5EF4-FFF2-40B4-BE49-F238E27FC236}">
                <a16:creationId xmlns:a16="http://schemas.microsoft.com/office/drawing/2014/main" id="{9ACF00D5-9A6B-EA12-1E32-C7B888727D2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6961" r="6961"/>
          <a:stretch>
            <a:fillRect/>
          </a:stretch>
        </p:blipFill>
        <p:spPr/>
      </p:pic>
      <p:sp>
        <p:nvSpPr>
          <p:cNvPr id="2" name="Titel 1">
            <a:extLst>
              <a:ext uri="{FF2B5EF4-FFF2-40B4-BE49-F238E27FC236}">
                <a16:creationId xmlns:a16="http://schemas.microsoft.com/office/drawing/2014/main" id="{32B5E0BC-E164-7DF1-E3FD-ECDDE1D46CA5}"/>
              </a:ext>
            </a:extLst>
          </p:cNvPr>
          <p:cNvSpPr>
            <a:spLocks noGrp="1"/>
          </p:cNvSpPr>
          <p:nvPr>
            <p:ph type="title"/>
          </p:nvPr>
        </p:nvSpPr>
        <p:spPr/>
        <p:txBody>
          <a:bodyPr>
            <a:normAutofit/>
          </a:bodyPr>
          <a:lstStyle/>
          <a:p>
            <a:r>
              <a:rPr lang="nl-NL"/>
              <a:t>Communicatie: vergroten van de zwerm (1)</a:t>
            </a:r>
          </a:p>
        </p:txBody>
      </p:sp>
      <p:sp>
        <p:nvSpPr>
          <p:cNvPr id="3" name="Tijdelijke aanduiding voor inhoud 2">
            <a:extLst>
              <a:ext uri="{FF2B5EF4-FFF2-40B4-BE49-F238E27FC236}">
                <a16:creationId xmlns:a16="http://schemas.microsoft.com/office/drawing/2014/main" id="{9DE13280-D345-2617-145F-714477D51767}"/>
              </a:ext>
            </a:extLst>
          </p:cNvPr>
          <p:cNvSpPr>
            <a:spLocks noGrp="1"/>
          </p:cNvSpPr>
          <p:nvPr>
            <p:ph sz="half" idx="1"/>
          </p:nvPr>
        </p:nvSpPr>
        <p:spPr/>
        <p:txBody>
          <a:bodyPr vert="horz" lIns="91440" tIns="45720" rIns="91440" bIns="45720" rtlCol="0" anchor="t">
            <a:noAutofit/>
          </a:bodyPr>
          <a:lstStyle/>
          <a:p>
            <a:pPr marL="0" indent="0">
              <a:buNone/>
            </a:pPr>
            <a:r>
              <a:rPr lang="nl-NL" sz="1600" dirty="0">
                <a:latin typeface="Arial"/>
                <a:cs typeface="Arial"/>
              </a:rPr>
              <a:t>Vergroten bereik en bekendheid van de kern van IVN: </a:t>
            </a:r>
            <a:r>
              <a:rPr lang="nl-NL" sz="1600" b="1" dirty="0">
                <a:latin typeface="Arial"/>
                <a:cs typeface="Arial"/>
              </a:rPr>
              <a:t>educatie (beleven/leren) en participatie:</a:t>
            </a:r>
            <a:endParaRPr lang="nl-NL" sz="1600" dirty="0">
              <a:latin typeface="Arial"/>
              <a:cs typeface="Arial"/>
            </a:endParaRPr>
          </a:p>
          <a:p>
            <a:pPr lvl="1"/>
            <a:r>
              <a:rPr lang="nl-NL" sz="1600" b="1" dirty="0">
                <a:latin typeface="Arial"/>
                <a:cs typeface="Arial"/>
              </a:rPr>
              <a:t>1 grote publiekscampagne</a:t>
            </a:r>
            <a:r>
              <a:rPr lang="nl-NL" sz="1600" dirty="0">
                <a:latin typeface="Arial"/>
                <a:cs typeface="Arial"/>
              </a:rPr>
              <a:t>, gekoppeld aan 'IVN Natuurcursus: Leer de basis’ </a:t>
            </a:r>
          </a:p>
          <a:p>
            <a:pPr lvl="1"/>
            <a:r>
              <a:rPr lang="nl-NL" sz="1600" b="1" dirty="0">
                <a:latin typeface="Arial"/>
                <a:cs typeface="Arial"/>
              </a:rPr>
              <a:t>Participatie/ zelf (mee) doen </a:t>
            </a:r>
            <a:r>
              <a:rPr lang="nl-NL" sz="1600" dirty="0">
                <a:latin typeface="Arial"/>
                <a:cs typeface="Arial"/>
              </a:rPr>
              <a:t>gedurende het hele jaar stimuleren, via zelf aan de slag aanbod, content en lokale activiteiten van afdelingen. </a:t>
            </a:r>
          </a:p>
          <a:p>
            <a:pPr lvl="1"/>
            <a:r>
              <a:rPr lang="nl-NL" sz="1600" b="1" dirty="0">
                <a:latin typeface="Arial"/>
                <a:cs typeface="Arial"/>
              </a:rPr>
              <a:t>Creëren van aantrekkelijke educatieve content en delen</a:t>
            </a:r>
            <a:r>
              <a:rPr lang="nl-NL" sz="1600" dirty="0">
                <a:latin typeface="Arial"/>
                <a:cs typeface="Arial"/>
              </a:rPr>
              <a:t> via al onze eigen kanalen en optimaliseren van die kanalen</a:t>
            </a:r>
          </a:p>
          <a:p>
            <a:pPr lvl="1"/>
            <a:r>
              <a:rPr lang="nl-NL" sz="1600" b="1" dirty="0">
                <a:latin typeface="Arial"/>
                <a:cs typeface="Arial"/>
              </a:rPr>
              <a:t>Media- en perskansen creëren</a:t>
            </a:r>
            <a:r>
              <a:rPr lang="nl-NL" sz="1600" dirty="0">
                <a:latin typeface="Arial"/>
                <a:cs typeface="Arial"/>
              </a:rPr>
              <a:t> door in te spelen op de seizoenen (natuuractualiteit) en actualiteit in de samenleving.</a:t>
            </a:r>
          </a:p>
          <a:p>
            <a:pPr lvl="1"/>
            <a:r>
              <a:rPr lang="nl-NL" sz="1600" b="1" dirty="0">
                <a:latin typeface="Arial"/>
                <a:cs typeface="Arial"/>
              </a:rPr>
              <a:t>Sterk merk, beeld en IVN-verhaal </a:t>
            </a:r>
            <a:r>
              <a:rPr lang="nl-NL" sz="1600" dirty="0" err="1">
                <a:latin typeface="Arial"/>
                <a:cs typeface="Arial"/>
              </a:rPr>
              <a:t>doorontwikkelen</a:t>
            </a:r>
            <a:r>
              <a:rPr lang="nl-NL" sz="1600" dirty="0">
                <a:latin typeface="Arial"/>
                <a:cs typeface="Arial"/>
              </a:rPr>
              <a:t> neerzetten en uitdragen</a:t>
            </a:r>
            <a:endParaRPr lang="nl-NL" sz="1600" b="1" dirty="0">
              <a:latin typeface="Arial"/>
              <a:cs typeface="Arial"/>
            </a:endParaRPr>
          </a:p>
          <a:p>
            <a:endParaRPr lang="nl-NL" sz="1600" b="1" dirty="0">
              <a:latin typeface="Arial"/>
              <a:cs typeface="Arial"/>
            </a:endParaRPr>
          </a:p>
          <a:p>
            <a:endParaRPr lang="nl-NL" sz="1600" dirty="0"/>
          </a:p>
        </p:txBody>
      </p:sp>
    </p:spTree>
    <p:extLst>
      <p:ext uri="{BB962C8B-B14F-4D97-AF65-F5344CB8AC3E}">
        <p14:creationId xmlns:p14="http://schemas.microsoft.com/office/powerpoint/2010/main" val="713667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9BDA7CCE-1415-DB0D-A375-A6180F54642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6961" r="6961"/>
          <a:stretch>
            <a:fillRect/>
          </a:stretch>
        </p:blipFill>
        <p:spPr/>
      </p:pic>
      <p:sp>
        <p:nvSpPr>
          <p:cNvPr id="2" name="Titel 1">
            <a:extLst>
              <a:ext uri="{FF2B5EF4-FFF2-40B4-BE49-F238E27FC236}">
                <a16:creationId xmlns:a16="http://schemas.microsoft.com/office/drawing/2014/main" id="{32B5E0BC-E164-7DF1-E3FD-ECDDE1D46CA5}"/>
              </a:ext>
            </a:extLst>
          </p:cNvPr>
          <p:cNvSpPr>
            <a:spLocks noGrp="1"/>
          </p:cNvSpPr>
          <p:nvPr>
            <p:ph type="title"/>
          </p:nvPr>
        </p:nvSpPr>
        <p:spPr/>
        <p:txBody>
          <a:bodyPr>
            <a:normAutofit/>
          </a:bodyPr>
          <a:lstStyle/>
          <a:p>
            <a:r>
              <a:rPr lang="nl-NL"/>
              <a:t>Communicatie: vergroten van de zwerm (2)</a:t>
            </a:r>
          </a:p>
        </p:txBody>
      </p:sp>
      <p:sp>
        <p:nvSpPr>
          <p:cNvPr id="3" name="Tijdelijke aanduiding voor inhoud 2">
            <a:extLst>
              <a:ext uri="{FF2B5EF4-FFF2-40B4-BE49-F238E27FC236}">
                <a16:creationId xmlns:a16="http://schemas.microsoft.com/office/drawing/2014/main" id="{9DE13280-D345-2617-145F-714477D51767}"/>
              </a:ext>
            </a:extLst>
          </p:cNvPr>
          <p:cNvSpPr>
            <a:spLocks noGrp="1"/>
          </p:cNvSpPr>
          <p:nvPr>
            <p:ph sz="half" idx="1"/>
          </p:nvPr>
        </p:nvSpPr>
        <p:spPr/>
        <p:txBody>
          <a:bodyPr>
            <a:noAutofit/>
          </a:bodyPr>
          <a:lstStyle/>
          <a:p>
            <a:r>
              <a:rPr lang="nl-NL" sz="1600" b="1" dirty="0">
                <a:latin typeface="Arial"/>
                <a:cs typeface="Arial"/>
              </a:rPr>
              <a:t>Anticiperen op de gemeenteraadsverkiezingen </a:t>
            </a:r>
            <a:r>
              <a:rPr lang="nl-NL" sz="1600" dirty="0">
                <a:latin typeface="Arial"/>
                <a:cs typeface="Arial"/>
              </a:rPr>
              <a:t>door het ontwikkelen van een </a:t>
            </a:r>
            <a:r>
              <a:rPr lang="nl-NL" sz="1600" dirty="0" err="1">
                <a:latin typeface="Arial"/>
                <a:cs typeface="Arial"/>
              </a:rPr>
              <a:t>toolkit</a:t>
            </a:r>
            <a:r>
              <a:rPr lang="nl-NL" sz="1600" dirty="0">
                <a:latin typeface="Arial"/>
                <a:cs typeface="Arial"/>
              </a:rPr>
              <a:t> voor heel IVN.</a:t>
            </a:r>
          </a:p>
          <a:p>
            <a:endParaRPr lang="nl-NL" sz="1600" dirty="0">
              <a:latin typeface="Arial"/>
              <a:cs typeface="Arial"/>
            </a:endParaRPr>
          </a:p>
          <a:p>
            <a:r>
              <a:rPr lang="nl-NL" sz="1600" b="1" dirty="0">
                <a:latin typeface="Arial"/>
                <a:cs typeface="Arial"/>
              </a:rPr>
              <a:t>Verbinding IVN-</a:t>
            </a:r>
            <a:r>
              <a:rPr lang="nl-NL" sz="1600" b="1" dirty="0" err="1">
                <a:latin typeface="Arial"/>
                <a:cs typeface="Arial"/>
              </a:rPr>
              <a:t>ers</a:t>
            </a:r>
            <a:r>
              <a:rPr lang="nl-NL" sz="1600" b="1" dirty="0">
                <a:latin typeface="Arial"/>
                <a:cs typeface="Arial"/>
              </a:rPr>
              <a:t> vergroten</a:t>
            </a:r>
          </a:p>
          <a:p>
            <a:pPr lvl="1"/>
            <a:r>
              <a:rPr lang="nl-NL" sz="1600" u="sng" dirty="0">
                <a:latin typeface="Arial"/>
                <a:cs typeface="Arial"/>
              </a:rPr>
              <a:t>Bereik Stuifmail en Ons IVN</a:t>
            </a:r>
            <a:r>
              <a:rPr lang="nl-NL" sz="1600" dirty="0">
                <a:latin typeface="Arial"/>
                <a:cs typeface="Arial"/>
              </a:rPr>
              <a:t> vergroten in samenwerking met regio communicatie collega’s en consulenten</a:t>
            </a:r>
            <a:endParaRPr lang="nl-NL" sz="1600" b="1" dirty="0">
              <a:latin typeface="Arial"/>
              <a:cs typeface="Arial"/>
            </a:endParaRPr>
          </a:p>
          <a:p>
            <a:endParaRPr lang="nl-NL" sz="1600" dirty="0">
              <a:latin typeface="Arial"/>
              <a:cs typeface="Arial"/>
            </a:endParaRPr>
          </a:p>
          <a:p>
            <a:r>
              <a:rPr lang="nl-NL" sz="1600" b="1" dirty="0">
                <a:latin typeface="Arial"/>
                <a:cs typeface="Arial"/>
              </a:rPr>
              <a:t>Bereik</a:t>
            </a:r>
            <a:r>
              <a:rPr lang="nl-NL" sz="1600" dirty="0">
                <a:latin typeface="Arial"/>
                <a:cs typeface="Arial"/>
              </a:rPr>
              <a:t> </a:t>
            </a:r>
            <a:r>
              <a:rPr lang="nl-NL" sz="1600" b="1" dirty="0">
                <a:latin typeface="Arial"/>
                <a:cs typeface="Arial"/>
              </a:rPr>
              <a:t>en activatievermogen van afdelingen vergroten</a:t>
            </a:r>
            <a:r>
              <a:rPr lang="nl-NL" sz="1600" dirty="0">
                <a:latin typeface="Arial"/>
                <a:cs typeface="Arial"/>
              </a:rPr>
              <a:t> d.m.v. </a:t>
            </a:r>
            <a:r>
              <a:rPr lang="nl-NL" sz="1600" u="sng" dirty="0">
                <a:latin typeface="Arial"/>
                <a:cs typeface="Arial"/>
              </a:rPr>
              <a:t>training communicatie</a:t>
            </a:r>
            <a:r>
              <a:rPr lang="nl-NL" sz="1600" dirty="0">
                <a:latin typeface="Arial"/>
                <a:cs typeface="Arial"/>
              </a:rPr>
              <a:t> en ter beschikking stellen van </a:t>
            </a:r>
            <a:r>
              <a:rPr lang="nl-NL" sz="1600" u="sng" dirty="0">
                <a:latin typeface="Arial"/>
                <a:cs typeface="Arial"/>
              </a:rPr>
              <a:t>tools</a:t>
            </a:r>
            <a:r>
              <a:rPr lang="nl-NL" sz="1600" dirty="0">
                <a:latin typeface="Arial"/>
                <a:cs typeface="Arial"/>
              </a:rPr>
              <a:t> (beeldmateriaal, huisstijl, verhalen, etc.)</a:t>
            </a:r>
            <a:endParaRPr lang="nl-NL" sz="1600" dirty="0"/>
          </a:p>
          <a:p>
            <a:endParaRPr lang="nl-NL" sz="1600" dirty="0"/>
          </a:p>
          <a:p>
            <a:endParaRPr lang="nl-NL" sz="1600" dirty="0"/>
          </a:p>
        </p:txBody>
      </p:sp>
    </p:spTree>
    <p:extLst>
      <p:ext uri="{BB962C8B-B14F-4D97-AF65-F5344CB8AC3E}">
        <p14:creationId xmlns:p14="http://schemas.microsoft.com/office/powerpoint/2010/main" val="2615227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3695B57F-FFDB-3C7F-90E5-A5090B9F0E56}"/>
              </a:ext>
            </a:extLst>
          </p:cNvPr>
          <p:cNvSpPr>
            <a:spLocks noGrp="1"/>
          </p:cNvSpPr>
          <p:nvPr>
            <p:ph type="subTitle" idx="1"/>
          </p:nvPr>
        </p:nvSpPr>
        <p:spPr>
          <a:xfrm>
            <a:off x="364997" y="972524"/>
            <a:ext cx="9144000" cy="996723"/>
          </a:xfrm>
        </p:spPr>
        <p:txBody>
          <a:bodyPr/>
          <a:lstStyle/>
          <a:p>
            <a:r>
              <a:rPr lang="en-US">
                <a:latin typeface="Arial"/>
                <a:cs typeface="Arial"/>
              </a:rPr>
              <a:t>De basis op </a:t>
            </a:r>
            <a:r>
              <a:rPr lang="en-US" err="1">
                <a:latin typeface="Arial"/>
                <a:cs typeface="Arial"/>
              </a:rPr>
              <a:t>orde</a:t>
            </a:r>
            <a:endParaRPr lang="en-US" err="1"/>
          </a:p>
        </p:txBody>
      </p:sp>
      <p:sp>
        <p:nvSpPr>
          <p:cNvPr id="4" name="Titel 3">
            <a:extLst>
              <a:ext uri="{FF2B5EF4-FFF2-40B4-BE49-F238E27FC236}">
                <a16:creationId xmlns:a16="http://schemas.microsoft.com/office/drawing/2014/main" id="{CEDA98BD-9C94-835C-B8BE-44BF66D8E05E}"/>
              </a:ext>
            </a:extLst>
          </p:cNvPr>
          <p:cNvSpPr>
            <a:spLocks noGrp="1"/>
          </p:cNvSpPr>
          <p:nvPr>
            <p:ph type="ctrTitle"/>
          </p:nvPr>
        </p:nvSpPr>
        <p:spPr>
          <a:xfrm>
            <a:off x="364997" y="343840"/>
            <a:ext cx="9144000" cy="735579"/>
          </a:xfrm>
        </p:spPr>
        <p:txBody>
          <a:bodyPr wrap="none" anchor="t">
            <a:normAutofit/>
          </a:bodyPr>
          <a:lstStyle/>
          <a:p>
            <a:r>
              <a:rPr lang="nl-NL"/>
              <a:t>Stevig fundament op A, B én C</a:t>
            </a:r>
          </a:p>
        </p:txBody>
      </p:sp>
      <p:pic>
        <p:nvPicPr>
          <p:cNvPr id="3" name="Tijdelijke aanduiding voor afbeelding 2" descr="Afbeelding met buitenshuis, boom, verven, persoon&#10;&#10;Automatisch gegenereerde beschrijving">
            <a:extLst>
              <a:ext uri="{FF2B5EF4-FFF2-40B4-BE49-F238E27FC236}">
                <a16:creationId xmlns:a16="http://schemas.microsoft.com/office/drawing/2014/main" id="{0D16E2FC-4067-0FDA-B70A-9D2928D9E64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4718" b="14718"/>
          <a:stretch>
            <a:fillRect/>
          </a:stretch>
        </p:blipFill>
        <p:spPr/>
      </p:pic>
    </p:spTree>
    <p:extLst>
      <p:ext uri="{BB962C8B-B14F-4D97-AF65-F5344CB8AC3E}">
        <p14:creationId xmlns:p14="http://schemas.microsoft.com/office/powerpoint/2010/main" val="41062145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3AD549-E2ED-5ED3-073E-6CC5A4C7ED30}"/>
              </a:ext>
            </a:extLst>
          </p:cNvPr>
          <p:cNvSpPr>
            <a:spLocks noGrp="1"/>
          </p:cNvSpPr>
          <p:nvPr>
            <p:ph type="title"/>
          </p:nvPr>
        </p:nvSpPr>
        <p:spPr/>
        <p:txBody>
          <a:bodyPr/>
          <a:lstStyle/>
          <a:p>
            <a:r>
              <a:rPr lang="nl-NL">
                <a:latin typeface="Arial"/>
                <a:cs typeface="Arial"/>
              </a:rPr>
              <a:t>Inleiding: Wat is A, B en C?</a:t>
            </a:r>
            <a:endParaRPr lang="nl-NL"/>
          </a:p>
        </p:txBody>
      </p:sp>
      <p:sp>
        <p:nvSpPr>
          <p:cNvPr id="3" name="Tijdelijke aanduiding voor inhoud 2">
            <a:extLst>
              <a:ext uri="{FF2B5EF4-FFF2-40B4-BE49-F238E27FC236}">
                <a16:creationId xmlns:a16="http://schemas.microsoft.com/office/drawing/2014/main" id="{CF452392-F1A9-D489-50E3-E22DC3DACAED}"/>
              </a:ext>
            </a:extLst>
          </p:cNvPr>
          <p:cNvSpPr>
            <a:spLocks noGrp="1"/>
          </p:cNvSpPr>
          <p:nvPr>
            <p:ph idx="1"/>
          </p:nvPr>
        </p:nvSpPr>
        <p:spPr>
          <a:xfrm>
            <a:off x="367200" y="1090800"/>
            <a:ext cx="10520459" cy="5017322"/>
          </a:xfrm>
        </p:spPr>
        <p:txBody>
          <a:bodyPr vert="horz" lIns="91440" tIns="45720" rIns="91440" bIns="45720" rtlCol="0" anchor="t">
            <a:normAutofit/>
          </a:bodyPr>
          <a:lstStyle/>
          <a:p>
            <a:pPr marL="0" indent="0">
              <a:buNone/>
            </a:pPr>
            <a:r>
              <a:rPr lang="nl-NL" sz="1800" b="0" i="0">
                <a:solidFill>
                  <a:srgbClr val="000000"/>
                </a:solidFill>
                <a:effectLst/>
                <a:latin typeface="Arial"/>
                <a:cs typeface="Arial"/>
              </a:rPr>
              <a:t>IVN is een missie gedreven organisatie. De missie bereiken we alleen als we ook voldoende menskracht en middelen hebben om de missie uit te voren. </a:t>
            </a:r>
            <a:r>
              <a:rPr lang="nl-NL" sz="1800" b="1">
                <a:solidFill>
                  <a:srgbClr val="000000"/>
                </a:solidFill>
                <a:latin typeface="Arial"/>
                <a:cs typeface="Arial"/>
              </a:rPr>
              <a:t>Deze drie elementen: missie, middelen en mankracht noemen we bij IVN het “A,B,C”</a:t>
            </a:r>
            <a:r>
              <a:rPr lang="nl-NL" sz="1800">
                <a:solidFill>
                  <a:srgbClr val="000000"/>
                </a:solidFill>
                <a:latin typeface="Arial"/>
                <a:cs typeface="Arial"/>
              </a:rPr>
              <a:t>. </a:t>
            </a:r>
          </a:p>
          <a:p>
            <a:pPr marL="0" indent="0">
              <a:buNone/>
            </a:pPr>
            <a:endParaRPr lang="nl-NL" sz="1800">
              <a:solidFill>
                <a:srgbClr val="000000"/>
              </a:solidFill>
              <a:latin typeface="Arial"/>
              <a:cs typeface="Arial"/>
            </a:endParaRPr>
          </a:p>
          <a:p>
            <a:pPr marL="0" indent="0">
              <a:buNone/>
            </a:pPr>
            <a:br>
              <a:rPr lang="nl-NL" sz="1200">
                <a:latin typeface="Arial"/>
                <a:cs typeface="Arial"/>
              </a:rPr>
            </a:br>
            <a:endParaRPr lang="nl-NL" sz="1600"/>
          </a:p>
        </p:txBody>
      </p:sp>
      <p:sp>
        <p:nvSpPr>
          <p:cNvPr id="4" name="Text Placeholder 2">
            <a:extLst>
              <a:ext uri="{FF2B5EF4-FFF2-40B4-BE49-F238E27FC236}">
                <a16:creationId xmlns:a16="http://schemas.microsoft.com/office/drawing/2014/main" id="{30A23F2B-C940-C523-3697-51221EFAF3A1}"/>
              </a:ext>
            </a:extLst>
          </p:cNvPr>
          <p:cNvSpPr txBox="1">
            <a:spLocks/>
          </p:cNvSpPr>
          <p:nvPr/>
        </p:nvSpPr>
        <p:spPr>
          <a:xfrm>
            <a:off x="2360610" y="2682875"/>
            <a:ext cx="7952433" cy="462251"/>
          </a:xfrm>
          <a:prstGeom prst="rect">
            <a:avLst/>
          </a:prstGeom>
        </p:spPr>
        <p:txBody>
          <a:bodyPr vert="horz" lIns="91440" tIns="45720" rIns="91440" bIns="45720" rtlCol="0" anchor="t">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err="1">
                <a:solidFill>
                  <a:srgbClr val="008196"/>
                </a:solidFill>
                <a:latin typeface="Arial"/>
                <a:cs typeface="Arial"/>
              </a:rPr>
              <a:t>A</a:t>
            </a:r>
            <a:r>
              <a:rPr lang="en-US" sz="2000" err="1">
                <a:latin typeface="Arial"/>
                <a:cs typeface="Arial"/>
              </a:rPr>
              <a:t>anleiding</a:t>
            </a:r>
            <a:r>
              <a:rPr lang="en-US" sz="2000">
                <a:latin typeface="Arial"/>
                <a:cs typeface="Arial"/>
              </a:rPr>
              <a:t>: </a:t>
            </a:r>
            <a:r>
              <a:rPr lang="en-US" sz="2000" err="1">
                <a:latin typeface="Arial"/>
                <a:cs typeface="Arial"/>
              </a:rPr>
              <a:t>Missie</a:t>
            </a:r>
            <a:r>
              <a:rPr lang="en-US" sz="2000">
                <a:latin typeface="Arial"/>
                <a:cs typeface="Arial"/>
              </a:rPr>
              <a:t> IVN. </a:t>
            </a:r>
            <a:r>
              <a:rPr lang="en-US" sz="2000" err="1">
                <a:latin typeface="Arial"/>
                <a:cs typeface="Arial"/>
              </a:rPr>
              <a:t>Gezamenlijke</a:t>
            </a:r>
            <a:r>
              <a:rPr lang="en-US" sz="2000">
                <a:latin typeface="Arial"/>
                <a:cs typeface="Arial"/>
              </a:rPr>
              <a:t> focus op impact </a:t>
            </a:r>
            <a:r>
              <a:rPr lang="en-US" sz="2000" err="1">
                <a:latin typeface="Arial"/>
                <a:cs typeface="Arial"/>
              </a:rPr>
              <a:t>maken</a:t>
            </a:r>
            <a:r>
              <a:rPr lang="en-US" sz="2000">
                <a:latin typeface="Arial"/>
                <a:cs typeface="Arial"/>
              </a:rPr>
              <a:t>.</a:t>
            </a:r>
            <a:endParaRPr lang="en-US" sz="2000"/>
          </a:p>
        </p:txBody>
      </p:sp>
      <p:sp>
        <p:nvSpPr>
          <p:cNvPr id="5" name="Text Placeholder 3">
            <a:extLst>
              <a:ext uri="{FF2B5EF4-FFF2-40B4-BE49-F238E27FC236}">
                <a16:creationId xmlns:a16="http://schemas.microsoft.com/office/drawing/2014/main" id="{A77E94BD-91D6-F276-8619-1B9FC91C6AC1}"/>
              </a:ext>
            </a:extLst>
          </p:cNvPr>
          <p:cNvSpPr txBox="1">
            <a:spLocks/>
          </p:cNvSpPr>
          <p:nvPr/>
        </p:nvSpPr>
        <p:spPr>
          <a:xfrm>
            <a:off x="2360610" y="5896479"/>
            <a:ext cx="8968482" cy="417655"/>
          </a:xfrm>
          <a:prstGeom prst="rect">
            <a:avLst/>
          </a:prstGeom>
        </p:spPr>
        <p:txBody>
          <a:bodyPr vert="horz" lIns="91440" tIns="45720" rIns="91440" bIns="45720" rtlCol="0" anchor="t">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err="1">
                <a:solidFill>
                  <a:srgbClr val="008196"/>
                </a:solidFill>
                <a:latin typeface="Arial"/>
                <a:cs typeface="Arial"/>
              </a:rPr>
              <a:t>C</a:t>
            </a:r>
            <a:r>
              <a:rPr lang="en-US" sz="2000" err="1">
                <a:latin typeface="Arial"/>
                <a:cs typeface="Arial"/>
              </a:rPr>
              <a:t>apaciteit</a:t>
            </a:r>
            <a:r>
              <a:rPr lang="en-US" sz="2000">
                <a:latin typeface="Arial"/>
                <a:cs typeface="Arial"/>
              </a:rPr>
              <a:t>: </a:t>
            </a:r>
            <a:r>
              <a:rPr lang="en-US" sz="2000" err="1">
                <a:latin typeface="Arial"/>
                <a:cs typeface="Arial"/>
              </a:rPr>
              <a:t>Fijn</a:t>
            </a:r>
            <a:r>
              <a:rPr lang="en-US" sz="2000">
                <a:latin typeface="Arial"/>
                <a:cs typeface="Arial"/>
              </a:rPr>
              <a:t>, </a:t>
            </a:r>
            <a:r>
              <a:rPr lang="en-US" sz="2000" err="1">
                <a:latin typeface="Arial"/>
                <a:cs typeface="Arial"/>
              </a:rPr>
              <a:t>gezond</a:t>
            </a:r>
            <a:r>
              <a:rPr lang="en-US" sz="2000">
                <a:latin typeface="Arial"/>
                <a:cs typeface="Arial"/>
              </a:rPr>
              <a:t> en slim (</a:t>
            </a:r>
            <a:r>
              <a:rPr lang="en-US" sz="2000" err="1">
                <a:latin typeface="Arial"/>
                <a:cs typeface="Arial"/>
              </a:rPr>
              <a:t>samen</a:t>
            </a:r>
            <a:r>
              <a:rPr lang="en-US" sz="2000">
                <a:latin typeface="Arial"/>
                <a:cs typeface="Arial"/>
              </a:rPr>
              <a:t>) </a:t>
            </a:r>
            <a:r>
              <a:rPr lang="en-US" sz="2000" err="1">
                <a:latin typeface="Arial"/>
                <a:cs typeface="Arial"/>
              </a:rPr>
              <a:t>werken</a:t>
            </a:r>
            <a:endParaRPr lang="en-US" sz="2000"/>
          </a:p>
        </p:txBody>
      </p:sp>
      <p:sp>
        <p:nvSpPr>
          <p:cNvPr id="6" name="Text Placeholder 4">
            <a:extLst>
              <a:ext uri="{FF2B5EF4-FFF2-40B4-BE49-F238E27FC236}">
                <a16:creationId xmlns:a16="http://schemas.microsoft.com/office/drawing/2014/main" id="{3FC24DB0-62F2-AF26-2E10-F7FB538FACE3}"/>
              </a:ext>
            </a:extLst>
          </p:cNvPr>
          <p:cNvSpPr txBox="1">
            <a:spLocks/>
          </p:cNvSpPr>
          <p:nvPr/>
        </p:nvSpPr>
        <p:spPr>
          <a:xfrm>
            <a:off x="2360610" y="4326234"/>
            <a:ext cx="8129495" cy="462252"/>
          </a:xfrm>
          <a:prstGeom prst="rect">
            <a:avLst/>
          </a:prstGeom>
        </p:spPr>
        <p:txBody>
          <a:bodyPr vert="horz" lIns="91440" tIns="45720" rIns="91440" bIns="45720" rtlCol="0" anchor="t">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err="1">
                <a:solidFill>
                  <a:srgbClr val="008196"/>
                </a:solidFill>
                <a:latin typeface="Arial"/>
                <a:cs typeface="Arial"/>
              </a:rPr>
              <a:t>B</a:t>
            </a:r>
            <a:r>
              <a:rPr lang="en-US" sz="2000" err="1">
                <a:latin typeface="Arial"/>
                <a:cs typeface="Arial"/>
              </a:rPr>
              <a:t>edrijfsvoering</a:t>
            </a:r>
            <a:r>
              <a:rPr lang="en-US" sz="2000">
                <a:latin typeface="Arial"/>
                <a:cs typeface="Arial"/>
              </a:rPr>
              <a:t>:  </a:t>
            </a:r>
            <a:r>
              <a:rPr lang="en-US" sz="2000" err="1">
                <a:latin typeface="Arial"/>
                <a:cs typeface="Arial"/>
              </a:rPr>
              <a:t>Financieel</a:t>
            </a:r>
            <a:r>
              <a:rPr lang="en-US" sz="2000">
                <a:latin typeface="Arial"/>
                <a:cs typeface="Arial"/>
              </a:rPr>
              <a:t> </a:t>
            </a:r>
            <a:r>
              <a:rPr lang="en-US" sz="2000" err="1">
                <a:latin typeface="Arial"/>
                <a:cs typeface="Arial"/>
              </a:rPr>
              <a:t>gezond</a:t>
            </a:r>
            <a:r>
              <a:rPr lang="en-US" sz="2000">
                <a:latin typeface="Arial"/>
                <a:cs typeface="Arial"/>
              </a:rPr>
              <a:t> (</a:t>
            </a:r>
            <a:r>
              <a:rPr lang="en-US" sz="2000" err="1">
                <a:latin typeface="Arial"/>
                <a:cs typeface="Arial"/>
              </a:rPr>
              <a:t>continuiteit</a:t>
            </a:r>
            <a:r>
              <a:rPr lang="en-US" sz="2000">
                <a:latin typeface="Arial"/>
                <a:cs typeface="Arial"/>
              </a:rPr>
              <a:t>)</a:t>
            </a:r>
            <a:endParaRPr lang="en-US" sz="2000"/>
          </a:p>
        </p:txBody>
      </p:sp>
      <p:pic>
        <p:nvPicPr>
          <p:cNvPr id="7" name="Afbeelding 14" descr="Afbeelding met tekst, elektronica&#10;&#10;Automatisch gegenereerde beschrijving">
            <a:extLst>
              <a:ext uri="{FF2B5EF4-FFF2-40B4-BE49-F238E27FC236}">
                <a16:creationId xmlns:a16="http://schemas.microsoft.com/office/drawing/2014/main" id="{11325147-B514-8151-E5A3-F8794A98A07E}"/>
              </a:ext>
            </a:extLst>
          </p:cNvPr>
          <p:cNvPicPr>
            <a:picLocks noChangeAspect="1"/>
          </p:cNvPicPr>
          <p:nvPr/>
        </p:nvPicPr>
        <p:blipFill>
          <a:blip r:embed="rId2"/>
          <a:stretch/>
        </p:blipFill>
        <p:spPr>
          <a:xfrm>
            <a:off x="638707" y="3952775"/>
            <a:ext cx="1444879" cy="1209170"/>
          </a:xfrm>
          <a:prstGeom prst="rect">
            <a:avLst/>
          </a:prstGeom>
          <a:noFill/>
        </p:spPr>
      </p:pic>
      <p:pic>
        <p:nvPicPr>
          <p:cNvPr id="8" name="Afbeelding 18" descr="Afbeelding met tekst, clipart&#10;&#10;Automatisch gegenereerde beschrijving">
            <a:extLst>
              <a:ext uri="{FF2B5EF4-FFF2-40B4-BE49-F238E27FC236}">
                <a16:creationId xmlns:a16="http://schemas.microsoft.com/office/drawing/2014/main" id="{B8FC47BE-324C-4CF1-EBD3-E006E8AEC7CE}"/>
              </a:ext>
            </a:extLst>
          </p:cNvPr>
          <p:cNvPicPr>
            <a:picLocks noChangeAspect="1"/>
          </p:cNvPicPr>
          <p:nvPr/>
        </p:nvPicPr>
        <p:blipFill>
          <a:blip r:embed="rId3"/>
          <a:stretch>
            <a:fillRect/>
          </a:stretch>
        </p:blipFill>
        <p:spPr>
          <a:xfrm>
            <a:off x="708879" y="2309200"/>
            <a:ext cx="1304534" cy="1209600"/>
          </a:xfrm>
          <a:prstGeom prst="rect">
            <a:avLst/>
          </a:prstGeom>
        </p:spPr>
      </p:pic>
      <p:pic>
        <p:nvPicPr>
          <p:cNvPr id="9" name="Afbeelding 19" descr="Afbeelding met tekst, clipart&#10;&#10;Automatisch gegenereerde beschrijving">
            <a:extLst>
              <a:ext uri="{FF2B5EF4-FFF2-40B4-BE49-F238E27FC236}">
                <a16:creationId xmlns:a16="http://schemas.microsoft.com/office/drawing/2014/main" id="{F606A366-7109-7F15-BBA0-70E4DC4020A1}"/>
              </a:ext>
            </a:extLst>
          </p:cNvPr>
          <p:cNvPicPr>
            <a:picLocks noChangeAspect="1"/>
          </p:cNvPicPr>
          <p:nvPr/>
        </p:nvPicPr>
        <p:blipFill>
          <a:blip r:embed="rId4"/>
          <a:stretch>
            <a:fillRect/>
          </a:stretch>
        </p:blipFill>
        <p:spPr>
          <a:xfrm>
            <a:off x="488239" y="5500506"/>
            <a:ext cx="1745815" cy="1209600"/>
          </a:xfrm>
          <a:prstGeom prst="rect">
            <a:avLst/>
          </a:prstGeom>
        </p:spPr>
      </p:pic>
    </p:spTree>
    <p:extLst>
      <p:ext uri="{BB962C8B-B14F-4D97-AF65-F5344CB8AC3E}">
        <p14:creationId xmlns:p14="http://schemas.microsoft.com/office/powerpoint/2010/main" val="2365768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98E17F0F-19C3-89F3-3151-8001A8BBF89A}"/>
              </a:ext>
            </a:extLst>
          </p:cNvPr>
          <p:cNvSpPr>
            <a:spLocks noGrp="1"/>
          </p:cNvSpPr>
          <p:nvPr>
            <p:ph type="title"/>
          </p:nvPr>
        </p:nvSpPr>
        <p:spPr/>
        <p:txBody>
          <a:bodyPr>
            <a:normAutofit fontScale="90000"/>
          </a:bodyPr>
          <a:lstStyle/>
          <a:p>
            <a:r>
              <a:rPr lang="nl-NL"/>
              <a:t>A. Aanleiding</a:t>
            </a:r>
            <a:br>
              <a:rPr lang="nl-NL"/>
            </a:br>
            <a:r>
              <a:rPr lang="nl-NL" sz="2700"/>
              <a:t>Om in 2025 gezamenlijk meer impact te maken, is de focus:</a:t>
            </a:r>
            <a:endParaRPr lang="nl-NL"/>
          </a:p>
        </p:txBody>
      </p:sp>
      <p:sp>
        <p:nvSpPr>
          <p:cNvPr id="10" name="Tijdelijke aanduiding voor tekst 9">
            <a:extLst>
              <a:ext uri="{FF2B5EF4-FFF2-40B4-BE49-F238E27FC236}">
                <a16:creationId xmlns:a16="http://schemas.microsoft.com/office/drawing/2014/main" id="{7FC95DAA-2528-41E7-D4A4-1BDC68BC4DC8}"/>
              </a:ext>
            </a:extLst>
          </p:cNvPr>
          <p:cNvSpPr>
            <a:spLocks noGrp="1"/>
          </p:cNvSpPr>
          <p:nvPr>
            <p:ph idx="1"/>
          </p:nvPr>
        </p:nvSpPr>
        <p:spPr>
          <a:xfrm>
            <a:off x="367200" y="1090800"/>
            <a:ext cx="11415809" cy="5394364"/>
          </a:xfrm>
        </p:spPr>
        <p:txBody>
          <a:bodyPr vert="horz" lIns="91440" tIns="45720" rIns="91440" bIns="45720" rtlCol="0" anchor="t">
            <a:normAutofit/>
          </a:bodyPr>
          <a:lstStyle/>
          <a:p>
            <a:endParaRPr lang="nl-NL" sz="1600">
              <a:latin typeface="Arial"/>
              <a:cs typeface="Arial"/>
            </a:endParaRPr>
          </a:p>
          <a:p>
            <a:r>
              <a:rPr lang="nl-NL" sz="1600">
                <a:latin typeface="Arial"/>
                <a:cs typeface="Arial"/>
              </a:rPr>
              <a:t>Het opstellen van Nieuwe meerjarenplan 2026 – 2030</a:t>
            </a:r>
          </a:p>
          <a:p>
            <a:pPr lvl="1"/>
            <a:r>
              <a:rPr lang="nl-NL" sz="1600">
                <a:latin typeface="Arial"/>
                <a:cs typeface="Arial"/>
              </a:rPr>
              <a:t>Goedgekeurd door LR in december 2025</a:t>
            </a:r>
          </a:p>
          <a:p>
            <a:endParaRPr lang="nl-NL" sz="1600">
              <a:latin typeface="Arial"/>
              <a:cs typeface="Arial"/>
            </a:endParaRPr>
          </a:p>
          <a:p>
            <a:r>
              <a:rPr lang="nl-NL" sz="1600">
                <a:latin typeface="Arial"/>
                <a:cs typeface="Arial"/>
              </a:rPr>
              <a:t>Het inzichtelijk maken van onze theorie van verandering</a:t>
            </a:r>
            <a:endParaRPr lang="nl-NL" sz="1800"/>
          </a:p>
          <a:p>
            <a:pPr lvl="1"/>
            <a:r>
              <a:rPr lang="nl-NL" sz="1600">
                <a:latin typeface="Arial"/>
                <a:cs typeface="Arial"/>
              </a:rPr>
              <a:t>Als basis voor het nieuwe meerjarenplan 2026 – 2030</a:t>
            </a:r>
          </a:p>
          <a:p>
            <a:pPr lvl="1"/>
            <a:r>
              <a:rPr lang="nl-NL" sz="1600">
                <a:latin typeface="Arial"/>
                <a:cs typeface="Arial"/>
              </a:rPr>
              <a:t>Uitgewerkt voor de drie domeinen</a:t>
            </a:r>
          </a:p>
          <a:p>
            <a:endParaRPr lang="nl-NL" sz="1600"/>
          </a:p>
          <a:p>
            <a:r>
              <a:rPr lang="nl-NL" sz="1600">
                <a:latin typeface="Arial"/>
                <a:cs typeface="Arial"/>
              </a:rPr>
              <a:t>Landelijke domeinen in hun kracht zetten en organisatie </a:t>
            </a:r>
            <a:r>
              <a:rPr lang="nl-NL" sz="1600" err="1">
                <a:latin typeface="Arial"/>
                <a:cs typeface="Arial"/>
              </a:rPr>
              <a:t>oplijnen</a:t>
            </a:r>
            <a:r>
              <a:rPr lang="nl-NL" sz="1600">
                <a:latin typeface="Arial"/>
                <a:cs typeface="Arial"/>
              </a:rPr>
              <a:t> </a:t>
            </a:r>
          </a:p>
          <a:p>
            <a:endParaRPr lang="nl-NL" sz="1600"/>
          </a:p>
          <a:p>
            <a:r>
              <a:rPr lang="nl-NL" sz="1600">
                <a:latin typeface="Arial"/>
                <a:cs typeface="Arial"/>
              </a:rPr>
              <a:t>IVN steviger in de markt zetten naar het brede publiek/ lichtgroene Nederlanders vanuit onze essentie (tevens ons onderscheidend vermogen): educatie en participatie </a:t>
            </a:r>
          </a:p>
          <a:p>
            <a:endParaRPr lang="nl-NL" sz="1600">
              <a:latin typeface="Arial"/>
              <a:cs typeface="Arial"/>
            </a:endParaRPr>
          </a:p>
          <a:p>
            <a:endParaRPr lang="nl-NL" sz="1600">
              <a:latin typeface="Arial"/>
              <a:cs typeface="Arial"/>
            </a:endParaRPr>
          </a:p>
          <a:p>
            <a:pPr lvl="1"/>
            <a:endParaRPr lang="nl-NL" sz="1600"/>
          </a:p>
          <a:p>
            <a:pPr lvl="1"/>
            <a:endParaRPr lang="nl-NL" sz="1600" i="1"/>
          </a:p>
        </p:txBody>
      </p:sp>
    </p:spTree>
    <p:extLst>
      <p:ext uri="{BB962C8B-B14F-4D97-AF65-F5344CB8AC3E}">
        <p14:creationId xmlns:p14="http://schemas.microsoft.com/office/powerpoint/2010/main" val="926162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98E17F0F-19C3-89F3-3151-8001A8BBF89A}"/>
              </a:ext>
            </a:extLst>
          </p:cNvPr>
          <p:cNvSpPr>
            <a:spLocks noGrp="1"/>
          </p:cNvSpPr>
          <p:nvPr>
            <p:ph type="title"/>
          </p:nvPr>
        </p:nvSpPr>
        <p:spPr/>
        <p:txBody>
          <a:bodyPr>
            <a:normAutofit fontScale="90000"/>
          </a:bodyPr>
          <a:lstStyle/>
          <a:p>
            <a:r>
              <a:rPr lang="nl-NL"/>
              <a:t>B. Bedrijfsvoering</a:t>
            </a:r>
            <a:br>
              <a:rPr lang="nl-NL"/>
            </a:br>
            <a:r>
              <a:rPr lang="nl-NL" sz="2700"/>
              <a:t>Ook in 2025 zorgen wij voor een financieel gezond IVN</a:t>
            </a:r>
          </a:p>
        </p:txBody>
      </p:sp>
      <p:sp>
        <p:nvSpPr>
          <p:cNvPr id="10" name="Tijdelijke aanduiding voor tekst 9">
            <a:extLst>
              <a:ext uri="{FF2B5EF4-FFF2-40B4-BE49-F238E27FC236}">
                <a16:creationId xmlns:a16="http://schemas.microsoft.com/office/drawing/2014/main" id="{7FC95DAA-2528-41E7-D4A4-1BDC68BC4DC8}"/>
              </a:ext>
            </a:extLst>
          </p:cNvPr>
          <p:cNvSpPr>
            <a:spLocks noGrp="1"/>
          </p:cNvSpPr>
          <p:nvPr>
            <p:ph idx="1"/>
          </p:nvPr>
        </p:nvSpPr>
        <p:spPr/>
        <p:txBody>
          <a:bodyPr vert="horz" lIns="91440" tIns="45720" rIns="91440" bIns="45720" rtlCol="0" anchor="t">
            <a:noAutofit/>
          </a:bodyPr>
          <a:lstStyle/>
          <a:p>
            <a:r>
              <a:rPr lang="nl-NL" sz="1600" dirty="0">
                <a:latin typeface="Arial"/>
                <a:cs typeface="Arial"/>
              </a:rPr>
              <a:t>Wij zorgen voor balans tussen de ambities die we hebben en de investeringen die we doen. Wij zorgen voor structureel budget uit resultaat voor investeringen op de A, B én C. </a:t>
            </a:r>
            <a:br>
              <a:rPr lang="nl-NL" sz="1600" dirty="0"/>
            </a:br>
            <a:r>
              <a:rPr lang="nl-NL" sz="1600" dirty="0">
                <a:latin typeface="Arial"/>
                <a:cs typeface="Arial"/>
              </a:rPr>
              <a:t>In 2025 wordt dit budget in ieder geval ingezet op:</a:t>
            </a:r>
          </a:p>
          <a:p>
            <a:pPr lvl="1"/>
            <a:r>
              <a:rPr lang="nl-NL" sz="1600" dirty="0">
                <a:latin typeface="Arial"/>
                <a:cs typeface="Arial"/>
              </a:rPr>
              <a:t>A:</a:t>
            </a:r>
          </a:p>
          <a:p>
            <a:pPr lvl="2"/>
            <a:r>
              <a:rPr lang="nl-NL" sz="1600" dirty="0">
                <a:latin typeface="Arial"/>
                <a:cs typeface="Arial"/>
              </a:rPr>
              <a:t>Investeringen benodigd voor ambities landelijke domeincirkels</a:t>
            </a:r>
          </a:p>
          <a:p>
            <a:pPr lvl="2"/>
            <a:r>
              <a:rPr lang="nl-NL" sz="1600" dirty="0">
                <a:latin typeface="Arial"/>
                <a:cs typeface="Arial"/>
              </a:rPr>
              <a:t>Ontwikkelen nieuw meerjarenplan</a:t>
            </a:r>
          </a:p>
          <a:p>
            <a:pPr lvl="2"/>
            <a:r>
              <a:rPr lang="nl-NL" sz="1600" dirty="0">
                <a:latin typeface="Arial"/>
                <a:cs typeface="Arial"/>
              </a:rPr>
              <a:t>Actielijn 1. A op Orde</a:t>
            </a:r>
          </a:p>
          <a:p>
            <a:pPr lvl="1"/>
            <a:r>
              <a:rPr lang="nl-NL" sz="1600" dirty="0">
                <a:latin typeface="Arial"/>
                <a:cs typeface="Arial"/>
              </a:rPr>
              <a:t>B:</a:t>
            </a:r>
          </a:p>
          <a:p>
            <a:pPr lvl="2"/>
            <a:r>
              <a:rPr lang="nl-NL" sz="1600" dirty="0">
                <a:latin typeface="Arial"/>
                <a:cs typeface="Arial"/>
              </a:rPr>
              <a:t>Uitbreiding en borging structurele ICT en juridische capaciteit</a:t>
            </a:r>
          </a:p>
          <a:p>
            <a:pPr lvl="2"/>
            <a:r>
              <a:rPr lang="nl-NL" sz="1600" dirty="0">
                <a:latin typeface="Arial"/>
                <a:cs typeface="Arial"/>
              </a:rPr>
              <a:t>Spelregels op de B trainen en eigen maken</a:t>
            </a:r>
          </a:p>
          <a:p>
            <a:pPr lvl="2"/>
            <a:r>
              <a:rPr lang="nl-NL" sz="1600" dirty="0">
                <a:latin typeface="Arial"/>
                <a:cs typeface="Arial"/>
              </a:rPr>
              <a:t>Actielijn 2. B op Orde</a:t>
            </a:r>
          </a:p>
          <a:p>
            <a:pPr lvl="1"/>
            <a:r>
              <a:rPr lang="nl-NL" sz="1600" dirty="0">
                <a:latin typeface="Arial"/>
                <a:cs typeface="Arial"/>
              </a:rPr>
              <a:t>C:</a:t>
            </a:r>
          </a:p>
          <a:p>
            <a:pPr lvl="2"/>
            <a:r>
              <a:rPr lang="nl-NL" sz="1600" dirty="0">
                <a:latin typeface="Arial"/>
                <a:cs typeface="Arial"/>
              </a:rPr>
              <a:t>Actielijn 3. C op Orde: implementatie Natuurlijk Werken, functiehuis, diversiteit &amp; inclusie</a:t>
            </a:r>
          </a:p>
          <a:p>
            <a:pPr lvl="2"/>
            <a:endParaRPr lang="nl-NL" sz="1600" dirty="0"/>
          </a:p>
          <a:p>
            <a:r>
              <a:rPr lang="nl-NL" sz="1600" dirty="0">
                <a:latin typeface="Arial"/>
                <a:cs typeface="Arial"/>
              </a:rPr>
              <a:t>Bestendigen productiviteitsstijging conform plan van aanpak</a:t>
            </a:r>
          </a:p>
          <a:p>
            <a:endParaRPr lang="nl-NL" sz="1600" i="1" dirty="0"/>
          </a:p>
          <a:p>
            <a:r>
              <a:rPr lang="nl-NL" sz="1600" dirty="0">
                <a:latin typeface="Arial"/>
                <a:cs typeface="Arial"/>
              </a:rPr>
              <a:t>Verkennen en verbreden van nieuwe financieringsvormen</a:t>
            </a:r>
          </a:p>
        </p:txBody>
      </p:sp>
    </p:spTree>
    <p:extLst>
      <p:ext uri="{BB962C8B-B14F-4D97-AF65-F5344CB8AC3E}">
        <p14:creationId xmlns:p14="http://schemas.microsoft.com/office/powerpoint/2010/main" val="41959010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98E17F0F-19C3-89F3-3151-8001A8BBF89A}"/>
              </a:ext>
            </a:extLst>
          </p:cNvPr>
          <p:cNvSpPr>
            <a:spLocks noGrp="1"/>
          </p:cNvSpPr>
          <p:nvPr>
            <p:ph type="title"/>
          </p:nvPr>
        </p:nvSpPr>
        <p:spPr/>
        <p:txBody>
          <a:bodyPr>
            <a:normAutofit fontScale="90000"/>
          </a:bodyPr>
          <a:lstStyle/>
          <a:p>
            <a:r>
              <a:rPr lang="nl-NL"/>
              <a:t>C. </a:t>
            </a:r>
            <a:r>
              <a:rPr lang="en-US" err="1">
                <a:latin typeface="Arial"/>
                <a:cs typeface="Arial"/>
              </a:rPr>
              <a:t>Capaciteit</a:t>
            </a:r>
            <a:r>
              <a:rPr lang="en-US">
                <a:latin typeface="Arial"/>
                <a:cs typeface="Arial"/>
              </a:rPr>
              <a:t>: </a:t>
            </a:r>
            <a:r>
              <a:rPr lang="en-US" err="1">
                <a:latin typeface="Arial"/>
                <a:cs typeface="Arial"/>
              </a:rPr>
              <a:t>Fijn</a:t>
            </a:r>
            <a:r>
              <a:rPr lang="en-US">
                <a:latin typeface="Arial"/>
                <a:cs typeface="Arial"/>
              </a:rPr>
              <a:t>, </a:t>
            </a:r>
            <a:r>
              <a:rPr lang="en-US" err="1">
                <a:latin typeface="Arial"/>
                <a:cs typeface="Arial"/>
              </a:rPr>
              <a:t>gezond</a:t>
            </a:r>
            <a:r>
              <a:rPr lang="en-US">
                <a:latin typeface="Arial"/>
                <a:cs typeface="Arial"/>
              </a:rPr>
              <a:t> en slim (</a:t>
            </a:r>
            <a:r>
              <a:rPr lang="en-US" err="1">
                <a:latin typeface="Arial"/>
                <a:cs typeface="Arial"/>
              </a:rPr>
              <a:t>samen</a:t>
            </a:r>
            <a:r>
              <a:rPr lang="en-US">
                <a:latin typeface="Arial"/>
                <a:cs typeface="Arial"/>
              </a:rPr>
              <a:t>) </a:t>
            </a:r>
            <a:r>
              <a:rPr lang="en-US" err="1">
                <a:latin typeface="Arial"/>
                <a:cs typeface="Arial"/>
              </a:rPr>
              <a:t>werken</a:t>
            </a:r>
            <a:br>
              <a:rPr lang="en-US">
                <a:latin typeface="Arial"/>
                <a:cs typeface="Arial"/>
              </a:rPr>
            </a:br>
            <a:endParaRPr lang="nl-NL"/>
          </a:p>
        </p:txBody>
      </p:sp>
      <p:sp>
        <p:nvSpPr>
          <p:cNvPr id="10" name="Tijdelijke aanduiding voor tekst 9">
            <a:extLst>
              <a:ext uri="{FF2B5EF4-FFF2-40B4-BE49-F238E27FC236}">
                <a16:creationId xmlns:a16="http://schemas.microsoft.com/office/drawing/2014/main" id="{7FC95DAA-2528-41E7-D4A4-1BDC68BC4DC8}"/>
              </a:ext>
            </a:extLst>
          </p:cNvPr>
          <p:cNvSpPr>
            <a:spLocks noGrp="1"/>
          </p:cNvSpPr>
          <p:nvPr>
            <p:ph idx="1"/>
          </p:nvPr>
        </p:nvSpPr>
        <p:spPr/>
        <p:txBody>
          <a:bodyPr vert="horz" lIns="91440" tIns="45720" rIns="91440" bIns="45720" rtlCol="0" anchor="t">
            <a:normAutofit/>
          </a:bodyPr>
          <a:lstStyle/>
          <a:p>
            <a:r>
              <a:rPr lang="nl-NL" sz="1800" dirty="0">
                <a:latin typeface="Arial"/>
                <a:cs typeface="Arial"/>
              </a:rPr>
              <a:t>Bevlogenheidsscore 2025:</a:t>
            </a:r>
            <a:r>
              <a:rPr lang="nl-NL" sz="1800" i="1" dirty="0">
                <a:latin typeface="Arial"/>
                <a:cs typeface="Arial"/>
              </a:rPr>
              <a:t> s</a:t>
            </a:r>
            <a:r>
              <a:rPr lang="nl-NL" sz="1800" dirty="0">
                <a:latin typeface="Arial"/>
                <a:cs typeface="Arial"/>
              </a:rPr>
              <a:t>core hoger dan 2024</a:t>
            </a:r>
            <a:endParaRPr lang="nl-NL" sz="1800" dirty="0"/>
          </a:p>
          <a:p>
            <a:endParaRPr lang="nl-NL" sz="1800" dirty="0"/>
          </a:p>
          <a:p>
            <a:r>
              <a:rPr lang="nl-NL" sz="1800" dirty="0">
                <a:latin typeface="Arial"/>
                <a:cs typeface="Arial"/>
              </a:rPr>
              <a:t>HR dashboards zijn voor alle cirkels inzichtelijk en worden gebruikt. </a:t>
            </a:r>
            <a:endParaRPr lang="nl-NL" sz="1800" dirty="0"/>
          </a:p>
          <a:p>
            <a:endParaRPr lang="nl-NL" sz="1800" dirty="0"/>
          </a:p>
          <a:p>
            <a:r>
              <a:rPr lang="nl-NL" sz="1800" dirty="0">
                <a:latin typeface="Arial"/>
                <a:cs typeface="Arial"/>
              </a:rPr>
              <a:t>We optimaliseren de samenwerking in landelijke inhoudelijke cirkels en regio’s (actielijnen 5 en 6) en zorgen dat onze </a:t>
            </a:r>
            <a:r>
              <a:rPr lang="nl-NL" sz="1800" dirty="0" err="1">
                <a:latin typeface="Arial"/>
                <a:cs typeface="Arial"/>
              </a:rPr>
              <a:t>governance</a:t>
            </a:r>
            <a:r>
              <a:rPr lang="nl-NL" sz="1800" dirty="0">
                <a:latin typeface="Arial"/>
                <a:cs typeface="Arial"/>
              </a:rPr>
              <a:t> in de beroepsorganisatie op orde is (actielijn 4) </a:t>
            </a:r>
          </a:p>
          <a:p>
            <a:endParaRPr lang="nl-NL" sz="1800" dirty="0"/>
          </a:p>
          <a:p>
            <a:r>
              <a:rPr lang="nl-NL" sz="1800" dirty="0">
                <a:latin typeface="Arial"/>
                <a:cs typeface="Arial"/>
              </a:rPr>
              <a:t>Spelregels op de ABC zijn bekend en leidend. IVN beroepskrachten denken en handelen vanuit de drie elementen (aanleiding, bedrijfsvoering en capaciteit). </a:t>
            </a:r>
          </a:p>
          <a:p>
            <a:endParaRPr lang="nl-NL" sz="1800" i="1" dirty="0"/>
          </a:p>
          <a:p>
            <a:endParaRPr lang="nl-NL" sz="1800" i="1" dirty="0"/>
          </a:p>
          <a:p>
            <a:endParaRPr lang="nl-NL" sz="1800" i="1" dirty="0"/>
          </a:p>
          <a:p>
            <a:endParaRPr lang="nl-NL" sz="1800" i="1" dirty="0"/>
          </a:p>
        </p:txBody>
      </p:sp>
    </p:spTree>
    <p:extLst>
      <p:ext uri="{BB962C8B-B14F-4D97-AF65-F5344CB8AC3E}">
        <p14:creationId xmlns:p14="http://schemas.microsoft.com/office/powerpoint/2010/main" val="516317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boom, buitenshuis, rondtrekken, schoeisel&#10;&#10;Automatisch gegenereerde beschrijving">
            <a:extLst>
              <a:ext uri="{FF2B5EF4-FFF2-40B4-BE49-F238E27FC236}">
                <a16:creationId xmlns:a16="http://schemas.microsoft.com/office/drawing/2014/main" id="{BE290934-D6A3-8F4B-1AC3-8493EBFD511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2336" b="32336"/>
          <a:stretch>
            <a:fillRect/>
          </a:stretch>
        </p:blipFill>
        <p:spPr/>
      </p:pic>
      <p:sp>
        <p:nvSpPr>
          <p:cNvPr id="9" name="Titel 1">
            <a:extLst>
              <a:ext uri="{FF2B5EF4-FFF2-40B4-BE49-F238E27FC236}">
                <a16:creationId xmlns:a16="http://schemas.microsoft.com/office/drawing/2014/main" id="{28CF2703-930E-8FA1-073D-E62EB3285849}"/>
              </a:ext>
            </a:extLst>
          </p:cNvPr>
          <p:cNvSpPr txBox="1">
            <a:spLocks/>
          </p:cNvSpPr>
          <p:nvPr/>
        </p:nvSpPr>
        <p:spPr>
          <a:xfrm>
            <a:off x="367200" y="356400"/>
            <a:ext cx="6276668" cy="635189"/>
          </a:xfrm>
          <a:prstGeom prst="rect">
            <a:avLst/>
          </a:prstGeom>
        </p:spPr>
        <p:txBody>
          <a:bodyPr/>
          <a:lstStyle>
            <a:lvl1pPr algn="l" defTabSz="914400" rtl="0" eaLnBrk="1" latinLnBrk="0" hangingPunct="1">
              <a:lnSpc>
                <a:spcPct val="90000"/>
              </a:lnSpc>
              <a:spcBef>
                <a:spcPct val="0"/>
              </a:spcBef>
              <a:buNone/>
              <a:defRPr sz="3500" b="1" kern="1200">
                <a:solidFill>
                  <a:schemeClr val="tx1"/>
                </a:solidFill>
                <a:latin typeface="Arial" panose="020B0604020202020204" pitchFamily="34" charset="0"/>
                <a:ea typeface="+mj-ea"/>
                <a:cs typeface="Arial" panose="020B0604020202020204" pitchFamily="34" charset="0"/>
              </a:defRPr>
            </a:lvl1pPr>
          </a:lstStyle>
          <a:p>
            <a:r>
              <a:rPr lang="nl-NL">
                <a:solidFill>
                  <a:schemeClr val="bg1"/>
                </a:solidFill>
              </a:rPr>
              <a:t>Onze droom: </a:t>
            </a:r>
            <a:r>
              <a:rPr lang="nl-NL" err="1">
                <a:solidFill>
                  <a:schemeClr val="bg1"/>
                </a:solidFill>
              </a:rPr>
              <a:t>meerjarenvisie</a:t>
            </a:r>
            <a:endParaRPr lang="nl-NL">
              <a:solidFill>
                <a:schemeClr val="bg1"/>
              </a:solidFill>
            </a:endParaRPr>
          </a:p>
          <a:p>
            <a:r>
              <a:rPr lang="nl-NL" i="1">
                <a:solidFill>
                  <a:schemeClr val="bg1"/>
                </a:solidFill>
              </a:rPr>
              <a:t>Waar werken we naartoe?</a:t>
            </a:r>
          </a:p>
        </p:txBody>
      </p:sp>
    </p:spTree>
    <p:extLst>
      <p:ext uri="{BB962C8B-B14F-4D97-AF65-F5344CB8AC3E}">
        <p14:creationId xmlns:p14="http://schemas.microsoft.com/office/powerpoint/2010/main" val="1313668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C236FE-1969-2918-34A8-800532B0A462}"/>
              </a:ext>
            </a:extLst>
          </p:cNvPr>
          <p:cNvSpPr>
            <a:spLocks noGrp="1"/>
          </p:cNvSpPr>
          <p:nvPr>
            <p:ph type="title"/>
          </p:nvPr>
        </p:nvSpPr>
        <p:spPr/>
        <p:txBody>
          <a:bodyPr/>
          <a:lstStyle/>
          <a:p>
            <a:r>
              <a:rPr lang="nl-NL"/>
              <a:t>Waar streven wij naar?</a:t>
            </a:r>
          </a:p>
        </p:txBody>
      </p:sp>
      <p:sp>
        <p:nvSpPr>
          <p:cNvPr id="3" name="Tijdelijke aanduiding voor inhoud 2">
            <a:extLst>
              <a:ext uri="{FF2B5EF4-FFF2-40B4-BE49-F238E27FC236}">
                <a16:creationId xmlns:a16="http://schemas.microsoft.com/office/drawing/2014/main" id="{DAC067EA-865B-9958-4F31-66D112592857}"/>
              </a:ext>
            </a:extLst>
          </p:cNvPr>
          <p:cNvSpPr>
            <a:spLocks noGrp="1"/>
          </p:cNvSpPr>
          <p:nvPr>
            <p:ph sz="half" idx="1"/>
          </p:nvPr>
        </p:nvSpPr>
        <p:spPr/>
        <p:txBody>
          <a:bodyPr/>
          <a:lstStyle/>
          <a:p>
            <a:pPr marL="0" indent="0">
              <a:buNone/>
            </a:pPr>
            <a:r>
              <a:rPr lang="nl-NL"/>
              <a:t>IVN richt zich op het verbinden van mens en natuur en we streven naar: </a:t>
            </a:r>
          </a:p>
          <a:p>
            <a:pPr marL="0" indent="0">
              <a:buNone/>
            </a:pPr>
            <a:endParaRPr lang="nl-NL"/>
          </a:p>
          <a:p>
            <a:r>
              <a:rPr lang="nl-NL" err="1"/>
              <a:t>Natuurinclusief</a:t>
            </a:r>
            <a:r>
              <a:rPr lang="nl-NL"/>
              <a:t> Nederland: natuur onderdeel van ons dagelijks leven</a:t>
            </a:r>
          </a:p>
          <a:p>
            <a:endParaRPr lang="nl-NL"/>
          </a:p>
          <a:p>
            <a:r>
              <a:rPr lang="nl-NL"/>
              <a:t>Structureel effect op de verbinding tussen mens en natuur</a:t>
            </a:r>
          </a:p>
          <a:p>
            <a:endParaRPr lang="nl-NL"/>
          </a:p>
          <a:p>
            <a:r>
              <a:rPr lang="nl-NL"/>
              <a:t>In samenwerking met partners ontwikkelen van een groene beweging </a:t>
            </a:r>
          </a:p>
          <a:p>
            <a:endParaRPr lang="nl-NL"/>
          </a:p>
          <a:p>
            <a:endParaRPr lang="nl-NL"/>
          </a:p>
        </p:txBody>
      </p:sp>
      <p:pic>
        <p:nvPicPr>
          <p:cNvPr id="6" name="Tijdelijke aanduiding voor afbeelding 5">
            <a:extLst>
              <a:ext uri="{FF2B5EF4-FFF2-40B4-BE49-F238E27FC236}">
                <a16:creationId xmlns:a16="http://schemas.microsoft.com/office/drawing/2014/main" id="{9C4EBC4E-8A06-D10C-BFCF-178EAFE9D4EB}"/>
              </a:ext>
            </a:extLst>
          </p:cNvPr>
          <p:cNvPicPr>
            <a:picLocks noGrp="1" noChangeAspect="1"/>
          </p:cNvPicPr>
          <p:nvPr>
            <p:ph type="pic" sz="quarter" idx="10"/>
          </p:nvPr>
        </p:nvPicPr>
        <p:blipFill>
          <a:blip r:embed="rId2"/>
          <a:srcRect l="16291" r="16291"/>
          <a:stretch/>
        </p:blipFill>
        <p:spPr/>
      </p:pic>
    </p:spTree>
    <p:extLst>
      <p:ext uri="{BB962C8B-B14F-4D97-AF65-F5344CB8AC3E}">
        <p14:creationId xmlns:p14="http://schemas.microsoft.com/office/powerpoint/2010/main" val="79017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C236FE-1969-2918-34A8-800532B0A462}"/>
              </a:ext>
            </a:extLst>
          </p:cNvPr>
          <p:cNvSpPr>
            <a:spLocks noGrp="1"/>
          </p:cNvSpPr>
          <p:nvPr>
            <p:ph type="title"/>
          </p:nvPr>
        </p:nvSpPr>
        <p:spPr/>
        <p:txBody>
          <a:bodyPr/>
          <a:lstStyle/>
          <a:p>
            <a:r>
              <a:rPr lang="nl-NL"/>
              <a:t>Waar zetten we op in?</a:t>
            </a:r>
          </a:p>
        </p:txBody>
      </p:sp>
      <p:sp>
        <p:nvSpPr>
          <p:cNvPr id="3" name="Tijdelijke aanduiding voor inhoud 2">
            <a:extLst>
              <a:ext uri="{FF2B5EF4-FFF2-40B4-BE49-F238E27FC236}">
                <a16:creationId xmlns:a16="http://schemas.microsoft.com/office/drawing/2014/main" id="{DAC067EA-865B-9958-4F31-66D112592857}"/>
              </a:ext>
            </a:extLst>
          </p:cNvPr>
          <p:cNvSpPr>
            <a:spLocks noGrp="1"/>
          </p:cNvSpPr>
          <p:nvPr>
            <p:ph sz="half" idx="1"/>
          </p:nvPr>
        </p:nvSpPr>
        <p:spPr>
          <a:xfrm>
            <a:off x="367199" y="1090800"/>
            <a:ext cx="5890165" cy="5114074"/>
          </a:xfrm>
        </p:spPr>
        <p:txBody>
          <a:bodyPr>
            <a:normAutofit/>
          </a:bodyPr>
          <a:lstStyle/>
          <a:p>
            <a:r>
              <a:rPr lang="nl-NL" sz="1600" b="1"/>
              <a:t>Inhoudelijke focus op 3 domeinen</a:t>
            </a:r>
            <a:r>
              <a:rPr lang="nl-NL" sz="1600"/>
              <a:t>:</a:t>
            </a:r>
          </a:p>
          <a:p>
            <a:pPr lvl="1"/>
            <a:r>
              <a:rPr lang="nl-NL" sz="1600" b="1" i="1"/>
              <a:t>Opgroeien en Ontwikkelen</a:t>
            </a:r>
          </a:p>
          <a:p>
            <a:pPr lvl="2">
              <a:buFont typeface="Wingdings" panose="05000000000000000000" pitchFamily="2" charset="2"/>
              <a:buChar char="Ø"/>
            </a:pPr>
            <a:r>
              <a:rPr lang="nl-NL" sz="1600"/>
              <a:t>Verbinden van kinderen/jongeren en natuur in de (voor)schoolse context</a:t>
            </a:r>
          </a:p>
          <a:p>
            <a:pPr lvl="2">
              <a:buFont typeface="Wingdings" panose="05000000000000000000" pitchFamily="2" charset="2"/>
              <a:buChar char="Ø"/>
            </a:pPr>
            <a:r>
              <a:rPr lang="nl-NL" sz="1600"/>
              <a:t>Groene revolutie</a:t>
            </a:r>
          </a:p>
          <a:p>
            <a:pPr lvl="1"/>
            <a:r>
              <a:rPr lang="nl-NL" sz="1600" b="1" i="1"/>
              <a:t>Dagelijkse leefomgeving</a:t>
            </a:r>
          </a:p>
          <a:p>
            <a:pPr lvl="2">
              <a:buFont typeface="Wingdings" panose="05000000000000000000" pitchFamily="2" charset="2"/>
              <a:buChar char="Ø"/>
            </a:pPr>
            <a:r>
              <a:rPr lang="nl-NL" sz="1600"/>
              <a:t>Verbinden van volwassenen en natuur in dagelijkse leven</a:t>
            </a:r>
          </a:p>
          <a:p>
            <a:pPr lvl="2">
              <a:buFont typeface="Wingdings" panose="05000000000000000000" pitchFamily="2" charset="2"/>
              <a:buChar char="Ø"/>
            </a:pPr>
            <a:r>
              <a:rPr lang="nl-NL" sz="1600"/>
              <a:t>Woonomgeving, Werkomgeving en Zorgomgeving</a:t>
            </a:r>
          </a:p>
          <a:p>
            <a:pPr lvl="1"/>
            <a:r>
              <a:rPr lang="nl-NL" sz="1600" b="1" i="1"/>
              <a:t>Vrije tijd</a:t>
            </a:r>
          </a:p>
          <a:p>
            <a:pPr lvl="2">
              <a:buFont typeface="Wingdings" panose="05000000000000000000" pitchFamily="2" charset="2"/>
              <a:buChar char="Ø"/>
            </a:pPr>
            <a:r>
              <a:rPr lang="nl-NL" sz="1600"/>
              <a:t>Verbinden van kinderen/jongeren/volwassenen en natuur in hun vrije tijd</a:t>
            </a:r>
          </a:p>
          <a:p>
            <a:pPr lvl="2">
              <a:buFont typeface="Wingdings" panose="05000000000000000000" pitchFamily="2" charset="2"/>
              <a:buChar char="Ø"/>
            </a:pPr>
            <a:r>
              <a:rPr lang="nl-NL" sz="1600"/>
              <a:t>Via recreatieondernemers, in de Nationale Parken en door activiteiten van onze afdelingen</a:t>
            </a:r>
          </a:p>
          <a:p>
            <a:pPr lvl="2">
              <a:buFont typeface="Wingdings" panose="05000000000000000000" pitchFamily="2" charset="2"/>
              <a:buChar char="Ø"/>
            </a:pPr>
            <a:endParaRPr lang="nl-NL" sz="1600"/>
          </a:p>
          <a:p>
            <a:r>
              <a:rPr lang="nl-NL" sz="1600" b="1"/>
              <a:t>Impact van vrijwilligers / leden vergroten</a:t>
            </a:r>
          </a:p>
        </p:txBody>
      </p:sp>
      <p:pic>
        <p:nvPicPr>
          <p:cNvPr id="6" name="Tijdelijke aanduiding voor afbeelding 5">
            <a:extLst>
              <a:ext uri="{FF2B5EF4-FFF2-40B4-BE49-F238E27FC236}">
                <a16:creationId xmlns:a16="http://schemas.microsoft.com/office/drawing/2014/main" id="{9C4EBC4E-8A06-D10C-BFCF-178EAFE9D4EB}"/>
              </a:ext>
            </a:extLst>
          </p:cNvPr>
          <p:cNvPicPr>
            <a:picLocks noGrp="1" noChangeAspect="1"/>
          </p:cNvPicPr>
          <p:nvPr>
            <p:ph type="pic" sz="quarter" idx="10"/>
          </p:nvPr>
        </p:nvPicPr>
        <p:blipFill>
          <a:blip r:embed="rId3"/>
          <a:srcRect l="16291" r="16291"/>
          <a:stretch/>
        </p:blipFill>
        <p:spPr/>
      </p:pic>
    </p:spTree>
    <p:extLst>
      <p:ext uri="{BB962C8B-B14F-4D97-AF65-F5344CB8AC3E}">
        <p14:creationId xmlns:p14="http://schemas.microsoft.com/office/powerpoint/2010/main" val="1796937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C236FE-1969-2918-34A8-800532B0A462}"/>
              </a:ext>
            </a:extLst>
          </p:cNvPr>
          <p:cNvSpPr>
            <a:spLocks noGrp="1"/>
          </p:cNvSpPr>
          <p:nvPr>
            <p:ph type="title"/>
          </p:nvPr>
        </p:nvSpPr>
        <p:spPr/>
        <p:txBody>
          <a:bodyPr/>
          <a:lstStyle/>
          <a:p>
            <a:r>
              <a:rPr lang="nl-NL"/>
              <a:t>Wat is de IVN wijze?</a:t>
            </a:r>
          </a:p>
        </p:txBody>
      </p:sp>
      <p:sp>
        <p:nvSpPr>
          <p:cNvPr id="3" name="Tijdelijke aanduiding voor inhoud 2">
            <a:extLst>
              <a:ext uri="{FF2B5EF4-FFF2-40B4-BE49-F238E27FC236}">
                <a16:creationId xmlns:a16="http://schemas.microsoft.com/office/drawing/2014/main" id="{DAC067EA-865B-9958-4F31-66D112592857}"/>
              </a:ext>
            </a:extLst>
          </p:cNvPr>
          <p:cNvSpPr>
            <a:spLocks noGrp="1"/>
          </p:cNvSpPr>
          <p:nvPr>
            <p:ph sz="half" idx="1"/>
          </p:nvPr>
        </p:nvSpPr>
        <p:spPr/>
        <p:txBody>
          <a:bodyPr/>
          <a:lstStyle/>
          <a:p>
            <a:r>
              <a:rPr lang="nl-NL"/>
              <a:t>Zelf doen, ervaren en leren staan centraal</a:t>
            </a:r>
          </a:p>
          <a:p>
            <a:r>
              <a:rPr lang="nl-NL"/>
              <a:t>Iedereen kan meedoen</a:t>
            </a:r>
          </a:p>
          <a:p>
            <a:endParaRPr lang="nl-NL"/>
          </a:p>
          <a:p>
            <a:r>
              <a:rPr lang="nl-NL"/>
              <a:t>Onze kernwaarden: </a:t>
            </a:r>
          </a:p>
          <a:p>
            <a:endParaRPr lang="nl-NL"/>
          </a:p>
        </p:txBody>
      </p:sp>
      <p:sp>
        <p:nvSpPr>
          <p:cNvPr id="4" name="Rechthoek: afgeronde hoeken 3">
            <a:extLst>
              <a:ext uri="{FF2B5EF4-FFF2-40B4-BE49-F238E27FC236}">
                <a16:creationId xmlns:a16="http://schemas.microsoft.com/office/drawing/2014/main" id="{B707AE0D-5FCD-20CA-9D8A-8DD1552A8DE2}"/>
              </a:ext>
            </a:extLst>
          </p:cNvPr>
          <p:cNvSpPr/>
          <p:nvPr/>
        </p:nvSpPr>
        <p:spPr>
          <a:xfrm>
            <a:off x="695519" y="2470562"/>
            <a:ext cx="2154925" cy="711200"/>
          </a:xfrm>
          <a:prstGeom prst="roundRect">
            <a:avLst/>
          </a:prstGeom>
          <a:solidFill>
            <a:srgbClr val="9EC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a:latin typeface="Arial" panose="020B0604020202020204" pitchFamily="34" charset="0"/>
                <a:cs typeface="Arial" panose="020B0604020202020204" pitchFamily="34" charset="0"/>
              </a:rPr>
              <a:t>Inspirerend</a:t>
            </a:r>
          </a:p>
        </p:txBody>
      </p:sp>
      <p:sp>
        <p:nvSpPr>
          <p:cNvPr id="5" name="Rechthoek: afgeronde hoeken 4">
            <a:extLst>
              <a:ext uri="{FF2B5EF4-FFF2-40B4-BE49-F238E27FC236}">
                <a16:creationId xmlns:a16="http://schemas.microsoft.com/office/drawing/2014/main" id="{432FB487-A256-B3EA-6B22-22630FB4B52A}"/>
              </a:ext>
            </a:extLst>
          </p:cNvPr>
          <p:cNvSpPr/>
          <p:nvPr/>
        </p:nvSpPr>
        <p:spPr>
          <a:xfrm>
            <a:off x="695519" y="3649459"/>
            <a:ext cx="2154925" cy="711200"/>
          </a:xfrm>
          <a:prstGeom prst="roundRect">
            <a:avLst/>
          </a:prstGeom>
          <a:solidFill>
            <a:srgbClr val="9EC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a:latin typeface="Arial" panose="020B0604020202020204" pitchFamily="34" charset="0"/>
                <a:cs typeface="Arial" panose="020B0604020202020204" pitchFamily="34" charset="0"/>
              </a:rPr>
              <a:t>Verbindend</a:t>
            </a:r>
          </a:p>
        </p:txBody>
      </p:sp>
      <p:sp>
        <p:nvSpPr>
          <p:cNvPr id="7" name="Rechthoek: afgeronde hoeken 6">
            <a:extLst>
              <a:ext uri="{FF2B5EF4-FFF2-40B4-BE49-F238E27FC236}">
                <a16:creationId xmlns:a16="http://schemas.microsoft.com/office/drawing/2014/main" id="{FB025356-D6B5-6B81-5411-48E4E0D603E7}"/>
              </a:ext>
            </a:extLst>
          </p:cNvPr>
          <p:cNvSpPr/>
          <p:nvPr/>
        </p:nvSpPr>
        <p:spPr>
          <a:xfrm>
            <a:off x="695518" y="4733913"/>
            <a:ext cx="2154925" cy="711200"/>
          </a:xfrm>
          <a:prstGeom prst="roundRect">
            <a:avLst/>
          </a:prstGeom>
          <a:solidFill>
            <a:srgbClr val="9EC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a:latin typeface="Arial" panose="020B0604020202020204" pitchFamily="34" charset="0"/>
                <a:cs typeface="Arial" panose="020B0604020202020204" pitchFamily="34" charset="0"/>
              </a:rPr>
              <a:t>Natuurrijk</a:t>
            </a:r>
          </a:p>
        </p:txBody>
      </p:sp>
      <p:sp>
        <p:nvSpPr>
          <p:cNvPr id="8" name="Tekstvak 7">
            <a:extLst>
              <a:ext uri="{FF2B5EF4-FFF2-40B4-BE49-F238E27FC236}">
                <a16:creationId xmlns:a16="http://schemas.microsoft.com/office/drawing/2014/main" id="{A90CF280-4EC8-6523-654A-35CD8878BFF8}"/>
              </a:ext>
            </a:extLst>
          </p:cNvPr>
          <p:cNvSpPr txBox="1"/>
          <p:nvPr/>
        </p:nvSpPr>
        <p:spPr>
          <a:xfrm>
            <a:off x="3107397" y="2326482"/>
            <a:ext cx="8739163" cy="877163"/>
          </a:xfrm>
          <a:prstGeom prst="rect">
            <a:avLst/>
          </a:prstGeom>
          <a:noFill/>
        </p:spPr>
        <p:txBody>
          <a:bodyPr wrap="square" lIns="91440" tIns="45720" rIns="91440" bIns="45720" rtlCol="0" anchor="t">
            <a:spAutoFit/>
          </a:bodyPr>
          <a:lstStyle/>
          <a:p>
            <a:r>
              <a:rPr lang="nl-NL" sz="1700">
                <a:latin typeface="Arial"/>
                <a:cs typeface="Arial"/>
              </a:rPr>
              <a:t>We </a:t>
            </a:r>
            <a:r>
              <a:rPr lang="nl-NL" sz="1700" b="1">
                <a:latin typeface="Arial"/>
                <a:cs typeface="Arial"/>
              </a:rPr>
              <a:t>inspireren</a:t>
            </a:r>
            <a:r>
              <a:rPr lang="nl-NL" sz="1700">
                <a:latin typeface="Arial"/>
                <a:cs typeface="Arial"/>
              </a:rPr>
              <a:t> mensen dichter bij de natuur te komen. Niet alleen door kennis maar juist ook door beleving wakkeren we de band met natuur aan. Gedreven vanuit onze missie, met de nodige creativiteit en passie inspireren we steeds meer mensen tot verandering.</a:t>
            </a:r>
          </a:p>
        </p:txBody>
      </p:sp>
      <p:sp>
        <p:nvSpPr>
          <p:cNvPr id="9" name="Tekstvak 8">
            <a:extLst>
              <a:ext uri="{FF2B5EF4-FFF2-40B4-BE49-F238E27FC236}">
                <a16:creationId xmlns:a16="http://schemas.microsoft.com/office/drawing/2014/main" id="{1494DA61-470C-308F-A3EB-D96545BD9AFF}"/>
              </a:ext>
            </a:extLst>
          </p:cNvPr>
          <p:cNvSpPr txBox="1"/>
          <p:nvPr/>
        </p:nvSpPr>
        <p:spPr>
          <a:xfrm>
            <a:off x="3107397" y="3439616"/>
            <a:ext cx="8632725" cy="1138773"/>
          </a:xfrm>
          <a:prstGeom prst="rect">
            <a:avLst/>
          </a:prstGeom>
          <a:noFill/>
        </p:spPr>
        <p:txBody>
          <a:bodyPr wrap="square" lIns="91440" tIns="45720" rIns="91440" bIns="45720" rtlCol="0" anchor="t">
            <a:spAutoFit/>
          </a:bodyPr>
          <a:lstStyle/>
          <a:p>
            <a:pPr>
              <a:buNone/>
            </a:pPr>
            <a:r>
              <a:rPr lang="nl-NL" sz="1700">
                <a:latin typeface="Arial"/>
                <a:cs typeface="Arial"/>
              </a:rPr>
              <a:t>Alles wat we doen is erop gericht om mensen met de natuur te </a:t>
            </a:r>
            <a:r>
              <a:rPr lang="nl-NL" sz="1700" b="1">
                <a:latin typeface="Arial"/>
                <a:cs typeface="Arial"/>
              </a:rPr>
              <a:t>verbinden</a:t>
            </a:r>
            <a:r>
              <a:rPr lang="nl-NL" sz="1700">
                <a:latin typeface="Arial"/>
                <a:cs typeface="Arial"/>
              </a:rPr>
              <a:t>. We zoeken actief de samenwerking met andere (groene) organisaties om steeds meer mensen bij de natuur te betrekken. Samen maken we meer impact. Samen vormen we een beweging, een zwerm.</a:t>
            </a:r>
          </a:p>
        </p:txBody>
      </p:sp>
      <p:sp>
        <p:nvSpPr>
          <p:cNvPr id="10" name="Tekstvak 9">
            <a:extLst>
              <a:ext uri="{FF2B5EF4-FFF2-40B4-BE49-F238E27FC236}">
                <a16:creationId xmlns:a16="http://schemas.microsoft.com/office/drawing/2014/main" id="{556D9A5F-03D7-5DDE-7D70-B9A1874400F8}"/>
              </a:ext>
            </a:extLst>
          </p:cNvPr>
          <p:cNvSpPr txBox="1"/>
          <p:nvPr/>
        </p:nvSpPr>
        <p:spPr>
          <a:xfrm>
            <a:off x="3107398" y="4735238"/>
            <a:ext cx="8739162" cy="877163"/>
          </a:xfrm>
          <a:prstGeom prst="rect">
            <a:avLst/>
          </a:prstGeom>
          <a:noFill/>
        </p:spPr>
        <p:txBody>
          <a:bodyPr wrap="square" lIns="91440" tIns="45720" rIns="91440" bIns="45720" rtlCol="0" anchor="t">
            <a:spAutoFit/>
          </a:bodyPr>
          <a:lstStyle/>
          <a:p>
            <a:r>
              <a:rPr lang="nl-NL" sz="1700">
                <a:latin typeface="Arial"/>
                <a:cs typeface="Arial"/>
              </a:rPr>
              <a:t>We geloven in de onlosmakelijke eenheid van mens en natuur. De mens is natuur. Dat moet weer vanzelfsprekend worden. Alles wat wij doen moet een </a:t>
            </a:r>
            <a:r>
              <a:rPr lang="nl-NL" sz="1700" b="1">
                <a:latin typeface="Arial"/>
                <a:cs typeface="Arial"/>
              </a:rPr>
              <a:t>positief effect </a:t>
            </a:r>
            <a:r>
              <a:rPr lang="nl-NL" sz="1700">
                <a:latin typeface="Arial"/>
                <a:cs typeface="Arial"/>
              </a:rPr>
              <a:t>hebben op de </a:t>
            </a:r>
            <a:r>
              <a:rPr lang="nl-NL" sz="1700" b="1">
                <a:latin typeface="Arial"/>
                <a:cs typeface="Arial"/>
              </a:rPr>
              <a:t>natuur</a:t>
            </a:r>
            <a:r>
              <a:rPr lang="nl-NL" sz="1700">
                <a:latin typeface="Arial"/>
                <a:cs typeface="Arial"/>
              </a:rPr>
              <a:t>. Door vergroening, herstel, verbinding en bewustwording. </a:t>
            </a:r>
            <a:endParaRPr lang="nl-NL" sz="17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4794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afbeelding 1"/>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48986"/>
          </a:xfrm>
        </p:spPr>
      </p:pic>
      <p:sp>
        <p:nvSpPr>
          <p:cNvPr id="3" name="Titel 1">
            <a:extLst>
              <a:ext uri="{FF2B5EF4-FFF2-40B4-BE49-F238E27FC236}">
                <a16:creationId xmlns:a16="http://schemas.microsoft.com/office/drawing/2014/main" id="{C1884027-029A-379A-04EF-7F10996AF2E8}"/>
              </a:ext>
            </a:extLst>
          </p:cNvPr>
          <p:cNvSpPr txBox="1">
            <a:spLocks/>
          </p:cNvSpPr>
          <p:nvPr/>
        </p:nvSpPr>
        <p:spPr>
          <a:xfrm>
            <a:off x="368516" y="357697"/>
            <a:ext cx="10515600" cy="635189"/>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nl-NL"/>
              <a:t>Impact 2025</a:t>
            </a:r>
          </a:p>
        </p:txBody>
      </p:sp>
    </p:spTree>
    <p:extLst>
      <p:ext uri="{BB962C8B-B14F-4D97-AF65-F5344CB8AC3E}">
        <p14:creationId xmlns:p14="http://schemas.microsoft.com/office/powerpoint/2010/main" val="839516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CA6E98-33F9-C487-99D5-191088E4832B}"/>
              </a:ext>
            </a:extLst>
          </p:cNvPr>
          <p:cNvSpPr>
            <a:spLocks noGrp="1"/>
          </p:cNvSpPr>
          <p:nvPr>
            <p:ph type="title"/>
          </p:nvPr>
        </p:nvSpPr>
        <p:spPr/>
        <p:txBody>
          <a:bodyPr>
            <a:normAutofit fontScale="90000"/>
          </a:bodyPr>
          <a:lstStyle/>
          <a:p>
            <a:r>
              <a:rPr lang="nl-NL"/>
              <a:t>Opgroeien en Ontwikkelen</a:t>
            </a:r>
            <a:br>
              <a:rPr lang="nl-NL"/>
            </a:br>
            <a:r>
              <a:rPr lang="nl-NL"/>
              <a:t>Natuurrijke School- en Studiedag: groene revolutie</a:t>
            </a:r>
          </a:p>
        </p:txBody>
      </p:sp>
      <p:sp>
        <p:nvSpPr>
          <p:cNvPr id="3" name="Tijdelijke aanduiding voor inhoud 2">
            <a:extLst>
              <a:ext uri="{FF2B5EF4-FFF2-40B4-BE49-F238E27FC236}">
                <a16:creationId xmlns:a16="http://schemas.microsoft.com/office/drawing/2014/main" id="{677B2B6D-D12C-96D4-868E-89E04E27909F}"/>
              </a:ext>
            </a:extLst>
          </p:cNvPr>
          <p:cNvSpPr>
            <a:spLocks noGrp="1"/>
          </p:cNvSpPr>
          <p:nvPr>
            <p:ph idx="1"/>
          </p:nvPr>
        </p:nvSpPr>
        <p:spPr/>
        <p:txBody>
          <a:bodyPr/>
          <a:lstStyle/>
          <a:p>
            <a:r>
              <a:rPr lang="nl-NL" sz="1800" b="0" i="0">
                <a:solidFill>
                  <a:srgbClr val="3A3A3A"/>
                </a:solidFill>
                <a:effectLst/>
                <a:latin typeface="Arial" panose="020B0604020202020204" pitchFamily="34" charset="0"/>
              </a:rPr>
              <a:t>Wij zetten ons in voor een natuurrijke speel- en leeromgeving. Een plek waar álle kinderen en jongeren zich gezond kunnen ontwikkelen en kennis en vaardigheden opdoen om bij te dragen aan een planeet die bruist van het leven. </a:t>
            </a:r>
          </a:p>
          <a:p>
            <a:endParaRPr lang="nl-NL" sz="1800">
              <a:solidFill>
                <a:srgbClr val="3A3A3A"/>
              </a:solidFill>
            </a:endParaRPr>
          </a:p>
          <a:p>
            <a:r>
              <a:rPr lang="nl-NL" sz="1800">
                <a:solidFill>
                  <a:srgbClr val="3A3A3A"/>
                </a:solidFill>
              </a:rPr>
              <a:t>Hierbij richten wij ons op:</a:t>
            </a:r>
          </a:p>
          <a:p>
            <a:pPr lvl="1"/>
            <a:r>
              <a:rPr lang="nl-NL" sz="1800">
                <a:solidFill>
                  <a:srgbClr val="3A3A3A"/>
                </a:solidFill>
              </a:rPr>
              <a:t>Groene revolutie in de </a:t>
            </a:r>
            <a:r>
              <a:rPr lang="nl-NL" sz="1800" b="1">
                <a:solidFill>
                  <a:schemeClr val="accent1"/>
                </a:solidFill>
              </a:rPr>
              <a:t>buitenruimte</a:t>
            </a:r>
            <a:endParaRPr lang="nl-NL" sz="1800">
              <a:solidFill>
                <a:schemeClr val="accent1"/>
              </a:solidFill>
            </a:endParaRPr>
          </a:p>
          <a:p>
            <a:pPr lvl="1"/>
            <a:r>
              <a:rPr lang="nl-NL" sz="1800">
                <a:solidFill>
                  <a:srgbClr val="3A3A3A"/>
                </a:solidFill>
              </a:rPr>
              <a:t>Ondersteuning </a:t>
            </a:r>
            <a:r>
              <a:rPr lang="nl-NL" sz="1800" b="1">
                <a:solidFill>
                  <a:schemeClr val="accent1"/>
                </a:solidFill>
              </a:rPr>
              <a:t>leerkrachten en pedagogische medewerkers</a:t>
            </a:r>
            <a:r>
              <a:rPr lang="nl-NL" sz="1800">
                <a:solidFill>
                  <a:schemeClr val="accent1"/>
                </a:solidFill>
              </a:rPr>
              <a:t> </a:t>
            </a:r>
            <a:r>
              <a:rPr lang="nl-NL" sz="1800">
                <a:solidFill>
                  <a:srgbClr val="3A3A3A"/>
                </a:solidFill>
              </a:rPr>
              <a:t>om natuur en de buitenruimte een plek te geven in het dagelijks programma</a:t>
            </a:r>
          </a:p>
          <a:p>
            <a:pPr lvl="1"/>
            <a:r>
              <a:rPr lang="nl-NL" sz="1800" b="1">
                <a:solidFill>
                  <a:schemeClr val="accent1"/>
                </a:solidFill>
              </a:rPr>
              <a:t>IVN Natuurhelden</a:t>
            </a:r>
            <a:r>
              <a:rPr lang="nl-NL" sz="1800">
                <a:solidFill>
                  <a:schemeClr val="accent1"/>
                </a:solidFill>
              </a:rPr>
              <a:t> </a:t>
            </a:r>
            <a:r>
              <a:rPr lang="nl-NL" sz="1800">
                <a:solidFill>
                  <a:srgbClr val="3A3A3A"/>
                </a:solidFill>
              </a:rPr>
              <a:t>ter ondersteuning van scholen</a:t>
            </a:r>
          </a:p>
          <a:p>
            <a:pPr lvl="1"/>
            <a:r>
              <a:rPr lang="nl-NL" sz="1800" b="1">
                <a:solidFill>
                  <a:schemeClr val="accent1"/>
                </a:solidFill>
              </a:rPr>
              <a:t>Lobby- en communicatie </a:t>
            </a:r>
            <a:r>
              <a:rPr lang="nl-NL" sz="1800">
                <a:solidFill>
                  <a:srgbClr val="3A3A3A"/>
                </a:solidFill>
              </a:rPr>
              <a:t>zodat meer kennis en bewustwording ontstaat voor de waarde van natuur voor het onderwijs en kinderopvang en stimuleren meer te investeren hierin</a:t>
            </a:r>
          </a:p>
          <a:p>
            <a:pPr lvl="1"/>
            <a:r>
              <a:rPr lang="nl-NL" sz="1800" b="1">
                <a:solidFill>
                  <a:schemeClr val="accent1"/>
                </a:solidFill>
              </a:rPr>
              <a:t>Natuurprogramma’s binnen VO, MBO en HBO studies</a:t>
            </a:r>
            <a:r>
              <a:rPr lang="nl-NL" sz="1800" b="1">
                <a:solidFill>
                  <a:srgbClr val="3A3A3A"/>
                </a:solidFill>
              </a:rPr>
              <a:t>, </a:t>
            </a:r>
            <a:r>
              <a:rPr lang="nl-NL" sz="1800">
                <a:solidFill>
                  <a:srgbClr val="3A3A3A"/>
                </a:solidFill>
              </a:rPr>
              <a:t>om zodoende een nieuw normaal te creëren voor middelbare scholieren en studenten</a:t>
            </a:r>
            <a:endParaRPr lang="nl-NL" sz="1800" b="1">
              <a:solidFill>
                <a:srgbClr val="3A3A3A"/>
              </a:solidFill>
            </a:endParaRPr>
          </a:p>
          <a:p>
            <a:endParaRPr lang="nl-NL"/>
          </a:p>
        </p:txBody>
      </p:sp>
      <p:pic>
        <p:nvPicPr>
          <p:cNvPr id="2050" name="Picture 2">
            <a:extLst>
              <a:ext uri="{FF2B5EF4-FFF2-40B4-BE49-F238E27FC236}">
                <a16:creationId xmlns:a16="http://schemas.microsoft.com/office/drawing/2014/main" id="{58C5224C-DDC7-424A-3405-A83AC591AF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66" t="19604" r="9692" b="18082"/>
          <a:stretch/>
        </p:blipFill>
        <p:spPr bwMode="auto">
          <a:xfrm>
            <a:off x="4152899" y="4870230"/>
            <a:ext cx="3886201" cy="1987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51433"/>
      </p:ext>
    </p:extLst>
  </p:cSld>
  <p:clrMapOvr>
    <a:masterClrMapping/>
  </p:clrMapOvr>
</p:sld>
</file>

<file path=ppt/theme/theme1.xml><?xml version="1.0" encoding="utf-8"?>
<a:theme xmlns:a="http://schemas.openxmlformats.org/drawingml/2006/main" name="IVN Thema">
  <a:themeElements>
    <a:clrScheme name="IVN Kleurenschema">
      <a:dk1>
        <a:srgbClr val="000000"/>
      </a:dk1>
      <a:lt1>
        <a:srgbClr val="FFFFFF"/>
      </a:lt1>
      <a:dk2>
        <a:srgbClr val="44546A"/>
      </a:dk2>
      <a:lt2>
        <a:srgbClr val="E7E6E6"/>
      </a:lt2>
      <a:accent1>
        <a:srgbClr val="A3CC39"/>
      </a:accent1>
      <a:accent2>
        <a:srgbClr val="00ACC8"/>
      </a:accent2>
      <a:accent3>
        <a:srgbClr val="F78D1E"/>
      </a:accent3>
      <a:accent4>
        <a:srgbClr val="472E81"/>
      </a:accent4>
      <a:accent5>
        <a:srgbClr val="DB1473"/>
      </a:accent5>
      <a:accent6>
        <a:srgbClr val="E0EBBB"/>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9EC73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VN Presentatie template 2021 v0_1" id="{87D9C958-7D3F-4A4A-9C8D-754FD6BB177A}" vid="{1A83FE22-AF2D-3841-B8D8-5BE277F92FEF}"/>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fef4477-030b-4e1b-b7b9-479ab27da3fb">
      <Terms xmlns="http://schemas.microsoft.com/office/infopath/2007/PartnerControls"/>
    </lcf76f155ced4ddcb4097134ff3c332f>
    <SharedWithUsers xmlns="a01a7ace-9d8b-4d47-acd1-73bf168db08f">
      <UserInfo>
        <DisplayName>Charlotte  Robben</DisplayName>
        <AccountId>42</AccountId>
        <AccountType/>
      </UserInfo>
      <UserInfo>
        <DisplayName>Rachel Owusu</DisplayName>
        <AccountId>84</AccountId>
        <AccountType/>
      </UserInfo>
      <UserInfo>
        <DisplayName>Martijn Koopman</DisplayName>
        <AccountId>130</AccountId>
        <AccountType/>
      </UserInfo>
      <UserInfo>
        <DisplayName>Eveline van Oudbroekhuizen</DisplayName>
        <AccountId>132</AccountId>
        <AccountType/>
      </UserInfo>
    </SharedWithUsers>
    <TaxCatchAll xmlns="a01a7ace-9d8b-4d47-acd1-73bf168db08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2BC105C25EC31479976103CC9415D49" ma:contentTypeVersion="13" ma:contentTypeDescription="Een nieuw document maken." ma:contentTypeScope="" ma:versionID="c22cb465a176c6ff256af16205b7d070">
  <xsd:schema xmlns:xsd="http://www.w3.org/2001/XMLSchema" xmlns:xs="http://www.w3.org/2001/XMLSchema" xmlns:p="http://schemas.microsoft.com/office/2006/metadata/properties" xmlns:ns2="5fef4477-030b-4e1b-b7b9-479ab27da3fb" xmlns:ns3="a01a7ace-9d8b-4d47-acd1-73bf168db08f" targetNamespace="http://schemas.microsoft.com/office/2006/metadata/properties" ma:root="true" ma:fieldsID="be30eff867d2c0a6b68e0f9936201246" ns2:_="" ns3:_="">
    <xsd:import namespace="5fef4477-030b-4e1b-b7b9-479ab27da3fb"/>
    <xsd:import namespace="a01a7ace-9d8b-4d47-acd1-73bf168db08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element ref="ns2:MediaServiceSearchProperties"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ef4477-030b-4e1b-b7b9-479ab27da3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17693a91-8ebc-4126-aa76-e83446bf0480"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01a7ace-9d8b-4d47-acd1-73bf168db08f"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14" nillable="true" ma:displayName="Taxonomy Catch All Column" ma:hidden="true" ma:list="{e41cb3ba-d076-4ea7-967d-980dc2aa3d9f}" ma:internalName="TaxCatchAll" ma:showField="CatchAllData" ma:web="a01a7ace-9d8b-4d47-acd1-73bf168db0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FC2BB4-4305-41E8-8B1C-377BE3622543}">
  <ds:schemaRefs>
    <ds:schemaRef ds:uri="http://schemas.microsoft.com/sharepoint/v3/contenttype/forms"/>
  </ds:schemaRefs>
</ds:datastoreItem>
</file>

<file path=customXml/itemProps2.xml><?xml version="1.0" encoding="utf-8"?>
<ds:datastoreItem xmlns:ds="http://schemas.openxmlformats.org/officeDocument/2006/customXml" ds:itemID="{F32716B3-E656-4F62-A80E-703E6047BA88}">
  <ds:schemaRefs>
    <ds:schemaRef ds:uri="http://schemas.openxmlformats.org/package/2006/metadata/core-properties"/>
    <ds:schemaRef ds:uri="http://schemas.microsoft.com/office/infopath/2007/PartnerControls"/>
    <ds:schemaRef ds:uri="http://purl.org/dc/elements/1.1/"/>
    <ds:schemaRef ds:uri="http://schemas.microsoft.com/office/2006/metadata/properties"/>
    <ds:schemaRef ds:uri="a01a7ace-9d8b-4d47-acd1-73bf168db08f"/>
    <ds:schemaRef ds:uri="http://www.w3.org/XML/1998/namespace"/>
    <ds:schemaRef ds:uri="http://schemas.microsoft.com/office/2006/documentManagement/types"/>
    <ds:schemaRef ds:uri="http://purl.org/dc/terms/"/>
    <ds:schemaRef ds:uri="5fef4477-030b-4e1b-b7b9-479ab27da3fb"/>
    <ds:schemaRef ds:uri="http://purl.org/dc/dcmitype/"/>
  </ds:schemaRefs>
</ds:datastoreItem>
</file>

<file path=customXml/itemProps3.xml><?xml version="1.0" encoding="utf-8"?>
<ds:datastoreItem xmlns:ds="http://schemas.openxmlformats.org/officeDocument/2006/customXml" ds:itemID="{BD45E26C-4E9F-464B-A746-D4CB5728E6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ef4477-030b-4e1b-b7b9-479ab27da3fb"/>
    <ds:schemaRef ds:uri="a01a7ace-9d8b-4d47-acd1-73bf168db0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4538</TotalTime>
  <Words>6222</Words>
  <Application>Microsoft Office PowerPoint</Application>
  <PresentationFormat>Breedbeeld</PresentationFormat>
  <Paragraphs>559</Paragraphs>
  <Slides>36</Slides>
  <Notes>7</Notes>
  <HiddenSlides>0</HiddenSlides>
  <MMClips>0</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36</vt:i4>
      </vt:variant>
    </vt:vector>
  </HeadingPairs>
  <TitlesOfParts>
    <vt:vector size="47" baseType="lpstr">
      <vt:lpstr>Arial</vt:lpstr>
      <vt:lpstr>Arial,Sans-Serif</vt:lpstr>
      <vt:lpstr>ArialMT</vt:lpstr>
      <vt:lpstr>Bree Rg</vt:lpstr>
      <vt:lpstr>Calibri</vt:lpstr>
      <vt:lpstr>Calibri Light</vt:lpstr>
      <vt:lpstr>Calibri,Sans-Serif</vt:lpstr>
      <vt:lpstr>Courier New,monospace</vt:lpstr>
      <vt:lpstr>Segoe UI</vt:lpstr>
      <vt:lpstr>Wingdings</vt:lpstr>
      <vt:lpstr>IVN Thema</vt:lpstr>
      <vt:lpstr>Jaarplan 2025</vt:lpstr>
      <vt:lpstr>Inhoud</vt:lpstr>
      <vt:lpstr>Deze tijd vraagt om natuur!</vt:lpstr>
      <vt:lpstr>PowerPoint-presentatie</vt:lpstr>
      <vt:lpstr>Waar streven wij naar?</vt:lpstr>
      <vt:lpstr>Waar zetten we op in?</vt:lpstr>
      <vt:lpstr>Wat is de IVN wijze?</vt:lpstr>
      <vt:lpstr>PowerPoint-presentatie</vt:lpstr>
      <vt:lpstr>Opgroeien en Ontwikkelen Natuurrijke School- en Studiedag: groene revolutie</vt:lpstr>
      <vt:lpstr>Opgroeien en Ontwikkelen  Concrete doelstellingen (1) </vt:lpstr>
      <vt:lpstr>Opgroeien en Ontwikkelen Concrete doelstellingen (2) </vt:lpstr>
      <vt:lpstr>Opgroeien en Ontwikkelen Concrete doelstellingen (3) </vt:lpstr>
      <vt:lpstr>PowerPoint-presentatie</vt:lpstr>
      <vt:lpstr>Strategie </vt:lpstr>
      <vt:lpstr>Concrete doelstellingen: Natuurrijk Wonen (dagelijkse leefomgeving )</vt:lpstr>
      <vt:lpstr>Concrete doelstellingen: Natuurrijke werkdag (Dagelijkse leefomgeving) </vt:lpstr>
      <vt:lpstr>Concrete doelstellingen: Natuurrijke zorg (Dagelijkse leefomgeving) </vt:lpstr>
      <vt:lpstr>Onze vrije tijd</vt:lpstr>
      <vt:lpstr>Onze vrije tijd: gericht op 2 doelgroepen</vt:lpstr>
      <vt:lpstr>Onze vrije tijd Concrete doelstellingen: recreatieondernemers</vt:lpstr>
      <vt:lpstr>Onze vrije tijd  Concrete doelstellingen: recreanten</vt:lpstr>
      <vt:lpstr>Communicatie &amp; Educatie Nationale Parken</vt:lpstr>
      <vt:lpstr>IVN in de Nationale Parken Coördinatoren Communicatie &amp; Educatie in 19 Nationale Parken  </vt:lpstr>
      <vt:lpstr>Impact en inzet IVN-ers vergroten</vt:lpstr>
      <vt:lpstr>Inzet en impact optimaliseren van IVN afdelingen In 2025 richten we ons op: (1) </vt:lpstr>
      <vt:lpstr>Inzet en impact optimaliseren van IVN afdelingen In 2025 richten we ons op: (2)</vt:lpstr>
      <vt:lpstr>Inzet en impact optimaliseren van Jongeren</vt:lpstr>
      <vt:lpstr>Educatie: versterken didactische basis</vt:lpstr>
      <vt:lpstr>Educatie: versterken didactische basis</vt:lpstr>
      <vt:lpstr>Communicatie: vergroten van de zwerm (1)</vt:lpstr>
      <vt:lpstr>Communicatie: vergroten van de zwerm (2)</vt:lpstr>
      <vt:lpstr>Stevig fundament op A, B én C</vt:lpstr>
      <vt:lpstr>Inleiding: Wat is A, B en C?</vt:lpstr>
      <vt:lpstr>A. Aanleiding Om in 2025 gezamenlijk meer impact te maken, is de focus:</vt:lpstr>
      <vt:lpstr>B. Bedrijfsvoering Ook in 2025 zorgen wij voor een financieel gezond IVN</vt:lpstr>
      <vt:lpstr>C. Capaciteit: Fijn, gezond en slim (samen) werken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IVN Jaarplan 2025</dc:title>
  <dc:creator>Titia Tamminga</dc:creator>
  <cp:lastModifiedBy>Teuni Verploegh</cp:lastModifiedBy>
  <cp:revision>11</cp:revision>
  <dcterms:created xsi:type="dcterms:W3CDTF">2023-09-29T08:24:29Z</dcterms:created>
  <dcterms:modified xsi:type="dcterms:W3CDTF">2024-12-24T11:53:14Z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0x01010082BC105C25EC31479976103CC9415D49</vt:lpwstr>
  </property>
  <property fmtid="{D5CDD505-2E9C-101B-9397-08002B2CF9AE}" pid="3" name="MediaServiceImageTags">
    <vt:lpwstr/>
  </property>
</Properties>
</file>