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88"/>
    <p:restoredTop sz="94748"/>
  </p:normalViewPr>
  <p:slideViewPr>
    <p:cSldViewPr snapToGrid="0" snapToObjects="1" showGuides="1">
      <p:cViewPr>
        <p:scale>
          <a:sx n="72" d="100"/>
          <a:sy n="72" d="100"/>
        </p:scale>
        <p:origin x="133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EC646-B5B7-4B1F-8379-F5E3F10C72BE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EA36-7E3D-4427-B9D6-CAB00E9C7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5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4,%20Gewone%20wesp,%20nest,%20Saxifraga-Frits%20Bink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4,%20Gewone%20wesp,%20nest,%20Saxifraga-Frits%20Bink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reenatureimages.eu/Animals/Hymenoptera,%20Bijen,%20Wespen-Mieren,%20Bees,%20Wasps-Ants/Polistes%20dominulus/index.html#Polistes%2520dominulus%25205%252C%2520Franse%2520veldwesp%252C%2520Saxifraga-Hans%2520Dekker.jpg" TargetMode="External"/><Relationship Id="rId5" Type="http://schemas.openxmlformats.org/officeDocument/2006/relationships/hyperlink" Target="http://freenatureimages.eu/Animals/Hymenoptera,%20Bijen,%20Wespen-Mieren,%20Bees,%20Wasps-Ants/Vespa%20crabro,%20European%20Hornet/index.html#Vespa%2520crabro%25206%252C%2520Hoornaar%252C%2520Saxifraga-Mark%2520Zekhuis.jpg" TargetMode="External"/><Relationship Id="rId4" Type="http://schemas.openxmlformats.org/officeDocument/2006/relationships/hyperlink" Target="http://www.freenatureimages.eu/Animals/Hymenoptera,%20Bijen,%20Wespen-Mieren,%20Bees,%20Wasps-Ants/Vespula%20vulgaris,%20Common%20Wasp/Vespula%20vulgaris%209,%20Gewone%20wesp,%20Saxifraga-Ab%20H%20Baas.jp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4,%20Gewone%20wesp,%20nest,%20Saxifraga-Frits%20Bink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eenatureimages.eu/Animals/Hymenoptera,%20Bijen,%20Wespen-Mieren,%20Bees,%20Wasps-Ants/Vespa%20crabro,%20European%20Hornet/index.html#Vespa%2520crabro%25203%252C%2520Hoornaar%252C%2520nest%252C%2520Saxifraga-Pieter%2520van%2520Breugel.jp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hotos/schuurtje-oude-houten-hek-285518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reenatureimages.eu/Friesland/Friesland/186/186-549,%20Skarsterlan/index.html#186-549%252C%2520O%252C%25202011-09-19%252C%2520NL-G.deHeij%252C%252052.931742%2520NB-5.856250%2520OL%252C%2520Skarsterlan.jp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8,%20Gewone%20wesp,%20nest,%20Saxifraga-Frits%20Bink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eenatureimages.eu/Animals/Hymenoptera,%20Bijen,%20Wespen-Mieren,%20Bees,%20Wasps-Ants/Vespa%20crabro,%20European%20Hornet/index.html#Vespa%2520crabro%25209%252C%2520Hoornaar%252C%2520Saxifraga-Bart%2520Vastenhouw.JPG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4,%20Gewone%20wesp,%20nest,%20Saxifraga-Frits%20Bink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dumBy-jI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zie je een wespennest binnen in een schuur.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Wespen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 deze nesten helemaal zelf.</a:t>
            </a:r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Weet iemand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 materiaal ze gebruiken om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nest te maken?</a:t>
            </a:r>
          </a:p>
          <a:p>
            <a:endParaRPr lang="nl-NL" dirty="0"/>
          </a:p>
          <a:p>
            <a:r>
              <a:rPr lang="nl-NL" dirty="0"/>
              <a:t>(volgende dia de lijst van materialen)</a:t>
            </a:r>
          </a:p>
          <a:p>
            <a:endParaRPr lang="nl-NL" dirty="0"/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 gewone wesp: nummer 10:</a:t>
            </a:r>
          </a:p>
          <a:p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http://www.freenatureimages.eu/Animals/Hymenoptera%2C%20Bijen%2C%20Wespen-Mieren%2C%20Bees%2C%20Wasps-Ants/Vespula%20vulgaris%2C%20Common%20Wasp/Vespula%20vulgaris%204%2C%20Gewone%20wesp%2C%20nest%2C%20Saxifraga-Frits%20Bink.jpg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DC50-3577-45D7-A635-FCCD5705D60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00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 gebruiken zand, hout, hars en stukjes van blaadjes dat ze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fijnkauwen met hun sterke kaken zoals je ziet op de foto’s onderaan! </a:t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 speeksel bouwen ze het hele nest.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(linksboven): Nest gewone wesp: nummer 10:</a:t>
            </a:r>
          </a:p>
          <a:p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http://www.freenatureimages.eu/Animals/Hymenoptera%2C%20Bijen%2C%20Wespen-Mieren%2C%20Bees%2C%20Wasps-Ants/Vespula%20vulgaris%2C%20Common%20Wasp/Vespula%20vulgaris%204%2C%20Gewone%20wesp%2C%20nest%2C%20Saxifraga-Frits%20Bink.jpg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2 (linksonder): Kop van gewone wesp; nummer 11: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http://www.freenatureimages.eu/Animals/Hymenoptera%2C%20Bijen%2C%20Wespen-Mieren%2C%20Bees%2C%20Wasps-Ants/Vespula%20vulgaris%2C%20Common%20Wasp/Vespula%20vulgaris%209%2C%20Gewone%20wesp%2C%20Saxifraga-Ab%20H%20Baas.jpg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3 (middelste): Europese Hoornaar: nummer 12: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http://freenatureimages.eu/Animals/Hymenoptera%2C%20Bijen%2C%20Wespen-Mieren%2C%20Bees%2C%20Wasps-Ants/Vespa%20crabro%2C%20European%20Hornet/index.html#Vespa%2520crabro%25206%252C%2520Hoornaar%252C%2520Saxifraga-Mark%2520Zekhuis.jpg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4 (rechts): Franse veldwesp C: nummer 13: 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http://freenatureimages.eu/Animals/Hymenoptera%2C%20Bijen%2C%20Wespen-Mieren%2C%20Bees%2C%20Wasps-Ants/Polistes%20dominulus/index.html#Polistes%2520dominulus%25205%252C%2520Franse%2520veldwesp%252C%2520Saxifraga-Hans%2520Dekker.jpg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DC50-3577-45D7-A635-FCCD5705D60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01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die grondstoffen (materialen) maken ze een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soort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papiermaché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waar ze hun nest van bouwen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nest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heel breekbaar en erg licht. </a:t>
            </a:r>
            <a:r>
              <a:rPr lang="nl-NL" sz="1200" dirty="0" smtClean="0"/>
              <a:t>Omdat de nesten breekbaar zijn, hangen ze hun nest vaak goed verstopt en beschut. </a:t>
            </a:r>
            <a:br>
              <a:rPr lang="nl-NL" sz="1200" dirty="0" smtClean="0"/>
            </a:br>
            <a:r>
              <a:rPr lang="nl-NL" sz="1200" dirty="0" smtClean="0"/>
              <a:t>Zo wordt het nest niet nat of waait het niet stuk</a:t>
            </a:r>
            <a:r>
              <a:rPr lang="nl-NL" sz="1200" baseline="0" dirty="0" smtClean="0"/>
              <a:t> én kunnen er geen roofdieren bij.</a:t>
            </a:r>
            <a:endParaRPr lang="nl-NL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bouwen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limonadewespen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 nest onder dakpannen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veranda of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schuur of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spouwmuur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een plek waar er weinig tot geen wind en geen regen is. Anders gaat het hele nest kapot.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 weetje: </a:t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manier waarop wij nu papier maken hebben we hoogst waarschijnlijk afgekeken van wespen. Eigenlijk zijn wespen dus de uitvinder van papier!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(linksboven): Nest Gewone wesp: nummer 10:</a:t>
            </a:r>
          </a:p>
          <a:p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http://www.freenatureimages.eu/Animals/Hymenoptera%2C%20Bijen%2C%20Wespen-Mieren%2C%20Bees%2C%20Wasps-Ants/Vespula%20vulgaris%2C%20Common%20Wasp/Vespula%20vulgaris%204%2C%20Gewone%20wesp%2C%20nest%2C%20Saxifraga-Frits%20Bink.jpg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Afbeelding 2 (linksonder):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Europese Hoornaar Nest: nummer 14: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http://freenatureimages.eu/Animals/Hymenoptera%2C%20Bijen%2C%20Wespen-Mieren%2C%20Bees%2C%20Wasps-Ants/Vespa%20crabro%2C%20European%20Hornet/index.html#Vespa%2520crabro%25203%252C%2520Hoornaar%252C%2520nest%252C%2520Saxifraga-Pieter%2520van%2520Breugel.jpg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DC50-3577-45D7-A635-FCCD5705D60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41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werksters zijn hier weken mee bezig om zo’n nest te maken. Het buitenste deel van het nest is wel twee centimeter dik. Dat is groter dan de wesp zelf.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Afbeelding 1 (Links): Schuur met een wespennest: nummer 15:</a:t>
            </a:r>
            <a:br>
              <a:rPr lang="nl-NL" dirty="0"/>
            </a:b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https://pixabay.com/nl/photos/schuurtje-oude-houten-hek-285518/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r>
              <a:rPr lang="nl-NL" dirty="0"/>
              <a:t>Afbeelding 2 (Rechts): Boom met een wespennest: nummer 16:</a:t>
            </a:r>
            <a:br>
              <a:rPr lang="nl-NL" dirty="0"/>
            </a:b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http://www.freenatureimages.eu/Friesland/Friesland/186/186-549%2C%20Skarsterlan/index.html#186-549%252C%2520O%252C%25202011-09-19%252C%2520NL-G.deHeij%252C%252052.931742%2520NB-5.856250%2520OL%252C%2520Skarsterlan.jpg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DC50-3577-45D7-A635-FCCD5705D60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38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ingang van het nest zit aan de onderkant.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deze foto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zien wat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lagen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nest allemaal heeft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ziet dat er heel veel kamers zijn, waar de wespen gebruik van maken.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zien wat voor soort vorm deze kamers hebben. Het is geen rondje.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Antwoord gegeven door één of meerdere leerlingen)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zeshoekige kamers, waar de larven in leven. 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 weetje: </a:t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Gewone wespen bouwen een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extra laag als omhulsel om het nest. Die laag dient ter isolatie. Vergelijk het maar met een spouwmuur. Dat helpt om hun nest op temperatuur (30 gr C) te houden!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(links): Binnenkant nest: nummer 17: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http://www.freenatureimages.eu/Animals/Hymenoptera%2C%20Bijen%2C%20Wespen-Mieren%2C%20Bees%2C%20Wasps-Ants/Vespula%20vulgaris%2C%20Common%20Wasp/Vespula%20vulgaris%208%2C%20Gewone%20wesp%2C%20nest%2C%20Saxifraga-Frits%20Bink.jpg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2 (rechts): Europese Hoornaar nest B: nummer 18: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http://freenatureimages.eu/Animals/Hymenoptera%2C%20Bijen%2C%20Wespen-Mieren%2C%20Bees%2C%20Wasps-Ants/Vespa%20crabro%2C%20European%20Hornet/index.html#Vespa%2520crabro%25209%252C%2520Hoornaar%252C%2520Saxifraga-Bart%2520Vastenhouw.JPG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DC50-3577-45D7-A635-FCCD5705D60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98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Gewone wesp: nummer 10: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http://www.freenatureimages.eu/Animals/Hymenoptera%2C%20Bijen%2C%20Wespen-Mieren%2C%20Bees%2C%20Wasps-Ants/Vespula%20vulgaris%2C%20Common%20Wasp/Vespula%20vulgaris%204%2C%20Gewone%20wesp%2C%20nest%2C%20Saxifraga-Frits%20Bink.jpg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6DC50-3577-45D7-A635-FCCD5705D60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89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Bekijk met de klas eventueel dit korte</a:t>
            </a:r>
            <a:r>
              <a:rPr lang="nl-NL" baseline="0" dirty="0" smtClean="0"/>
              <a:t> filmpje om te zien hoe je dit netjes kunt doen:</a:t>
            </a:r>
          </a:p>
          <a:p>
            <a:r>
              <a:rPr lang="en-US" dirty="0" smtClean="0">
                <a:hlinkClick r:id="rId3"/>
              </a:rPr>
              <a:t>How to Paper Mache a Balloon – YouTube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https://www.youtube.com/watch?v=nKdumBy-jIY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6DC50-3577-45D7-A635-FCCD5705D60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05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6287706"/>
            <a:ext cx="1717675" cy="3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6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28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34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0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93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94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5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0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89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02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498" y="6219859"/>
            <a:ext cx="1845292" cy="5259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58" t="27892" r="26297" b="20684"/>
          <a:stretch/>
        </p:blipFill>
        <p:spPr>
          <a:xfrm>
            <a:off x="0" y="6280442"/>
            <a:ext cx="504051" cy="5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8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519" userDrawn="1">
          <p15:clr>
            <a:srgbClr val="F26B43"/>
          </p15:clr>
        </p15:guide>
        <p15:guide id="3" pos="2158" userDrawn="1">
          <p15:clr>
            <a:srgbClr val="F26B43"/>
          </p15:clr>
        </p15:guide>
        <p15:guide id="4" pos="716" userDrawn="1">
          <p15:clr>
            <a:srgbClr val="F26B43"/>
          </p15:clr>
        </p15:guide>
        <p15:guide id="5" pos="1438" userDrawn="1">
          <p15:clr>
            <a:srgbClr val="F26B43"/>
          </p15:clr>
        </p15:guide>
        <p15:guide id="6" pos="1799" userDrawn="1">
          <p15:clr>
            <a:srgbClr val="F26B43"/>
          </p15:clr>
        </p15:guide>
        <p15:guide id="7" pos="3241" userDrawn="1">
          <p15:clr>
            <a:srgbClr val="F26B43"/>
          </p15:clr>
        </p15:guide>
        <p15:guide id="8" pos="3602" userDrawn="1">
          <p15:clr>
            <a:srgbClr val="F26B43"/>
          </p15:clr>
        </p15:guide>
        <p15:guide id="9" pos="4684" userDrawn="1">
          <p15:clr>
            <a:srgbClr val="F26B43"/>
          </p15:clr>
        </p15:guide>
        <p15:guide id="10" pos="3962" userDrawn="1">
          <p15:clr>
            <a:srgbClr val="F26B43"/>
          </p15:clr>
        </p15:guide>
        <p15:guide id="11" pos="4322" userDrawn="1">
          <p15:clr>
            <a:srgbClr val="F26B43"/>
          </p15:clr>
        </p15:guide>
        <p15:guide id="12" pos="5044" userDrawn="1">
          <p15:clr>
            <a:srgbClr val="F26B43"/>
          </p15:clr>
        </p15:guide>
        <p15:guide id="13" pos="5404" userDrawn="1">
          <p15:clr>
            <a:srgbClr val="F26B43"/>
          </p15:clr>
        </p15:guide>
        <p15:guide id="14" pos="355" userDrawn="1">
          <p15:clr>
            <a:srgbClr val="F26B43"/>
          </p15:clr>
        </p15:guide>
        <p15:guide id="15" pos="1077" userDrawn="1">
          <p15:clr>
            <a:srgbClr val="F26B43"/>
          </p15:clr>
        </p15:guide>
        <p15:guide id="16" orient="horz" pos="368" userDrawn="1">
          <p15:clr>
            <a:srgbClr val="F26B43"/>
          </p15:clr>
        </p15:guide>
        <p15:guide id="17" orient="horz" pos="3962" userDrawn="1">
          <p15:clr>
            <a:srgbClr val="F26B43"/>
          </p15:clr>
        </p15:guide>
        <p15:guide id="18" orient="horz" pos="3770" userDrawn="1">
          <p15:clr>
            <a:srgbClr val="F26B43"/>
          </p15:clr>
        </p15:guide>
        <p15:guide id="19" orient="horz" pos="7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475D-40DD-474F-BA91-B4A7F4FB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779" y="3429000"/>
            <a:ext cx="6858000" cy="1790700"/>
          </a:xfrm>
        </p:spPr>
        <p:txBody>
          <a:bodyPr>
            <a:normAutofit/>
          </a:bodyPr>
          <a:lstStyle/>
          <a:p>
            <a:pPr algn="ctr"/>
            <a:r>
              <a:rPr lang="nl-NL" sz="5400" dirty="0"/>
              <a:t>Het wespennest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6B97E-448A-4881-9681-E68700349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4" y="1054131"/>
            <a:ext cx="7067550" cy="34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52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81E219-C34C-45B7-BD80-2B7365CD36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195" b="8333"/>
          <a:stretch/>
        </p:blipFill>
        <p:spPr bwMode="auto">
          <a:xfrm>
            <a:off x="147626" y="857250"/>
            <a:ext cx="4090136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539157A-9AE0-4F59-95FB-1A80379EBEAD}"/>
              </a:ext>
            </a:extLst>
          </p:cNvPr>
          <p:cNvSpPr txBox="1"/>
          <p:nvPr/>
        </p:nvSpPr>
        <p:spPr>
          <a:xfrm>
            <a:off x="4702304" y="1442466"/>
            <a:ext cx="409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 worden nesten van gemaakt?</a:t>
            </a:r>
          </a:p>
        </p:txBody>
      </p:sp>
    </p:spTree>
    <p:extLst>
      <p:ext uri="{BB962C8B-B14F-4D97-AF65-F5344CB8AC3E}">
        <p14:creationId xmlns:p14="http://schemas.microsoft.com/office/powerpoint/2010/main" val="5831857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81E219-C34C-45B7-BD80-2B7365CD36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195" b="8333"/>
          <a:stretch/>
        </p:blipFill>
        <p:spPr bwMode="auto">
          <a:xfrm>
            <a:off x="150313" y="857250"/>
            <a:ext cx="2001033" cy="218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2952C9-7693-4DE9-B404-4421B5BCAF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87" y="3883705"/>
            <a:ext cx="2974981" cy="188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FAFDCF6-AF17-4BEF-83C2-00032AE3FB5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2" y="3883707"/>
            <a:ext cx="2779995" cy="193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F365E07-21AB-4DD3-8BC3-559A0D329AD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66" y="3883706"/>
            <a:ext cx="2779995" cy="188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4CFFCA96-161A-455D-B59A-BCB800AC9B10}"/>
              </a:ext>
            </a:extLst>
          </p:cNvPr>
          <p:cNvSpPr txBox="1"/>
          <p:nvPr/>
        </p:nvSpPr>
        <p:spPr>
          <a:xfrm>
            <a:off x="2526932" y="1077538"/>
            <a:ext cx="4090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Zij gebruiken:</a:t>
            </a:r>
            <a:br>
              <a:rPr lang="nl-NL" dirty="0"/>
            </a:br>
            <a:r>
              <a:rPr lang="nl-NL" dirty="0"/>
              <a:t>- zand</a:t>
            </a:r>
            <a:br>
              <a:rPr lang="nl-NL" dirty="0"/>
            </a:br>
            <a:r>
              <a:rPr lang="nl-NL" dirty="0"/>
              <a:t>- hout</a:t>
            </a:r>
          </a:p>
          <a:p>
            <a:r>
              <a:rPr lang="nl-NL" dirty="0"/>
              <a:t>- hars</a:t>
            </a:r>
            <a:br>
              <a:rPr lang="nl-NL" dirty="0"/>
            </a:br>
            <a:r>
              <a:rPr lang="nl-NL" dirty="0"/>
              <a:t>- blaadjes</a:t>
            </a:r>
            <a:br>
              <a:rPr lang="nl-NL" dirty="0"/>
            </a:br>
            <a:r>
              <a:rPr lang="nl-NL" dirty="0"/>
              <a:t>- speeksel</a:t>
            </a:r>
          </a:p>
        </p:txBody>
      </p:sp>
    </p:spTree>
    <p:extLst>
      <p:ext uri="{BB962C8B-B14F-4D97-AF65-F5344CB8AC3E}">
        <p14:creationId xmlns:p14="http://schemas.microsoft.com/office/powerpoint/2010/main" val="14362759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30AAC0AD-6BC1-40DE-B7F0-5BED6CA8D4D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195" b="8333"/>
          <a:stretch/>
        </p:blipFill>
        <p:spPr bwMode="auto">
          <a:xfrm>
            <a:off x="150313" y="857250"/>
            <a:ext cx="2001033" cy="218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8393830-BA18-4DF9-8A15-A599AA83ED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9" y="3514030"/>
            <a:ext cx="3840794" cy="242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B604EDA1-64C6-4871-9B45-C3A2246827B3}"/>
              </a:ext>
            </a:extLst>
          </p:cNvPr>
          <p:cNvSpPr txBox="1"/>
          <p:nvPr/>
        </p:nvSpPr>
        <p:spPr>
          <a:xfrm>
            <a:off x="2244195" y="1037931"/>
            <a:ext cx="58825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Van het hout en andere materialen maken ze een </a:t>
            </a:r>
            <a:r>
              <a:rPr lang="nl-NL" dirty="0" err="1"/>
              <a:t>pulpje</a:t>
            </a:r>
            <a:r>
              <a:rPr lang="nl-NL" dirty="0"/>
              <a:t> wat, als het opdroogt lijkt op een soort papier!</a:t>
            </a:r>
          </a:p>
          <a:p>
            <a:endParaRPr lang="nl-NL" dirty="0"/>
          </a:p>
          <a:p>
            <a:r>
              <a:rPr lang="nl-NL" dirty="0"/>
              <a:t>Omdat het nest breekbaar is, hangen ze hun nest vaak goed verstopt en beschut. </a:t>
            </a:r>
            <a:br>
              <a:rPr lang="nl-NL" dirty="0"/>
            </a:br>
            <a:r>
              <a:rPr lang="nl-NL" dirty="0"/>
              <a:t>Zo wordt het nest niet nat of waait het niet stuk en is het lastiger te bereiken voor vijanden en roofdieren!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88139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B604EDA1-64C6-4871-9B45-C3A2246827B3}"/>
              </a:ext>
            </a:extLst>
          </p:cNvPr>
          <p:cNvSpPr txBox="1"/>
          <p:nvPr/>
        </p:nvSpPr>
        <p:spPr>
          <a:xfrm>
            <a:off x="2804665" y="1777777"/>
            <a:ext cx="326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Zien jullie de wespennesten?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1011F7E-BEC2-44F3-9436-3CA0E41BFD15}"/>
              </a:ext>
            </a:extLst>
          </p:cNvPr>
          <p:cNvGrpSpPr/>
          <p:nvPr/>
        </p:nvGrpSpPr>
        <p:grpSpPr>
          <a:xfrm>
            <a:off x="172233" y="2696442"/>
            <a:ext cx="4302783" cy="2992582"/>
            <a:chOff x="6020844" y="2322429"/>
            <a:chExt cx="6008431" cy="443672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7878978-6935-4377-9D45-171387518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844" y="2322429"/>
              <a:ext cx="6008431" cy="44367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B6516253-F81E-4C40-A060-90DDF9B19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0753" y="3099847"/>
              <a:ext cx="689653" cy="658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C847DF-BBEF-417C-BE5B-214721337060}"/>
              </a:ext>
            </a:extLst>
          </p:cNvPr>
          <p:cNvGrpSpPr/>
          <p:nvPr/>
        </p:nvGrpSpPr>
        <p:grpSpPr>
          <a:xfrm>
            <a:off x="4475016" y="2696442"/>
            <a:ext cx="4500123" cy="2992582"/>
            <a:chOff x="5966688" y="2452255"/>
            <a:chExt cx="6000164" cy="39901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A274AD-59F1-49BD-8478-E7A9658A1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688" y="2452255"/>
              <a:ext cx="6000164" cy="39901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2528FF6A-7AD8-43DC-B8D5-7F0A510C3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02400" y="3607459"/>
              <a:ext cx="284938" cy="271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15890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CB7E6D-1D14-4104-AE50-AD02F3CDC70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7"/>
          <a:stretch/>
        </p:blipFill>
        <p:spPr bwMode="auto">
          <a:xfrm>
            <a:off x="930059" y="2036262"/>
            <a:ext cx="3355701" cy="381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55BA4EA-B8C8-4886-969C-7C79472728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26" y="857250"/>
            <a:ext cx="3832636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7996BC38-BBDC-4CB8-9222-830EBF306D1A}"/>
              </a:ext>
            </a:extLst>
          </p:cNvPr>
          <p:cNvSpPr txBox="1"/>
          <p:nvPr/>
        </p:nvSpPr>
        <p:spPr>
          <a:xfrm>
            <a:off x="1075201" y="1570234"/>
            <a:ext cx="306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Elke larf heeft zijn eigen kamer</a:t>
            </a:r>
          </a:p>
        </p:txBody>
      </p:sp>
    </p:spTree>
    <p:extLst>
      <p:ext uri="{BB962C8B-B14F-4D97-AF65-F5344CB8AC3E}">
        <p14:creationId xmlns:p14="http://schemas.microsoft.com/office/powerpoint/2010/main" val="41126381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0AD2-6D51-4A3B-9B3E-5E91E8B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Jullie gaan met papier-maché zelf een wespennest maken!</a:t>
            </a:r>
            <a:endParaRPr lang="nl-NL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F5BA391-9DF8-4EEF-93F9-59C66A92D8E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195" b="8333"/>
          <a:stretch/>
        </p:blipFill>
        <p:spPr bwMode="auto">
          <a:xfrm>
            <a:off x="444674" y="2530209"/>
            <a:ext cx="2846540" cy="306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3931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0AD2-6D51-4A3B-9B3E-5E91E8B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 ga je als groepje bezig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1624F-A02D-40E9-A165-204A2FB7D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nl-NL" dirty="0"/>
              <a:t>Bedek je tafel met kranten of een zeil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/>
              <a:t>Blaas de ballon op, doe er een knoopje in en zet deze in de houder (wc rolletje/bekertje).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/>
              <a:t>Scheur de krant in lange, dunne stroken.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/>
              <a:t>Haal de stroken krant door de lijm en haal deze daarna tussen twee vingers door, zo gaan de dikke klonten er af.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/>
              <a:t>Plak de strook met lijm om de ballon.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Ga zo </a:t>
            </a:r>
            <a:r>
              <a:rPr lang="nl-NL"/>
              <a:t>door </a:t>
            </a:r>
            <a:r>
              <a:rPr lang="nl-NL" smtClean="0"/>
              <a:t>tot je </a:t>
            </a:r>
            <a:r>
              <a:rPr lang="nl-NL" dirty="0"/>
              <a:t>de hele ballon met 3 lagen papier heb bedekt. </a:t>
            </a:r>
          </a:p>
        </p:txBody>
      </p:sp>
    </p:spTree>
    <p:extLst>
      <p:ext uri="{BB962C8B-B14F-4D97-AF65-F5344CB8AC3E}">
        <p14:creationId xmlns:p14="http://schemas.microsoft.com/office/powerpoint/2010/main" val="11548675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238F5B5DFA342BCFBB31F822F4916" ma:contentTypeVersion="15" ma:contentTypeDescription="Een nieuw document maken." ma:contentTypeScope="" ma:versionID="c014ae66569ee0851d88ee3ea317bfc6">
  <xsd:schema xmlns:xsd="http://www.w3.org/2001/XMLSchema" xmlns:xs="http://www.w3.org/2001/XMLSchema" xmlns:p="http://schemas.microsoft.com/office/2006/metadata/properties" xmlns:ns2="433d1311-7921-4740-9fee-d7047ebc8cb5" xmlns:ns3="b50d1c6a-df8c-4b9f-a791-4009fbc2bee5" targetNamespace="http://schemas.microsoft.com/office/2006/metadata/properties" ma:root="true" ma:fieldsID="198eb06ed379f61d4ee7f2696407ba5d" ns2:_="" ns3:_="">
    <xsd:import namespace="433d1311-7921-4740-9fee-d7047ebc8cb5"/>
    <xsd:import namespace="b50d1c6a-df8c-4b9f-a791-4009fbc2b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d1311-7921-4740-9fee-d7047ebc8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7693a91-8ebc-4126-aa76-e83446bf04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d1c6a-df8c-4b9f-a791-4009fbc2be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156664b-c652-4f9f-9224-47060533356f}" ma:internalName="TaxCatchAll" ma:showField="CatchAllData" ma:web="b50d1c6a-df8c-4b9f-a791-4009fbc2b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3d1311-7921-4740-9fee-d7047ebc8cb5">
      <Terms xmlns="http://schemas.microsoft.com/office/infopath/2007/PartnerControls"/>
    </lcf76f155ced4ddcb4097134ff3c332f>
    <TaxCatchAll xmlns="b50d1c6a-df8c-4b9f-a791-4009fbc2bee5" xsi:nil="true"/>
  </documentManagement>
</p:properties>
</file>

<file path=customXml/itemProps1.xml><?xml version="1.0" encoding="utf-8"?>
<ds:datastoreItem xmlns:ds="http://schemas.openxmlformats.org/officeDocument/2006/customXml" ds:itemID="{E79AD3D3-1490-4F75-8064-F59E2F99DD47}"/>
</file>

<file path=customXml/itemProps2.xml><?xml version="1.0" encoding="utf-8"?>
<ds:datastoreItem xmlns:ds="http://schemas.openxmlformats.org/officeDocument/2006/customXml" ds:itemID="{3459D12E-9BAE-40A0-8138-C1DEFA048BBB}"/>
</file>

<file path=customXml/itemProps3.xml><?xml version="1.0" encoding="utf-8"?>
<ds:datastoreItem xmlns:ds="http://schemas.openxmlformats.org/officeDocument/2006/customXml" ds:itemID="{75E48C2A-588C-4929-A5D9-0EEE351271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333</Words>
  <Application>Microsoft Office PowerPoint</Application>
  <PresentationFormat>Diavoorstelling (4:3)</PresentationFormat>
  <Paragraphs>72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Het wespennest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Jullie gaan met papier-maché zelf een wespennest maken!</vt:lpstr>
      <vt:lpstr>Nu ga je als groepje bezig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Ester Bullens</dc:creator>
  <cp:keywords/>
  <dc:description/>
  <cp:lastModifiedBy>Ester Bullens</cp:lastModifiedBy>
  <cp:revision>5</cp:revision>
  <cp:lastPrinted>2017-08-09T09:23:42Z</cp:lastPrinted>
  <dcterms:created xsi:type="dcterms:W3CDTF">2021-05-31T08:14:16Z</dcterms:created>
  <dcterms:modified xsi:type="dcterms:W3CDTF">2021-05-31T08:30:32Z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0x010100483238F5B5DFA342BCFBB31F822F4916</vt:lpwstr>
  </property>
  <property fmtid="{D5CDD505-2E9C-101B-9397-08002B2CF9AE}" pid="3" name="Order">
    <vt:r8>281266100</vt:r8>
  </property>
</Properties>
</file>