
<file path=[Content_Types].xml><?xml version="1.0" encoding="utf-8"?>
<Types xmlns="http://schemas.openxmlformats.org/package/2006/content-types">
  <Default Extension="jfif" ContentType="image/jpe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88"/>
    <p:restoredTop sz="94748"/>
  </p:normalViewPr>
  <p:slideViewPr>
    <p:cSldViewPr snapToGrid="0" snapToObjects="1" showGuides="1">
      <p:cViewPr>
        <p:scale>
          <a:sx n="72" d="100"/>
          <a:sy n="72" d="100"/>
        </p:scale>
        <p:origin x="1336" y="-2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EC646-B5B7-4B1F-8379-F5E3F10C72BE}" type="datetimeFigureOut">
              <a:rPr lang="nl-NL" smtClean="0"/>
              <a:t>31-5-2021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EA36-7E3D-4427-B9D6-CAB00E9C7FFC}" type="slidenum">
              <a:rPr lang="nl-NL" smtClean="0"/>
              <a:t>‹nr.›</a:t>
            </a:fld>
            <a:endParaRPr lang="nl-NL"/>
          </a:p>
        </p:txBody>
      </p:sp>
    </p:spTree>
    <p:extLst>
      <p:ext uri="{BB962C8B-B14F-4D97-AF65-F5344CB8AC3E}">
        <p14:creationId xmlns:p14="http://schemas.microsoft.com/office/powerpoint/2010/main" val="42085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reenatureimages.eu/Animals/Hymenoptera,%20Bijen,%20Wespen-Mieren,%20Bees,%20Wasps-Ants/Vespula%20vulgaris,%20Common%20Wasp/Vespula%20vulgaris%2010,%20Gewone%20wesp,%20Saxifraga-Ab%20H%20Baas.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reenatureimages.eu/Animals/Hymenoptera,%20Bijen,%20Wespen-Mieren,%20Bees,%20Wasps-Ants/Vespula%20vulgaris,%20Common%20Wasp/Vespula%20vulgaris%2010,%20Gewone%20wesp,%20Saxifraga-Ab%20H%20Baas.jpg"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freenatureimages.eu/Animals/Microlepidoptera-Heterocera,%20Nachtvlinders,%20Moths/Sesia%20apiformis,%20Hornet%20Clearwing/index.html#Sesia%2520apiformis%25201%252C%2520Hoornaarvlinder%252C%2520Saxifraga-Ab%2520H%2520Baas.jpg" TargetMode="External"/><Relationship Id="rId4" Type="http://schemas.openxmlformats.org/officeDocument/2006/relationships/hyperlink" Target="https://pixabay.com/nl/photos/zweefvlieg-close-up-macro-de-natuur-537113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reenatureimages.eu/Animals/Hymenoptera,%20Bijen,%20Wespen-Mieren,%20Bees,%20Wasps-Ants/Vespula%20germanica,%20German%20Wasp/Vespula%20germanica,%20Duitse%20wesp,%20queen,%20Saxifraga-Pieter%20van%20Breugel.jp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freenatureimages.eu/Animals/Microlepidoptera-Heterocera,%20Nachtvlinders,%20Moths/Tyria%20jacobaeae,%20Cinnabar%20Moth/index.html#Tyria%2520jacobaeae%252017%252C%2520Sint-jacobsvlinder%252C%2520Saxifraga-Ab%2520H%2520Baas.jp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reenatureimages.eu/Animals/Hymenoptera,%20Bijen,%20Wespen-Mieren,%20Bees,%20Wasps-Ants/Vespula%20germanica,%20German%20Wasp/Vespula%20germanica,%20Duitse%20wesp,%20queen,%20Saxifraga-Pieter%20van%20Breugel.jp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freenatureimages.eu/Animals/Hymenoptera,%20Bijen,%20Wespen-Mieren,%20Bees,%20Wasps-Ants/Apis%20mellifera,%20Honey%20Bee/index.html#Apis%2520mellifera%25203%252C%2520Honingbij%252C%2520Saxifraga-Ab%2520H%2520Baas.jp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reenatureimages.eu/Animals/Hymenoptera,%20Bijen,%20Wespen-Mieren,%20Bees,%20Wasps-Ants/Chrysotoxum%20cautum/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lickr.com/photos/gezienapomplooman/5877960098/in/photostrea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Gewone wesp; nummer 2: </a:t>
            </a:r>
            <a:r>
              <a:rPr lang="nl-NL" sz="1200" u="sng" kern="1200" dirty="0">
                <a:solidFill>
                  <a:schemeClr val="tx1"/>
                </a:solidFill>
                <a:effectLst/>
                <a:latin typeface="+mn-lt"/>
                <a:ea typeface="+mn-ea"/>
                <a:cs typeface="+mn-cs"/>
                <a:hlinkClick r:id="rId3"/>
              </a:rPr>
              <a:t>http://www.freenatureimages.eu/Animals/Hymenoptera%2C%20Bijen%2C%20Wespen-Mieren%2C%20Bees%2C%20Wasps-Ants/Vespula%20vulgaris%2C%20Common%20Wasp/Vespula%20vulgaris%2010%2C%20Gewone%20wesp%2C%20Saxifraga-Ab%20H%20Baas.jpg</a:t>
            </a:r>
            <a:r>
              <a:rPr lang="nl-NL" sz="1200" kern="1200" dirty="0">
                <a:solidFill>
                  <a:schemeClr val="tx1"/>
                </a:solidFill>
                <a:effectLst/>
                <a:latin typeface="+mn-lt"/>
                <a:ea typeface="+mn-ea"/>
                <a:cs typeface="+mn-cs"/>
              </a:rPr>
              <a:t> </a:t>
            </a:r>
            <a:endParaRPr lang="nl-NL" dirty="0"/>
          </a:p>
          <a:p>
            <a:endParaRPr lang="nl-NL" dirty="0"/>
          </a:p>
        </p:txBody>
      </p:sp>
      <p:sp>
        <p:nvSpPr>
          <p:cNvPr id="4" name="Slide Number Placeholder 3"/>
          <p:cNvSpPr>
            <a:spLocks noGrp="1"/>
          </p:cNvSpPr>
          <p:nvPr>
            <p:ph type="sldNum" sz="quarter" idx="5"/>
          </p:nvPr>
        </p:nvSpPr>
        <p:spPr/>
        <p:txBody>
          <a:bodyPr/>
          <a:lstStyle/>
          <a:p>
            <a:fld id="{1E00A664-D4F9-4FCA-8070-4DFBD68DCB08}" type="slidenum">
              <a:rPr lang="nl-NL" smtClean="0"/>
              <a:t>3</a:t>
            </a:fld>
            <a:endParaRPr lang="nl-NL"/>
          </a:p>
        </p:txBody>
      </p:sp>
    </p:spTree>
    <p:extLst>
      <p:ext uri="{BB962C8B-B14F-4D97-AF65-F5344CB8AC3E}">
        <p14:creationId xmlns:p14="http://schemas.microsoft.com/office/powerpoint/2010/main" val="1505383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i="0" kern="1200">
                <a:solidFill>
                  <a:schemeClr val="tx1"/>
                </a:solidFill>
                <a:effectLst/>
                <a:latin typeface="+mn-lt"/>
                <a:ea typeface="+mn-ea"/>
                <a:cs typeface="+mn-cs"/>
              </a:rPr>
              <a:t>Afbeelding: De grote </a:t>
            </a:r>
            <a:r>
              <a:rPr lang="nl-NL" sz="1200" i="0" kern="1200" err="1">
                <a:solidFill>
                  <a:schemeClr val="tx1"/>
                </a:solidFill>
                <a:effectLst/>
                <a:latin typeface="+mn-lt"/>
                <a:ea typeface="+mn-ea"/>
                <a:cs typeface="+mn-cs"/>
              </a:rPr>
              <a:t>fopwesp</a:t>
            </a:r>
            <a:endParaRPr lang="nl-NL" sz="1200" i="0" kern="1200">
              <a:solidFill>
                <a:schemeClr val="tx1"/>
              </a:solidFill>
              <a:effectLst/>
              <a:latin typeface="+mn-lt"/>
              <a:ea typeface="+mn-ea"/>
              <a:cs typeface="+mn-cs"/>
            </a:endParaRPr>
          </a:p>
          <a:p>
            <a:r>
              <a:rPr lang="nl-NL" sz="1200" i="0" kern="1200">
                <a:solidFill>
                  <a:schemeClr val="tx1"/>
                </a:solidFill>
                <a:effectLst/>
                <a:latin typeface="+mn-lt"/>
                <a:ea typeface="+mn-ea"/>
                <a:cs typeface="+mn-cs"/>
              </a:rPr>
              <a:t>Zweefvliegen hebben kleine antenne. Het zijn rustige insecten die vaak kijken wat je gaat doen. Ze wapperen dan snel met hun vleugels en blijven op dezelfde plek vliegen. Ze hebben geen angel, dus kunnen je ook niet steken.</a:t>
            </a:r>
            <a:endParaRPr lang="nl-NL"/>
          </a:p>
        </p:txBody>
      </p:sp>
      <p:sp>
        <p:nvSpPr>
          <p:cNvPr id="4" name="Slide Number Placeholder 3"/>
          <p:cNvSpPr>
            <a:spLocks noGrp="1"/>
          </p:cNvSpPr>
          <p:nvPr>
            <p:ph type="sldNum" sz="quarter" idx="5"/>
          </p:nvPr>
        </p:nvSpPr>
        <p:spPr/>
        <p:txBody>
          <a:bodyPr/>
          <a:lstStyle/>
          <a:p>
            <a:fld id="{1E00A664-D4F9-4FCA-8070-4DFBD68DCB08}" type="slidenum">
              <a:rPr lang="nl-NL" smtClean="0"/>
              <a:t>21</a:t>
            </a:fld>
            <a:endParaRPr lang="nl-NL"/>
          </a:p>
        </p:txBody>
      </p:sp>
    </p:spTree>
    <p:extLst>
      <p:ext uri="{BB962C8B-B14F-4D97-AF65-F5344CB8AC3E}">
        <p14:creationId xmlns:p14="http://schemas.microsoft.com/office/powerpoint/2010/main" val="3922645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Afbeelding 1. (links): Gewone wesp; nummer 2: </a:t>
            </a:r>
            <a:r>
              <a:rPr lang="nl-NL" sz="1200" u="sng" kern="1200" dirty="0">
                <a:solidFill>
                  <a:schemeClr val="tx1"/>
                </a:solidFill>
                <a:effectLst/>
                <a:latin typeface="+mn-lt"/>
                <a:ea typeface="+mn-ea"/>
                <a:cs typeface="+mn-cs"/>
                <a:hlinkClick r:id="rId3"/>
              </a:rPr>
              <a:t>http://www.freenatureimages.eu/Animals/Hymenoptera%2C%20Bijen%2C%20Wespen-Mieren%2C%20Bees%2C%20Wasps-Ants/Vespula%20vulgaris%2C%20Common%20Wasp/Vespula%20vulgaris%2010%2C%20Gewone%20wesp%2C%20Saxifraga-Ab%20H%20Baas.jpg</a:t>
            </a:r>
            <a:r>
              <a:rPr lang="nl-NL" sz="1200" kern="1200" dirty="0">
                <a:solidFill>
                  <a:schemeClr val="tx1"/>
                </a:solidFill>
                <a:effectLst/>
                <a:latin typeface="+mn-lt"/>
                <a:ea typeface="+mn-ea"/>
                <a:cs typeface="+mn-cs"/>
              </a:rPr>
              <a:t> </a:t>
            </a:r>
          </a:p>
          <a:p>
            <a:endParaRPr lang="nl-NL" dirty="0"/>
          </a:p>
          <a:p>
            <a:r>
              <a:rPr lang="nl-NL" dirty="0"/>
              <a:t>Afbeelding 2 (midden): Zweefvlieg B: nummer 8: </a:t>
            </a:r>
            <a:r>
              <a:rPr lang="nl-NL" sz="1200" u="sng" kern="1200" dirty="0">
                <a:solidFill>
                  <a:schemeClr val="tx1"/>
                </a:solidFill>
                <a:effectLst/>
                <a:latin typeface="+mn-lt"/>
                <a:ea typeface="+mn-ea"/>
                <a:cs typeface="+mn-cs"/>
                <a:hlinkClick r:id="rId4"/>
              </a:rPr>
              <a:t>https://pixabay.com/nl/photos/zweefvlieg-close-up-macro-de-natuur-5371134/</a:t>
            </a:r>
            <a:r>
              <a:rPr lang="nl-NL" sz="1200" kern="1200" dirty="0">
                <a:solidFill>
                  <a:schemeClr val="tx1"/>
                </a:solidFill>
                <a:effectLst/>
                <a:latin typeface="+mn-lt"/>
                <a:ea typeface="+mn-ea"/>
                <a:cs typeface="+mn-cs"/>
              </a:rPr>
              <a: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Afbeelding 3 (rechts): Hoornaarvlinder: </a:t>
            </a:r>
            <a:r>
              <a:rPr lang="nl-NL"/>
              <a:t>nummer 9: </a:t>
            </a:r>
            <a:r>
              <a:rPr lang="nl-NL" sz="1200" u="sng" kern="1200" dirty="0">
                <a:solidFill>
                  <a:schemeClr val="tx1"/>
                </a:solidFill>
                <a:effectLst/>
                <a:latin typeface="+mn-lt"/>
                <a:ea typeface="+mn-ea"/>
                <a:cs typeface="+mn-cs"/>
                <a:hlinkClick r:id="rId5"/>
              </a:rPr>
              <a:t>http://www.freenatureimages.eu/Animals/Microlepidoptera-Heterocera%2C%20Nachtvlinders%2C%20Moths/Sesia%20apiformis%2C%20Hornet%20Clearwing/index.html#Sesia%2520apiformis%25201%252C%2520Hoornaarvlinder%252C%2520Saxifraga-Ab%2520H%2520Baas.jpg</a:t>
            </a:r>
            <a:r>
              <a:rPr lang="nl-NL"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1E00A664-D4F9-4FCA-8070-4DFBD68DCB08}" type="slidenum">
              <a:rPr lang="nl-NL" smtClean="0"/>
              <a:t>22</a:t>
            </a:fld>
            <a:endParaRPr lang="nl-NL"/>
          </a:p>
        </p:txBody>
      </p:sp>
    </p:spTree>
    <p:extLst>
      <p:ext uri="{BB962C8B-B14F-4D97-AF65-F5344CB8AC3E}">
        <p14:creationId xmlns:p14="http://schemas.microsoft.com/office/powerpoint/2010/main" val="324277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1E00A664-D4F9-4FCA-8070-4DFBD68DCB08}" type="slidenum">
              <a:rPr lang="nl-NL" smtClean="0"/>
              <a:t>23</a:t>
            </a:fld>
            <a:endParaRPr lang="nl-NL"/>
          </a:p>
        </p:txBody>
      </p:sp>
    </p:spTree>
    <p:extLst>
      <p:ext uri="{BB962C8B-B14F-4D97-AF65-F5344CB8AC3E}">
        <p14:creationId xmlns:p14="http://schemas.microsoft.com/office/powerpoint/2010/main" val="3695532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1E00A664-D4F9-4FCA-8070-4DFBD68DCB08}" type="slidenum">
              <a:rPr lang="nl-NL" smtClean="0"/>
              <a:t>24</a:t>
            </a:fld>
            <a:endParaRPr lang="nl-NL"/>
          </a:p>
        </p:txBody>
      </p:sp>
    </p:spTree>
    <p:extLst>
      <p:ext uri="{BB962C8B-B14F-4D97-AF65-F5344CB8AC3E}">
        <p14:creationId xmlns:p14="http://schemas.microsoft.com/office/powerpoint/2010/main" val="36138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Kort uitgelegd: de wesp steekt, andere vliegen willen er ook zo uitzien dat ze gaan steken, maar kunnen dat niet.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a:solidFill>
                  <a:schemeClr val="tx1"/>
                </a:solidFill>
                <a:effectLst/>
                <a:latin typeface="+mn-lt"/>
                <a:ea typeface="+mn-ea"/>
                <a:cs typeface="+mn-cs"/>
              </a:rPr>
              <a:t>Mimicry</a:t>
            </a:r>
            <a:br>
              <a:rPr lang="nl-NL" sz="1200" b="1" kern="1200">
                <a:solidFill>
                  <a:schemeClr val="tx1"/>
                </a:solidFill>
                <a:effectLst/>
                <a:latin typeface="+mn-lt"/>
                <a:ea typeface="+mn-ea"/>
                <a:cs typeface="+mn-cs"/>
              </a:rPr>
            </a:br>
            <a:r>
              <a:rPr lang="nl-NL" sz="1200" b="0" kern="1200">
                <a:solidFill>
                  <a:schemeClr val="tx1"/>
                </a:solidFill>
                <a:effectLst/>
                <a:latin typeface="+mn-lt"/>
                <a:ea typeface="+mn-ea"/>
                <a:cs typeface="+mn-cs"/>
              </a:rPr>
              <a:t>Wespensoorten zijn geel en zwart. </a:t>
            </a:r>
            <a:r>
              <a:rPr lang="nl-NL" sz="1200" kern="1200">
                <a:solidFill>
                  <a:schemeClr val="tx1"/>
                </a:solidFill>
                <a:effectLst/>
                <a:latin typeface="+mn-lt"/>
                <a:ea typeface="+mn-ea"/>
                <a:cs typeface="+mn-cs"/>
              </a:rPr>
              <a:t>Deze kleuren laten aan andere dieren zien van: ‘blijf uit de buurt, ik kan steken’. Andere vliegende insecten vinden dat heel handig en lijken daarom veel op de wesp, zoals de vliegen, zelfs ook rupsen. Zij maken daar ook gebruik van de kleuren en laten zien dat zijn gaan steken, alleen zij hebben helemaal geen angel en kunnen dus niet steken. Zo weten zij zeker dat ze minder worden opgegeten door andere dieren.</a:t>
            </a:r>
          </a:p>
          <a:p>
            <a:endParaRPr lang="nl-NL"/>
          </a:p>
          <a:p>
            <a:endParaRPr lang="nl-NL"/>
          </a:p>
        </p:txBody>
      </p:sp>
      <p:sp>
        <p:nvSpPr>
          <p:cNvPr id="4" name="Slide Number Placeholder 3"/>
          <p:cNvSpPr>
            <a:spLocks noGrp="1"/>
          </p:cNvSpPr>
          <p:nvPr>
            <p:ph type="sldNum" sz="quarter" idx="5"/>
          </p:nvPr>
        </p:nvSpPr>
        <p:spPr/>
        <p:txBody>
          <a:bodyPr/>
          <a:lstStyle/>
          <a:p>
            <a:fld id="{1E00A664-D4F9-4FCA-8070-4DFBD68DCB08}" type="slidenum">
              <a:rPr lang="nl-NL" smtClean="0"/>
              <a:t>25</a:t>
            </a:fld>
            <a:endParaRPr lang="nl-NL"/>
          </a:p>
        </p:txBody>
      </p:sp>
    </p:spTree>
    <p:extLst>
      <p:ext uri="{BB962C8B-B14F-4D97-AF65-F5344CB8AC3E}">
        <p14:creationId xmlns:p14="http://schemas.microsoft.com/office/powerpoint/2010/main" val="3091821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Kort uitgelegd: de wesp steekt, andere vliegen willen er ook zo uitzien alsof ze gaan steken, maar kunnen dat  natuurlijk niet</a:t>
            </a:r>
            <a:r>
              <a:rPr lang="nl-NL" sz="1200" kern="1200" dirty="0" smtClean="0">
                <a:solidFill>
                  <a:schemeClr val="tx1"/>
                </a:solidFill>
                <a:effectLst/>
                <a:latin typeface="+mn-lt"/>
                <a:ea typeface="+mn-ea"/>
                <a:cs typeface="+mn-cs"/>
              </a:rPr>
              <a:t>.</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In de natuur betekenen</a:t>
            </a:r>
            <a:r>
              <a:rPr lang="nl-NL" sz="1200" kern="1200" baseline="0" dirty="0" smtClean="0">
                <a:solidFill>
                  <a:schemeClr val="tx1"/>
                </a:solidFill>
                <a:effectLst/>
                <a:latin typeface="+mn-lt"/>
                <a:ea typeface="+mn-ea"/>
                <a:cs typeface="+mn-cs"/>
              </a:rPr>
              <a:t> felle kleuren, zoals geel en rood vaak: Kijk voor me uit. Ik ben giftig… of… ik kan steken.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Mimicry</a:t>
            </a:r>
            <a:br>
              <a:rPr lang="nl-NL" sz="1200" b="1" kern="1200" dirty="0">
                <a:solidFill>
                  <a:schemeClr val="tx1"/>
                </a:solidFill>
                <a:effectLst/>
                <a:latin typeface="+mn-lt"/>
                <a:ea typeface="+mn-ea"/>
                <a:cs typeface="+mn-cs"/>
              </a:rPr>
            </a:br>
            <a:r>
              <a:rPr lang="nl-NL" sz="1200" b="0" kern="1200" dirty="0">
                <a:solidFill>
                  <a:schemeClr val="tx1"/>
                </a:solidFill>
                <a:effectLst/>
                <a:latin typeface="+mn-lt"/>
                <a:ea typeface="+mn-ea"/>
                <a:cs typeface="+mn-cs"/>
              </a:rPr>
              <a:t>Wespensoorten zijn geel en zwart. </a:t>
            </a:r>
            <a:r>
              <a:rPr lang="nl-NL" sz="1200" kern="1200" dirty="0">
                <a:solidFill>
                  <a:schemeClr val="tx1"/>
                </a:solidFill>
                <a:effectLst/>
                <a:latin typeface="+mn-lt"/>
                <a:ea typeface="+mn-ea"/>
                <a:cs typeface="+mn-cs"/>
              </a:rPr>
              <a:t>Deze kleuren laten aan andere dieren zien van: ‘blijf uit de buurt, ik kan steken!’ Andere vliegende insecten vinden dat heel handig en lijken daarom veel op de wesp, zoals de vliegen, zelfs ook rupsen. Zij maken daar ook gebruik van de kleuren en laten zien dat zijn gaan steken, alleen zij hebben helemaal geen angel en kunnen dus niet steken. Zo weten zij zeker dat ze minder worden opgegeten door andere dieren.</a:t>
            </a:r>
          </a:p>
          <a:p>
            <a:endParaRPr lang="nl-NL" dirty="0"/>
          </a:p>
          <a:p>
            <a:endParaRPr lang="nl-NL" dirty="0"/>
          </a:p>
        </p:txBody>
      </p:sp>
      <p:sp>
        <p:nvSpPr>
          <p:cNvPr id="4" name="Slide Number Placeholder 3"/>
          <p:cNvSpPr>
            <a:spLocks noGrp="1"/>
          </p:cNvSpPr>
          <p:nvPr>
            <p:ph type="sldNum" sz="quarter" idx="5"/>
          </p:nvPr>
        </p:nvSpPr>
        <p:spPr/>
        <p:txBody>
          <a:bodyPr/>
          <a:lstStyle/>
          <a:p>
            <a:fld id="{1E00A664-D4F9-4FCA-8070-4DFBD68DCB08}" type="slidenum">
              <a:rPr lang="nl-NL" smtClean="0"/>
              <a:t>26</a:t>
            </a:fld>
            <a:endParaRPr lang="nl-NL"/>
          </a:p>
        </p:txBody>
      </p:sp>
    </p:spTree>
    <p:extLst>
      <p:ext uri="{BB962C8B-B14F-4D97-AF65-F5344CB8AC3E}">
        <p14:creationId xmlns:p14="http://schemas.microsoft.com/office/powerpoint/2010/main" val="97379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leerlingen de wesp aanwijzen.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Afbeelding 1 (links): Duitse wesp: nummer 3: </a:t>
            </a:r>
            <a:r>
              <a:rPr lang="nl-NL" sz="1200" u="sng" kern="1200" dirty="0">
                <a:solidFill>
                  <a:schemeClr val="tx1"/>
                </a:solidFill>
                <a:effectLst/>
                <a:latin typeface="+mn-lt"/>
                <a:ea typeface="+mn-ea"/>
                <a:cs typeface="+mn-cs"/>
                <a:hlinkClick r:id="rId3"/>
              </a:rPr>
              <a:t>http://www.freenatureimages.eu/Animals/Hymenoptera%2C%20Bijen%2C%20Wespen-Mieren%2C%20Bees%2C%20Wasps-Ants/Vespula%20germanica%2C%20German%20Wasp/Vespula%20germanica%2C%20Duitse%20wesp%2C%20queen%2C%20Saxifraga-Pieter%20van%20Breugel.jpg</a:t>
            </a:r>
            <a:endParaRPr lang="nl-NL" sz="1200" kern="1200" dirty="0">
              <a:solidFill>
                <a:schemeClr val="tx1"/>
              </a:solidFill>
              <a:effectLst/>
              <a:latin typeface="+mn-lt"/>
              <a:ea typeface="+mn-ea"/>
              <a:cs typeface="+mn-cs"/>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Afbeelding 2 (rechts) Zebrarups: nummer 4: </a:t>
            </a:r>
            <a:r>
              <a:rPr lang="nl-NL" sz="1200" u="sng" kern="1200" dirty="0">
                <a:solidFill>
                  <a:schemeClr val="tx1"/>
                </a:solidFill>
                <a:effectLst/>
                <a:latin typeface="+mn-lt"/>
                <a:ea typeface="+mn-ea"/>
                <a:cs typeface="+mn-cs"/>
                <a:hlinkClick r:id="rId4"/>
              </a:rPr>
              <a:t>http://www.freenatureimages.eu/Animals/Microlepidoptera-Heterocera%2C%20Nachtvlinders%2C%20Moths/Tyria%20jacobaeae%2C%20Cinnabar%20Moth/index.html#Tyria%2520jacobaeae%252017%252C%2520Sint-jacobsvlinder%252C%2520Saxifraga-Ab%2520H%2520Baas.jpg</a:t>
            </a:r>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1E00A664-D4F9-4FCA-8070-4DFBD68DCB08}" type="slidenum">
              <a:rPr lang="nl-NL" smtClean="0"/>
              <a:t>9</a:t>
            </a:fld>
            <a:endParaRPr lang="nl-NL"/>
          </a:p>
        </p:txBody>
      </p:sp>
    </p:spTree>
    <p:extLst>
      <p:ext uri="{BB962C8B-B14F-4D97-AF65-F5344CB8AC3E}">
        <p14:creationId xmlns:p14="http://schemas.microsoft.com/office/powerpoint/2010/main" val="292161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uit dat het andere plaatje een </a:t>
            </a:r>
            <a:r>
              <a:rPr lang="nl-NL" dirty="0" smtClean="0"/>
              <a:t>rups </a:t>
            </a:r>
            <a:r>
              <a:rPr lang="nl-NL" dirty="0"/>
              <a:t>is. </a:t>
            </a:r>
          </a:p>
        </p:txBody>
      </p:sp>
      <p:sp>
        <p:nvSpPr>
          <p:cNvPr id="4" name="Tijdelijke aanduiding voor dianummer 3"/>
          <p:cNvSpPr>
            <a:spLocks noGrp="1"/>
          </p:cNvSpPr>
          <p:nvPr>
            <p:ph type="sldNum" sz="quarter" idx="5"/>
          </p:nvPr>
        </p:nvSpPr>
        <p:spPr/>
        <p:txBody>
          <a:bodyPr/>
          <a:lstStyle/>
          <a:p>
            <a:fld id="{1E00A664-D4F9-4FCA-8070-4DFBD68DCB08}" type="slidenum">
              <a:rPr lang="nl-NL" smtClean="0"/>
              <a:t>11</a:t>
            </a:fld>
            <a:endParaRPr lang="nl-NL"/>
          </a:p>
        </p:txBody>
      </p:sp>
    </p:spTree>
    <p:extLst>
      <p:ext uri="{BB962C8B-B14F-4D97-AF65-F5344CB8AC3E}">
        <p14:creationId xmlns:p14="http://schemas.microsoft.com/office/powerpoint/2010/main" val="76077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E00A664-D4F9-4FCA-8070-4DFBD68DCB08}" type="slidenum">
              <a:rPr lang="nl-NL" smtClean="0"/>
              <a:t>12</a:t>
            </a:fld>
            <a:endParaRPr lang="nl-NL"/>
          </a:p>
        </p:txBody>
      </p:sp>
    </p:spTree>
    <p:extLst>
      <p:ext uri="{BB962C8B-B14F-4D97-AF65-F5344CB8AC3E}">
        <p14:creationId xmlns:p14="http://schemas.microsoft.com/office/powerpoint/2010/main" val="11544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wesp heeft vleugels, de rups niet.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wesp heeft antennes, de rups niet.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Ze hebben wel allebei dezelfde kleurstelling.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wesp heeft lange poten, de rups heeft hele korte pootjes. </a:t>
            </a:r>
          </a:p>
        </p:txBody>
      </p:sp>
      <p:sp>
        <p:nvSpPr>
          <p:cNvPr id="4" name="Tijdelijke aanduiding voor dianummer 3"/>
          <p:cNvSpPr>
            <a:spLocks noGrp="1"/>
          </p:cNvSpPr>
          <p:nvPr>
            <p:ph type="sldNum" sz="quarter" idx="5"/>
          </p:nvPr>
        </p:nvSpPr>
        <p:spPr/>
        <p:txBody>
          <a:bodyPr/>
          <a:lstStyle/>
          <a:p>
            <a:fld id="{1E00A664-D4F9-4FCA-8070-4DFBD68DCB08}" type="slidenum">
              <a:rPr lang="nl-NL" smtClean="0"/>
              <a:t>13</a:t>
            </a:fld>
            <a:endParaRPr lang="nl-NL"/>
          </a:p>
        </p:txBody>
      </p:sp>
    </p:spTree>
    <p:extLst>
      <p:ext uri="{BB962C8B-B14F-4D97-AF65-F5344CB8AC3E}">
        <p14:creationId xmlns:p14="http://schemas.microsoft.com/office/powerpoint/2010/main" val="27106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Afbeelding 1 (links): Duitse wesp: nummer 3: </a:t>
            </a:r>
            <a:r>
              <a:rPr lang="nl-NL" sz="1200" u="sng" kern="1200" dirty="0">
                <a:solidFill>
                  <a:schemeClr val="tx1"/>
                </a:solidFill>
                <a:effectLst/>
                <a:latin typeface="+mn-lt"/>
                <a:ea typeface="+mn-ea"/>
                <a:cs typeface="+mn-cs"/>
                <a:hlinkClick r:id="rId3"/>
              </a:rPr>
              <a:t>http://www.freenatureimages.eu/Animals/Hymenoptera%2C%20Bijen%2C%20Wespen-Mieren%2C%20Bees%2C%20Wasps-Ants/Vespula%20germanica%2C%20German%20Wasp/Vespula%20germanica%2C%20Duitse%20wesp%2C%20queen%2C%20Saxifraga-Pieter%20van%20Breugel.jpg</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Afbeelding 2 (rechts): Honingbij A: nummer 5: </a:t>
            </a:r>
            <a:r>
              <a:rPr lang="nl-NL" sz="1200" u="sng" kern="1200" dirty="0">
                <a:solidFill>
                  <a:schemeClr val="tx1"/>
                </a:solidFill>
                <a:effectLst/>
                <a:latin typeface="+mn-lt"/>
                <a:ea typeface="+mn-ea"/>
                <a:cs typeface="+mn-cs"/>
                <a:hlinkClick r:id="rId4"/>
              </a:rPr>
              <a:t>http://www.freenatureimages.eu/Animals/Hymenoptera%2C%20Bijen%2C%20Wespen-Mieren%2C%20Bees%2C%20Wasps-Ants/Apis%20mellifera%2C%20Honey%20Bee/index.html#Apis%2520mellifera%25203%252C%2520Honingbij%252C%2520Saxifraga-Ab%2520H%2520Baas.jpg</a:t>
            </a:r>
            <a:endParaRPr lang="nl-NL" sz="1200" kern="1200" dirty="0">
              <a:solidFill>
                <a:schemeClr val="tx1"/>
              </a:solidFill>
              <a:effectLst/>
              <a:latin typeface="+mn-lt"/>
              <a:ea typeface="+mn-ea"/>
              <a:cs typeface="+mn-cs"/>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1E00A664-D4F9-4FCA-8070-4DFBD68DCB08}" type="slidenum">
              <a:rPr lang="nl-NL" smtClean="0"/>
              <a:t>14</a:t>
            </a:fld>
            <a:endParaRPr lang="nl-NL"/>
          </a:p>
        </p:txBody>
      </p:sp>
    </p:spTree>
    <p:extLst>
      <p:ext uri="{BB962C8B-B14F-4D97-AF65-F5344CB8AC3E}">
        <p14:creationId xmlns:p14="http://schemas.microsoft.com/office/powerpoint/2010/main" val="338402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 </a:t>
            </a:r>
            <a:r>
              <a:rPr lang="nl-NL" dirty="0"/>
              <a:t>hebben allebei </a:t>
            </a:r>
            <a:r>
              <a:rPr lang="nl-NL" dirty="0" smtClean="0"/>
              <a:t>een lijf dat bestaat uit drie delen (net als alle insecten)</a:t>
            </a:r>
            <a:r>
              <a:rPr lang="nl-NL" baseline="0" dirty="0" smtClean="0"/>
              <a:t>: </a:t>
            </a:r>
            <a:r>
              <a:rPr lang="nl-NL" dirty="0" smtClean="0"/>
              <a:t>kop</a:t>
            </a:r>
            <a:r>
              <a:rPr lang="nl-NL" dirty="0"/>
              <a:t>, </a:t>
            </a:r>
            <a:r>
              <a:rPr lang="nl-NL" dirty="0" smtClean="0"/>
              <a:t>borststuk, achterlijf.</a:t>
            </a:r>
            <a:endParaRPr lang="nl-NL" dirty="0"/>
          </a:p>
          <a:p>
            <a:r>
              <a:rPr lang="nl-NL" dirty="0" smtClean="0"/>
              <a:t>Ze </a:t>
            </a:r>
            <a:r>
              <a:rPr lang="nl-NL" dirty="0"/>
              <a:t>hebben allebei de geel/zwarte kleurstelling. </a:t>
            </a:r>
            <a:endParaRPr lang="nl-NL" dirty="0" smtClean="0"/>
          </a:p>
          <a:p>
            <a:r>
              <a:rPr lang="nl-NL" dirty="0" smtClean="0"/>
              <a:t>Wespen</a:t>
            </a:r>
            <a:r>
              <a:rPr lang="nl-NL" baseline="0" dirty="0" smtClean="0"/>
              <a:t> zijn vaak veel feller-geel. </a:t>
            </a:r>
          </a:p>
          <a:p>
            <a:r>
              <a:rPr lang="nl-NL" baseline="0" dirty="0" smtClean="0"/>
              <a:t>Wespen zijn weinig behaard. Bijen hebben vaak haren op hun lijf en poten. </a:t>
            </a:r>
          </a:p>
          <a:p>
            <a:r>
              <a:rPr lang="nl-NL" baseline="0" dirty="0" smtClean="0"/>
              <a:t>Wespen halen geen stuifmeel. Bijen wel. </a:t>
            </a:r>
          </a:p>
          <a:p>
            <a:r>
              <a:rPr lang="nl-NL" baseline="0" dirty="0" smtClean="0"/>
              <a:t>Wespen hebben meestal een smallere taille dan bijen. </a:t>
            </a:r>
            <a:endParaRPr lang="nl-NL" dirty="0"/>
          </a:p>
        </p:txBody>
      </p:sp>
      <p:sp>
        <p:nvSpPr>
          <p:cNvPr id="4" name="Tijdelijke aanduiding voor dianummer 3"/>
          <p:cNvSpPr>
            <a:spLocks noGrp="1"/>
          </p:cNvSpPr>
          <p:nvPr>
            <p:ph type="sldNum" sz="quarter" idx="5"/>
          </p:nvPr>
        </p:nvSpPr>
        <p:spPr/>
        <p:txBody>
          <a:bodyPr/>
          <a:lstStyle/>
          <a:p>
            <a:fld id="{1E00A664-D4F9-4FCA-8070-4DFBD68DCB08}" type="slidenum">
              <a:rPr lang="nl-NL" smtClean="0"/>
              <a:t>17</a:t>
            </a:fld>
            <a:endParaRPr lang="nl-NL"/>
          </a:p>
        </p:txBody>
      </p:sp>
    </p:spTree>
    <p:extLst>
      <p:ext uri="{BB962C8B-B14F-4D97-AF65-F5344CB8AC3E}">
        <p14:creationId xmlns:p14="http://schemas.microsoft.com/office/powerpoint/2010/main" val="341347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Afbeelding 1 (links): Zweefvlieg A: nummer 6: </a:t>
            </a:r>
            <a:endParaRPr lang="nl-NL" sz="1200" u="sng" kern="1200" dirty="0">
              <a:solidFill>
                <a:schemeClr val="tx1"/>
              </a:solidFill>
              <a:effectLst/>
              <a:latin typeface="+mn-lt"/>
              <a:ea typeface="+mn-ea"/>
              <a:cs typeface="+mn-cs"/>
              <a:hlinkClick r:i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u="sng" kern="1200" dirty="0">
                <a:solidFill>
                  <a:schemeClr val="tx1"/>
                </a:solidFill>
                <a:effectLst/>
                <a:latin typeface="+mn-lt"/>
                <a:ea typeface="+mn-ea"/>
                <a:cs typeface="+mn-cs"/>
                <a:hlinkClick r:id=""/>
              </a:rPr>
              <a:t>https://www.flickr.com/photos/gezienapomplooman/5877960098/in/photostream/</a:t>
            </a:r>
            <a:r>
              <a:rPr lang="nl-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Afbeelding 2 (rechts): Grote </a:t>
            </a:r>
            <a:r>
              <a:rPr lang="nl-NL" dirty="0" err="1"/>
              <a:t>Fopwesp</a:t>
            </a:r>
            <a:r>
              <a:rPr lang="nl-NL" dirty="0"/>
              <a:t>: nummer 7: </a:t>
            </a:r>
            <a:r>
              <a:rPr lang="nl-NL" sz="1200" u="sng" kern="1200" dirty="0">
                <a:solidFill>
                  <a:schemeClr val="tx1"/>
                </a:solidFill>
                <a:effectLst/>
                <a:latin typeface="+mn-lt"/>
                <a:ea typeface="+mn-ea"/>
                <a:cs typeface="+mn-cs"/>
                <a:hlinkClick r:id="rId3"/>
              </a:rPr>
              <a:t>http://www.freenatureimages.eu/Animals/Hymenoptera%2C%20Bijen%2C%20Wespen-Mieren%2C%20Bees%2C%20Wasps-Ants/Chrysotoxum%20cautum/index.html#Chrysotoxum%2520cautum%25201%252C%2520Grote%2520fopwesp%252C%2520Saxifraga-Ab%2520H%2520Baas.jpg</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u="sng" kern="1200" dirty="0">
              <a:solidFill>
                <a:schemeClr val="tx1"/>
              </a:solidFill>
              <a:effectLst/>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5"/>
          </p:nvPr>
        </p:nvSpPr>
        <p:spPr/>
        <p:txBody>
          <a:bodyPr/>
          <a:lstStyle/>
          <a:p>
            <a:fld id="{1E00A664-D4F9-4FCA-8070-4DFBD68DCB08}" type="slidenum">
              <a:rPr lang="nl-NL" smtClean="0"/>
              <a:t>19</a:t>
            </a:fld>
            <a:endParaRPr lang="nl-NL"/>
          </a:p>
        </p:txBody>
      </p:sp>
    </p:spTree>
    <p:extLst>
      <p:ext uri="{BB962C8B-B14F-4D97-AF65-F5344CB8AC3E}">
        <p14:creationId xmlns:p14="http://schemas.microsoft.com/office/powerpoint/2010/main" val="341042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1E00A664-D4F9-4FCA-8070-4DFBD68DCB08}" type="slidenum">
              <a:rPr lang="nl-NL" smtClean="0"/>
              <a:t>20</a:t>
            </a:fld>
            <a:endParaRPr lang="nl-NL"/>
          </a:p>
        </p:txBody>
      </p:sp>
    </p:spTree>
    <p:extLst>
      <p:ext uri="{BB962C8B-B14F-4D97-AF65-F5344CB8AC3E}">
        <p14:creationId xmlns:p14="http://schemas.microsoft.com/office/powerpoint/2010/main" val="3902224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3A42867-0329-DC49-83DB-B998A3847B73}" type="datetimeFigureOut">
              <a:rPr lang="nl-NL" smtClean="0"/>
              <a:pPr/>
              <a:t>31-5-2021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35107F-FF34-C64A-B46A-27C307F2FD84}" type="slidenum">
              <a:rPr lang="nl-NL" smtClean="0"/>
              <a:pPr/>
              <a:t>‹nr.›</a:t>
            </a:fld>
            <a:endParaRPr lang="nl-NL"/>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64400" y="6287706"/>
            <a:ext cx="1717675" cy="398827"/>
          </a:xfrm>
          <a:prstGeom prst="rect">
            <a:avLst/>
          </a:prstGeom>
        </p:spPr>
      </p:pic>
    </p:spTree>
    <p:extLst>
      <p:ext uri="{BB962C8B-B14F-4D97-AF65-F5344CB8AC3E}">
        <p14:creationId xmlns:p14="http://schemas.microsoft.com/office/powerpoint/2010/main" val="10882663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3A42867-0329-DC49-83DB-B998A3847B73}" type="datetimeFigureOut">
              <a:rPr lang="nl-NL" smtClean="0"/>
              <a:pPr/>
              <a:t>31-5-2021</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37722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3A42867-0329-DC49-83DB-B998A3847B73}" type="datetimeFigureOut">
              <a:rPr lang="nl-NL" smtClean="0"/>
              <a:pPr/>
              <a:t>31-5-2021</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388934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3A42867-0329-DC49-83DB-B998A3847B73}" type="datetimeFigureOut">
              <a:rPr lang="nl-NL" smtClean="0"/>
              <a:t>31-5-2021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535107F-FF34-C64A-B46A-27C307F2FD84}" type="slidenum">
              <a:rPr lang="nl-NL" smtClean="0"/>
              <a:t>‹nr.›</a:t>
            </a:fld>
            <a:endParaRPr lang="nl-NL"/>
          </a:p>
        </p:txBody>
      </p:sp>
    </p:spTree>
    <p:extLst>
      <p:ext uri="{BB962C8B-B14F-4D97-AF65-F5344CB8AC3E}">
        <p14:creationId xmlns:p14="http://schemas.microsoft.com/office/powerpoint/2010/main" val="25820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3A42867-0329-DC49-83DB-B998A3847B73}" type="datetimeFigureOut">
              <a:rPr lang="nl-NL" smtClean="0"/>
              <a:pPr/>
              <a:t>31-5-2021</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11340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3A42867-0329-DC49-83DB-B998A3847B73}" type="datetimeFigureOut">
              <a:rPr lang="nl-NL" smtClean="0"/>
              <a:pPr/>
              <a:t>31-5-2021</a:t>
            </a:fld>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159893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3A42867-0329-DC49-83DB-B998A3847B73}" type="datetimeFigureOut">
              <a:rPr lang="nl-NL" smtClean="0"/>
              <a:pPr/>
              <a:t>31-5-2021</a:t>
            </a:fld>
            <a:endParaRPr lang="nl-NL"/>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269294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3A42867-0329-DC49-83DB-B998A3847B73}" type="datetimeFigureOut">
              <a:rPr lang="nl-NL" smtClean="0"/>
              <a:pPr/>
              <a:t>31-5-2021</a:t>
            </a:fld>
            <a:endParaRPr lang="nl-NL"/>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9885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A42867-0329-DC49-83DB-B998A3847B73}" type="datetimeFigureOut">
              <a:rPr lang="nl-NL" smtClean="0"/>
              <a:pPr/>
              <a:t>31-5-2021</a:t>
            </a:fld>
            <a:endParaRPr lang="nl-NL"/>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205606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3A42867-0329-DC49-83DB-B998A3847B73}" type="datetimeFigureOut">
              <a:rPr lang="nl-NL" smtClean="0"/>
              <a:pPr/>
              <a:t>31-5-2021</a:t>
            </a:fld>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329489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3A42867-0329-DC49-83DB-B998A3847B73}" type="datetimeFigureOut">
              <a:rPr lang="nl-NL" smtClean="0"/>
              <a:pPr/>
              <a:t>31-5-2021</a:t>
            </a:fld>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D535107F-FF34-C64A-B46A-27C307F2FD84}" type="slidenum">
              <a:rPr lang="nl-NL" smtClean="0"/>
              <a:pPr/>
              <a:t>‹nr.›</a:t>
            </a:fld>
            <a:endParaRPr lang="nl-NL"/>
          </a:p>
        </p:txBody>
      </p:sp>
    </p:spTree>
    <p:extLst>
      <p:ext uri="{BB962C8B-B14F-4D97-AF65-F5344CB8AC3E}">
        <p14:creationId xmlns:p14="http://schemas.microsoft.com/office/powerpoint/2010/main" val="163102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3A42867-0329-DC49-83DB-B998A3847B73}" type="datetimeFigureOut">
              <a:rPr lang="nl-NL" smtClean="0"/>
              <a:pPr/>
              <a:t>31-5-2021</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35107F-FF34-C64A-B46A-27C307F2FD84}" type="slidenum">
              <a:rPr lang="nl-NL" smtClean="0"/>
              <a:pPr/>
              <a:t>‹nr.›</a:t>
            </a:fld>
            <a:endParaRPr lang="nl-NL"/>
          </a:p>
        </p:txBody>
      </p:sp>
      <p:pic>
        <p:nvPicPr>
          <p:cNvPr id="7" name="Afbeelding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199498" y="6219859"/>
            <a:ext cx="1845292" cy="525931"/>
          </a:xfrm>
          <a:prstGeom prst="rect">
            <a:avLst/>
          </a:prstGeom>
        </p:spPr>
      </p:pic>
      <p:pic>
        <p:nvPicPr>
          <p:cNvPr id="8" name="Afbeelding 7"/>
          <p:cNvPicPr>
            <a:picLocks noChangeAspect="1"/>
          </p:cNvPicPr>
          <p:nvPr userDrawn="1"/>
        </p:nvPicPr>
        <p:blipFill rotWithShape="1">
          <a:blip r:embed="rId14" cstate="email">
            <a:extLst>
              <a:ext uri="{28A0092B-C50C-407E-A947-70E740481C1C}">
                <a14:useLocalDpi xmlns:a14="http://schemas.microsoft.com/office/drawing/2010/main"/>
              </a:ext>
            </a:extLst>
          </a:blip>
          <a:srcRect l="48458" t="27892" r="26297" b="20684"/>
          <a:stretch/>
        </p:blipFill>
        <p:spPr>
          <a:xfrm>
            <a:off x="0" y="6280442"/>
            <a:ext cx="504051" cy="577558"/>
          </a:xfrm>
          <a:prstGeom prst="rect">
            <a:avLst/>
          </a:prstGeom>
        </p:spPr>
      </p:pic>
    </p:spTree>
    <p:extLst>
      <p:ext uri="{BB962C8B-B14F-4D97-AF65-F5344CB8AC3E}">
        <p14:creationId xmlns:p14="http://schemas.microsoft.com/office/powerpoint/2010/main" val="1428881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1" pos="4322" userDrawn="1">
          <p15:clr>
            <a:srgbClr val="F26B43"/>
          </p15:clr>
        </p15:guide>
        <p15:guide id="12" pos="5044" userDrawn="1">
          <p15:clr>
            <a:srgbClr val="F26B43"/>
          </p15:clr>
        </p15:guide>
        <p15:guide id="13" pos="5404" userDrawn="1">
          <p15:clr>
            <a:srgbClr val="F26B43"/>
          </p15:clr>
        </p15:guide>
        <p15:guide id="14" pos="355" userDrawn="1">
          <p15:clr>
            <a:srgbClr val="F26B43"/>
          </p15:clr>
        </p15:guide>
        <p15:guide id="15" pos="1077" userDrawn="1">
          <p15:clr>
            <a:srgbClr val="F26B43"/>
          </p15:clr>
        </p15:guide>
        <p15:guide id="16" orient="horz" pos="368" userDrawn="1">
          <p15:clr>
            <a:srgbClr val="F26B43"/>
          </p15:clr>
        </p15:guide>
        <p15:guide id="17" orient="horz" pos="3962" userDrawn="1">
          <p15:clr>
            <a:srgbClr val="F26B43"/>
          </p15:clr>
        </p15:guide>
        <p15:guide id="18" orient="horz" pos="3770" userDrawn="1">
          <p15:clr>
            <a:srgbClr val="F26B43"/>
          </p15:clr>
        </p15:guide>
        <p15:guide id="19" orient="horz" pos="7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475D-40DD-474F-BA91-B4A7F4FB7457}"/>
              </a:ext>
            </a:extLst>
          </p:cNvPr>
          <p:cNvSpPr>
            <a:spLocks noGrp="1"/>
          </p:cNvSpPr>
          <p:nvPr>
            <p:ph type="ctrTitle"/>
          </p:nvPr>
        </p:nvSpPr>
        <p:spPr>
          <a:xfrm>
            <a:off x="814638" y="3440593"/>
            <a:ext cx="6858000" cy="1790700"/>
          </a:xfrm>
        </p:spPr>
        <p:txBody>
          <a:bodyPr>
            <a:normAutofit/>
          </a:bodyPr>
          <a:lstStyle/>
          <a:p>
            <a:r>
              <a:rPr lang="nl-NL" sz="5400"/>
              <a:t>De wesp</a:t>
            </a:r>
          </a:p>
        </p:txBody>
      </p:sp>
      <p:pic>
        <p:nvPicPr>
          <p:cNvPr id="4" name="Picture 3">
            <a:extLst>
              <a:ext uri="{FF2B5EF4-FFF2-40B4-BE49-F238E27FC236}">
                <a16:creationId xmlns:a16="http://schemas.microsoft.com/office/drawing/2014/main" id="{1BA6B97E-448A-4881-9681-E68700349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04" y="1054131"/>
            <a:ext cx="7067550" cy="3494349"/>
          </a:xfrm>
          <a:prstGeom prst="rect">
            <a:avLst/>
          </a:prstGeom>
        </p:spPr>
      </p:pic>
    </p:spTree>
    <p:extLst>
      <p:ext uri="{BB962C8B-B14F-4D97-AF65-F5344CB8AC3E}">
        <p14:creationId xmlns:p14="http://schemas.microsoft.com/office/powerpoint/2010/main" val="1464115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p:txBody>
          <a:bodyPr/>
          <a:lstStyle/>
          <a:p>
            <a:r>
              <a:rPr lang="nl-NL"/>
              <a:t>Welke is de wesp?</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2">
            <a:extLst>
              <a:ext uri="{28A0092B-C50C-407E-A947-70E740481C1C}">
                <a14:useLocalDpi xmlns:a14="http://schemas.microsoft.com/office/drawing/2010/main" val="0"/>
              </a:ext>
            </a:extLst>
          </a:blip>
          <a:srcRect l="27746" t="22500" r="8459" b="15366"/>
          <a:stretch/>
        </p:blipFill>
        <p:spPr bwMode="auto">
          <a:xfrm flipH="1">
            <a:off x="493295" y="2806367"/>
            <a:ext cx="4608095" cy="2767262"/>
          </a:xfrm>
          <a:prstGeom prst="rect">
            <a:avLst/>
          </a:prstGeom>
          <a:ln>
            <a:noFill/>
          </a:ln>
          <a:effectLst>
            <a:softEdge rad="112500"/>
          </a:effectLst>
        </p:spPr>
      </p:pic>
      <p:sp>
        <p:nvSpPr>
          <p:cNvPr id="6" name="Oval 5">
            <a:extLst>
              <a:ext uri="{FF2B5EF4-FFF2-40B4-BE49-F238E27FC236}">
                <a16:creationId xmlns:a16="http://schemas.microsoft.com/office/drawing/2014/main" id="{F740815F-527E-43DB-94BA-5617F782DE0A}"/>
              </a:ext>
            </a:extLst>
          </p:cNvPr>
          <p:cNvSpPr/>
          <p:nvPr/>
        </p:nvSpPr>
        <p:spPr>
          <a:xfrm>
            <a:off x="628651" y="2400927"/>
            <a:ext cx="4206125" cy="3599823"/>
          </a:xfrm>
          <a:prstGeom prst="ellipse">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sz="1350"/>
          </a:p>
        </p:txBody>
      </p:sp>
      <p:pic>
        <p:nvPicPr>
          <p:cNvPr id="7" name="Picture 2">
            <a:extLst>
              <a:ext uri="{FF2B5EF4-FFF2-40B4-BE49-F238E27FC236}">
                <a16:creationId xmlns:a16="http://schemas.microsoft.com/office/drawing/2014/main" id="{F985FAF7-14F9-7F40-A3EE-A7CE7D0F9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960" y="2838088"/>
            <a:ext cx="3607781" cy="2705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2060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p:txBody>
          <a:bodyPr/>
          <a:lstStyle/>
          <a:p>
            <a:r>
              <a:rPr lang="nl-NL"/>
              <a:t>Waar kun je de wesp aan herkennen?</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3">
            <a:extLst>
              <a:ext uri="{28A0092B-C50C-407E-A947-70E740481C1C}">
                <a14:useLocalDpi xmlns:a14="http://schemas.microsoft.com/office/drawing/2010/main" val="0"/>
              </a:ext>
            </a:extLst>
          </a:blip>
          <a:srcRect l="27746" t="22500" r="8459" b="15366"/>
          <a:stretch/>
        </p:blipFill>
        <p:spPr bwMode="auto">
          <a:xfrm flipH="1">
            <a:off x="911821" y="2806366"/>
            <a:ext cx="4035515" cy="2457820"/>
          </a:xfrm>
          <a:prstGeom prst="rect">
            <a:avLst/>
          </a:prstGeom>
          <a:ln>
            <a:noFill/>
          </a:ln>
          <a:effectLst>
            <a:softEdge rad="112500"/>
          </a:effectLst>
        </p:spPr>
      </p:pic>
      <p:sp>
        <p:nvSpPr>
          <p:cNvPr id="7" name="TextBox 6">
            <a:extLst>
              <a:ext uri="{FF2B5EF4-FFF2-40B4-BE49-F238E27FC236}">
                <a16:creationId xmlns:a16="http://schemas.microsoft.com/office/drawing/2014/main" id="{37CFEA6F-C94E-4222-8EBF-C19465ED1E7F}"/>
              </a:ext>
            </a:extLst>
          </p:cNvPr>
          <p:cNvSpPr txBox="1"/>
          <p:nvPr/>
        </p:nvSpPr>
        <p:spPr>
          <a:xfrm>
            <a:off x="2351680" y="5456875"/>
            <a:ext cx="806631" cy="415498"/>
          </a:xfrm>
          <a:prstGeom prst="rect">
            <a:avLst/>
          </a:prstGeom>
          <a:noFill/>
        </p:spPr>
        <p:txBody>
          <a:bodyPr wrap="none" rtlCol="0">
            <a:spAutoFit/>
          </a:bodyPr>
          <a:lstStyle/>
          <a:p>
            <a:r>
              <a:rPr lang="nl-NL" sz="2100" b="1"/>
              <a:t>Wesp</a:t>
            </a:r>
          </a:p>
        </p:txBody>
      </p:sp>
      <p:sp>
        <p:nvSpPr>
          <p:cNvPr id="9" name="TextBox 8">
            <a:extLst>
              <a:ext uri="{FF2B5EF4-FFF2-40B4-BE49-F238E27FC236}">
                <a16:creationId xmlns:a16="http://schemas.microsoft.com/office/drawing/2014/main" id="{41B12CF6-C4B3-480B-B61E-93D8F7C76FDE}"/>
              </a:ext>
            </a:extLst>
          </p:cNvPr>
          <p:cNvSpPr txBox="1"/>
          <p:nvPr/>
        </p:nvSpPr>
        <p:spPr>
          <a:xfrm>
            <a:off x="6658441" y="5539847"/>
            <a:ext cx="1303434" cy="415498"/>
          </a:xfrm>
          <a:prstGeom prst="rect">
            <a:avLst/>
          </a:prstGeom>
          <a:noFill/>
        </p:spPr>
        <p:txBody>
          <a:bodyPr wrap="none" rtlCol="0">
            <a:spAutoFit/>
          </a:bodyPr>
          <a:lstStyle/>
          <a:p>
            <a:r>
              <a:rPr lang="nl-NL" sz="2100" b="1" dirty="0"/>
              <a:t>Zebrarups</a:t>
            </a:r>
          </a:p>
        </p:txBody>
      </p:sp>
      <p:pic>
        <p:nvPicPr>
          <p:cNvPr id="10" name="Picture 2">
            <a:extLst>
              <a:ext uri="{FF2B5EF4-FFF2-40B4-BE49-F238E27FC236}">
                <a16:creationId xmlns:a16="http://schemas.microsoft.com/office/drawing/2014/main" id="{11D99FB2-13BB-FE4E-8A31-5DCC43560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763" y="2742774"/>
            <a:ext cx="3446672" cy="2585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992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p:txBody>
          <a:bodyPr/>
          <a:lstStyle/>
          <a:p>
            <a:r>
              <a:rPr lang="nl-NL"/>
              <a:t>Waar kun je de wesp aan herkennen?</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3">
            <a:extLst>
              <a:ext uri="{28A0092B-C50C-407E-A947-70E740481C1C}">
                <a14:useLocalDpi xmlns:a14="http://schemas.microsoft.com/office/drawing/2010/main" val="0"/>
              </a:ext>
            </a:extLst>
          </a:blip>
          <a:srcRect l="27746" t="22500" r="8459" b="15366"/>
          <a:stretch/>
        </p:blipFill>
        <p:spPr bwMode="auto">
          <a:xfrm flipH="1">
            <a:off x="493295" y="2806367"/>
            <a:ext cx="4608095" cy="2767262"/>
          </a:xfrm>
          <a:prstGeom prst="rect">
            <a:avLst/>
          </a:prstGeom>
          <a:ln>
            <a:noFill/>
          </a:ln>
          <a:effectLst>
            <a:softEdge rad="112500"/>
          </a:effectLst>
        </p:spPr>
      </p:pic>
      <p:sp>
        <p:nvSpPr>
          <p:cNvPr id="7" name="TextBox 6">
            <a:extLst>
              <a:ext uri="{FF2B5EF4-FFF2-40B4-BE49-F238E27FC236}">
                <a16:creationId xmlns:a16="http://schemas.microsoft.com/office/drawing/2014/main" id="{37CFEA6F-C94E-4222-8EBF-C19465ED1E7F}"/>
              </a:ext>
            </a:extLst>
          </p:cNvPr>
          <p:cNvSpPr txBox="1"/>
          <p:nvPr/>
        </p:nvSpPr>
        <p:spPr>
          <a:xfrm>
            <a:off x="2351680" y="5456875"/>
            <a:ext cx="806631" cy="415498"/>
          </a:xfrm>
          <a:prstGeom prst="rect">
            <a:avLst/>
          </a:prstGeom>
          <a:noFill/>
        </p:spPr>
        <p:txBody>
          <a:bodyPr wrap="none" rtlCol="0">
            <a:spAutoFit/>
          </a:bodyPr>
          <a:lstStyle/>
          <a:p>
            <a:r>
              <a:rPr lang="nl-NL" sz="2100" b="1"/>
              <a:t>Wesp</a:t>
            </a:r>
          </a:p>
        </p:txBody>
      </p:sp>
      <p:sp>
        <p:nvSpPr>
          <p:cNvPr id="9" name="TextBox 8">
            <a:extLst>
              <a:ext uri="{FF2B5EF4-FFF2-40B4-BE49-F238E27FC236}">
                <a16:creationId xmlns:a16="http://schemas.microsoft.com/office/drawing/2014/main" id="{41B12CF6-C4B3-480B-B61E-93D8F7C76FDE}"/>
              </a:ext>
            </a:extLst>
          </p:cNvPr>
          <p:cNvSpPr txBox="1"/>
          <p:nvPr/>
        </p:nvSpPr>
        <p:spPr>
          <a:xfrm>
            <a:off x="6658441" y="5539847"/>
            <a:ext cx="1303434" cy="415498"/>
          </a:xfrm>
          <a:prstGeom prst="rect">
            <a:avLst/>
          </a:prstGeom>
          <a:noFill/>
        </p:spPr>
        <p:txBody>
          <a:bodyPr wrap="none" rtlCol="0">
            <a:spAutoFit/>
          </a:bodyPr>
          <a:lstStyle/>
          <a:p>
            <a:r>
              <a:rPr lang="nl-NL" sz="2100" b="1" dirty="0"/>
              <a:t>Zebrarups</a:t>
            </a:r>
          </a:p>
        </p:txBody>
      </p:sp>
      <p:cxnSp>
        <p:nvCxnSpPr>
          <p:cNvPr id="10" name="Straight Arrow Connector 9">
            <a:extLst>
              <a:ext uri="{FF2B5EF4-FFF2-40B4-BE49-F238E27FC236}">
                <a16:creationId xmlns:a16="http://schemas.microsoft.com/office/drawing/2014/main" id="{2FA1505E-5956-461C-92B2-EBC612E28DE4}"/>
              </a:ext>
            </a:extLst>
          </p:cNvPr>
          <p:cNvCxnSpPr>
            <a:cxnSpLocks/>
          </p:cNvCxnSpPr>
          <p:nvPr/>
        </p:nvCxnSpPr>
        <p:spPr>
          <a:xfrm flipH="1">
            <a:off x="2257543" y="2806367"/>
            <a:ext cx="226979" cy="645041"/>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654C122B-72EE-47B5-B0C4-1B6192B40E83}"/>
              </a:ext>
            </a:extLst>
          </p:cNvPr>
          <p:cNvCxnSpPr>
            <a:cxnSpLocks/>
          </p:cNvCxnSpPr>
          <p:nvPr/>
        </p:nvCxnSpPr>
        <p:spPr>
          <a:xfrm>
            <a:off x="4561589" y="2643941"/>
            <a:ext cx="0" cy="142242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C5DF6F72-722C-4C36-8283-F25B271E90A2}"/>
              </a:ext>
            </a:extLst>
          </p:cNvPr>
          <p:cNvCxnSpPr>
            <a:cxnSpLocks/>
          </p:cNvCxnSpPr>
          <p:nvPr/>
        </p:nvCxnSpPr>
        <p:spPr>
          <a:xfrm>
            <a:off x="865464" y="2643941"/>
            <a:ext cx="85842" cy="82686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3" name="Picture 2">
            <a:extLst>
              <a:ext uri="{FF2B5EF4-FFF2-40B4-BE49-F238E27FC236}">
                <a16:creationId xmlns:a16="http://schemas.microsoft.com/office/drawing/2014/main" id="{7DA07526-0E22-E84E-8B14-89AE3FD81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15" y="2773868"/>
            <a:ext cx="3446672" cy="2585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8594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p:txBody>
          <a:bodyPr/>
          <a:lstStyle/>
          <a:p>
            <a:r>
              <a:rPr lang="nl-NL"/>
              <a:t>Waar kun je de wesp aan herkennen?</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3">
            <a:extLst>
              <a:ext uri="{28A0092B-C50C-407E-A947-70E740481C1C}">
                <a14:useLocalDpi xmlns:a14="http://schemas.microsoft.com/office/drawing/2010/main" val="0"/>
              </a:ext>
            </a:extLst>
          </a:blip>
          <a:srcRect l="27746" t="22500" r="8459" b="15366"/>
          <a:stretch/>
        </p:blipFill>
        <p:spPr bwMode="auto">
          <a:xfrm flipH="1">
            <a:off x="493295" y="2806367"/>
            <a:ext cx="4608095" cy="2767262"/>
          </a:xfrm>
          <a:prstGeom prst="rect">
            <a:avLst/>
          </a:prstGeom>
          <a:ln>
            <a:noFill/>
          </a:ln>
          <a:effectLst>
            <a:softEdge rad="112500"/>
          </a:effectLst>
        </p:spPr>
      </p:pic>
      <p:sp>
        <p:nvSpPr>
          <p:cNvPr id="7" name="TextBox 6">
            <a:extLst>
              <a:ext uri="{FF2B5EF4-FFF2-40B4-BE49-F238E27FC236}">
                <a16:creationId xmlns:a16="http://schemas.microsoft.com/office/drawing/2014/main" id="{37CFEA6F-C94E-4222-8EBF-C19465ED1E7F}"/>
              </a:ext>
            </a:extLst>
          </p:cNvPr>
          <p:cNvSpPr txBox="1"/>
          <p:nvPr/>
        </p:nvSpPr>
        <p:spPr>
          <a:xfrm>
            <a:off x="2351680" y="5456875"/>
            <a:ext cx="806631" cy="415498"/>
          </a:xfrm>
          <a:prstGeom prst="rect">
            <a:avLst/>
          </a:prstGeom>
          <a:noFill/>
        </p:spPr>
        <p:txBody>
          <a:bodyPr wrap="none" rtlCol="0">
            <a:spAutoFit/>
          </a:bodyPr>
          <a:lstStyle/>
          <a:p>
            <a:r>
              <a:rPr lang="nl-NL" sz="2100" b="1"/>
              <a:t>Wesp</a:t>
            </a:r>
          </a:p>
        </p:txBody>
      </p:sp>
      <p:sp>
        <p:nvSpPr>
          <p:cNvPr id="9" name="TextBox 8">
            <a:extLst>
              <a:ext uri="{FF2B5EF4-FFF2-40B4-BE49-F238E27FC236}">
                <a16:creationId xmlns:a16="http://schemas.microsoft.com/office/drawing/2014/main" id="{41B12CF6-C4B3-480B-B61E-93D8F7C76FDE}"/>
              </a:ext>
            </a:extLst>
          </p:cNvPr>
          <p:cNvSpPr txBox="1"/>
          <p:nvPr/>
        </p:nvSpPr>
        <p:spPr>
          <a:xfrm>
            <a:off x="6658441" y="5539847"/>
            <a:ext cx="1303434" cy="415498"/>
          </a:xfrm>
          <a:prstGeom prst="rect">
            <a:avLst/>
          </a:prstGeom>
          <a:noFill/>
        </p:spPr>
        <p:txBody>
          <a:bodyPr wrap="none" rtlCol="0">
            <a:spAutoFit/>
          </a:bodyPr>
          <a:lstStyle/>
          <a:p>
            <a:r>
              <a:rPr lang="nl-NL" sz="2100" b="1" dirty="0"/>
              <a:t>Zebrarups</a:t>
            </a:r>
          </a:p>
        </p:txBody>
      </p:sp>
      <p:cxnSp>
        <p:nvCxnSpPr>
          <p:cNvPr id="10" name="Straight Arrow Connector 9">
            <a:extLst>
              <a:ext uri="{FF2B5EF4-FFF2-40B4-BE49-F238E27FC236}">
                <a16:creationId xmlns:a16="http://schemas.microsoft.com/office/drawing/2014/main" id="{2FA1505E-5956-461C-92B2-EBC612E28DE4}"/>
              </a:ext>
            </a:extLst>
          </p:cNvPr>
          <p:cNvCxnSpPr>
            <a:cxnSpLocks/>
          </p:cNvCxnSpPr>
          <p:nvPr/>
        </p:nvCxnSpPr>
        <p:spPr>
          <a:xfrm flipH="1">
            <a:off x="2257543" y="2806367"/>
            <a:ext cx="226979" cy="645041"/>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654C122B-72EE-47B5-B0C4-1B6192B40E83}"/>
              </a:ext>
            </a:extLst>
          </p:cNvPr>
          <p:cNvCxnSpPr>
            <a:cxnSpLocks/>
          </p:cNvCxnSpPr>
          <p:nvPr/>
        </p:nvCxnSpPr>
        <p:spPr>
          <a:xfrm>
            <a:off x="4561589" y="2643941"/>
            <a:ext cx="0" cy="142242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C5DF6F72-722C-4C36-8283-F25B271E90A2}"/>
              </a:ext>
            </a:extLst>
          </p:cNvPr>
          <p:cNvCxnSpPr>
            <a:cxnSpLocks/>
          </p:cNvCxnSpPr>
          <p:nvPr/>
        </p:nvCxnSpPr>
        <p:spPr>
          <a:xfrm>
            <a:off x="865464" y="2643941"/>
            <a:ext cx="85842" cy="82686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52FBC115-45F1-4580-8E60-EC9CE5613BF2}"/>
              </a:ext>
            </a:extLst>
          </p:cNvPr>
          <p:cNvSpPr txBox="1"/>
          <p:nvPr/>
        </p:nvSpPr>
        <p:spPr>
          <a:xfrm>
            <a:off x="3807051" y="2259196"/>
            <a:ext cx="1775038" cy="415498"/>
          </a:xfrm>
          <a:prstGeom prst="rect">
            <a:avLst/>
          </a:prstGeom>
          <a:noFill/>
        </p:spPr>
        <p:txBody>
          <a:bodyPr wrap="none" rtlCol="0">
            <a:spAutoFit/>
          </a:bodyPr>
          <a:lstStyle/>
          <a:p>
            <a:r>
              <a:rPr lang="nl-NL" sz="2100" dirty="0"/>
              <a:t>Grote antenne</a:t>
            </a:r>
          </a:p>
        </p:txBody>
      </p:sp>
      <p:sp>
        <p:nvSpPr>
          <p:cNvPr id="14" name="TextBox 13">
            <a:extLst>
              <a:ext uri="{FF2B5EF4-FFF2-40B4-BE49-F238E27FC236}">
                <a16:creationId xmlns:a16="http://schemas.microsoft.com/office/drawing/2014/main" id="{8D55C30E-DF9B-4893-AB8E-245F94765D11}"/>
              </a:ext>
            </a:extLst>
          </p:cNvPr>
          <p:cNvSpPr txBox="1"/>
          <p:nvPr/>
        </p:nvSpPr>
        <p:spPr>
          <a:xfrm>
            <a:off x="1784812" y="2426135"/>
            <a:ext cx="1972997" cy="415498"/>
          </a:xfrm>
          <a:prstGeom prst="rect">
            <a:avLst/>
          </a:prstGeom>
          <a:noFill/>
        </p:spPr>
        <p:txBody>
          <a:bodyPr wrap="square" rtlCol="0">
            <a:spAutoFit/>
          </a:bodyPr>
          <a:lstStyle/>
          <a:p>
            <a:r>
              <a:rPr lang="nl-NL" sz="2100" dirty="0"/>
              <a:t>Vaak Geel/zwart</a:t>
            </a:r>
            <a:endParaRPr lang="nl-NL" sz="2100" dirty="0"/>
          </a:p>
        </p:txBody>
      </p:sp>
      <p:sp>
        <p:nvSpPr>
          <p:cNvPr id="15" name="TextBox 14">
            <a:extLst>
              <a:ext uri="{FF2B5EF4-FFF2-40B4-BE49-F238E27FC236}">
                <a16:creationId xmlns:a16="http://schemas.microsoft.com/office/drawing/2014/main" id="{8174C894-88A7-4A09-ADD4-CD719447D070}"/>
              </a:ext>
            </a:extLst>
          </p:cNvPr>
          <p:cNvSpPr txBox="1"/>
          <p:nvPr/>
        </p:nvSpPr>
        <p:spPr>
          <a:xfrm>
            <a:off x="36737" y="2280022"/>
            <a:ext cx="1775166" cy="415498"/>
          </a:xfrm>
          <a:prstGeom prst="rect">
            <a:avLst/>
          </a:prstGeom>
          <a:noFill/>
        </p:spPr>
        <p:txBody>
          <a:bodyPr wrap="none" rtlCol="0">
            <a:spAutoFit/>
          </a:bodyPr>
          <a:lstStyle/>
          <a:p>
            <a:r>
              <a:rPr lang="nl-NL" sz="2100" dirty="0"/>
              <a:t>Lange vleugels</a:t>
            </a:r>
          </a:p>
        </p:txBody>
      </p:sp>
      <p:pic>
        <p:nvPicPr>
          <p:cNvPr id="16" name="Picture 2">
            <a:extLst>
              <a:ext uri="{FF2B5EF4-FFF2-40B4-BE49-F238E27FC236}">
                <a16:creationId xmlns:a16="http://schemas.microsoft.com/office/drawing/2014/main" id="{477099C0-054F-E447-B75B-39B692B60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115" y="2762448"/>
            <a:ext cx="3446672" cy="2585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331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a:xfrm>
            <a:off x="628650" y="1171339"/>
            <a:ext cx="3943350" cy="424538"/>
          </a:xfrm>
        </p:spPr>
        <p:txBody>
          <a:bodyPr>
            <a:normAutofit fontScale="90000"/>
          </a:bodyPr>
          <a:lstStyle/>
          <a:p>
            <a:r>
              <a:rPr lang="nl-NL"/>
              <a:t>Welke is de wesp?</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3">
            <a:extLst>
              <a:ext uri="{28A0092B-C50C-407E-A947-70E740481C1C}">
                <a14:useLocalDpi xmlns:a14="http://schemas.microsoft.com/office/drawing/2010/main" val="0"/>
              </a:ext>
            </a:extLst>
          </a:blip>
          <a:srcRect l="27746" t="22500" r="8459" b="15366"/>
          <a:stretch/>
        </p:blipFill>
        <p:spPr bwMode="auto">
          <a:xfrm flipH="1">
            <a:off x="296278" y="2494861"/>
            <a:ext cx="4608095" cy="2767262"/>
          </a:xfrm>
          <a:prstGeom prst="rect">
            <a:avLst/>
          </a:prstGeom>
          <a:ln>
            <a:noFill/>
          </a:ln>
          <a:effectLst>
            <a:softEdge rad="112500"/>
          </a:effectLst>
        </p:spPr>
      </p:pic>
      <p:pic>
        <p:nvPicPr>
          <p:cNvPr id="5" name="Afbeelding 4">
            <a:extLst>
              <a:ext uri="{FF2B5EF4-FFF2-40B4-BE49-F238E27FC236}">
                <a16:creationId xmlns:a16="http://schemas.microsoft.com/office/drawing/2014/main" id="{85F9C288-4FAA-4C44-9B60-44B31C1F9986}"/>
              </a:ext>
            </a:extLst>
          </p:cNvPr>
          <p:cNvPicPr>
            <a:picLocks noChangeAspect="1"/>
          </p:cNvPicPr>
          <p:nvPr/>
        </p:nvPicPr>
        <p:blipFill>
          <a:blip r:embed="rId4"/>
          <a:stretch>
            <a:fillRect/>
          </a:stretch>
        </p:blipFill>
        <p:spPr>
          <a:xfrm>
            <a:off x="5158040" y="2494861"/>
            <a:ext cx="3689683" cy="2767262"/>
          </a:xfrm>
          <a:prstGeom prst="rect">
            <a:avLst/>
          </a:prstGeom>
          <a:ln>
            <a:noFill/>
          </a:ln>
          <a:effectLst>
            <a:softEdge rad="112500"/>
          </a:effectLst>
        </p:spPr>
      </p:pic>
    </p:spTree>
    <p:extLst>
      <p:ext uri="{BB962C8B-B14F-4D97-AF65-F5344CB8AC3E}">
        <p14:creationId xmlns:p14="http://schemas.microsoft.com/office/powerpoint/2010/main" val="41432869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p:txBody>
          <a:bodyPr/>
          <a:lstStyle/>
          <a:p>
            <a:r>
              <a:rPr lang="nl-NL"/>
              <a:t>Welke is de wesp?</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2">
            <a:extLst>
              <a:ext uri="{28A0092B-C50C-407E-A947-70E740481C1C}">
                <a14:useLocalDpi xmlns:a14="http://schemas.microsoft.com/office/drawing/2010/main" val="0"/>
              </a:ext>
            </a:extLst>
          </a:blip>
          <a:srcRect l="27746" t="22500" r="8459" b="15366"/>
          <a:stretch/>
        </p:blipFill>
        <p:spPr bwMode="auto">
          <a:xfrm flipH="1">
            <a:off x="493295" y="2806367"/>
            <a:ext cx="4608095" cy="2767262"/>
          </a:xfrm>
          <a:prstGeom prst="rect">
            <a:avLst/>
          </a:prstGeom>
          <a:ln>
            <a:noFill/>
          </a:ln>
          <a:effectLst>
            <a:softEdge rad="112500"/>
          </a:effectLst>
        </p:spPr>
      </p:pic>
      <p:sp>
        <p:nvSpPr>
          <p:cNvPr id="6" name="Oval 5">
            <a:extLst>
              <a:ext uri="{FF2B5EF4-FFF2-40B4-BE49-F238E27FC236}">
                <a16:creationId xmlns:a16="http://schemas.microsoft.com/office/drawing/2014/main" id="{F740815F-527E-43DB-94BA-5617F782DE0A}"/>
              </a:ext>
            </a:extLst>
          </p:cNvPr>
          <p:cNvSpPr/>
          <p:nvPr/>
        </p:nvSpPr>
        <p:spPr>
          <a:xfrm>
            <a:off x="628651" y="2400927"/>
            <a:ext cx="4206125" cy="3599823"/>
          </a:xfrm>
          <a:prstGeom prst="ellipse">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sz="1350"/>
          </a:p>
        </p:txBody>
      </p:sp>
      <p:pic>
        <p:nvPicPr>
          <p:cNvPr id="5" name="Afbeelding 4">
            <a:extLst>
              <a:ext uri="{FF2B5EF4-FFF2-40B4-BE49-F238E27FC236}">
                <a16:creationId xmlns:a16="http://schemas.microsoft.com/office/drawing/2014/main" id="{0495D8BA-AB28-2C45-97B6-A2AA6DA97F0C}"/>
              </a:ext>
            </a:extLst>
          </p:cNvPr>
          <p:cNvPicPr>
            <a:picLocks noChangeAspect="1"/>
          </p:cNvPicPr>
          <p:nvPr/>
        </p:nvPicPr>
        <p:blipFill>
          <a:blip r:embed="rId3"/>
          <a:stretch>
            <a:fillRect/>
          </a:stretch>
        </p:blipFill>
        <p:spPr>
          <a:xfrm>
            <a:off x="5266575" y="2806366"/>
            <a:ext cx="3689683" cy="2767262"/>
          </a:xfrm>
          <a:prstGeom prst="rect">
            <a:avLst/>
          </a:prstGeom>
          <a:ln>
            <a:noFill/>
          </a:ln>
          <a:effectLst>
            <a:softEdge rad="112500"/>
          </a:effectLst>
        </p:spPr>
      </p:pic>
    </p:spTree>
    <p:extLst>
      <p:ext uri="{BB962C8B-B14F-4D97-AF65-F5344CB8AC3E}">
        <p14:creationId xmlns:p14="http://schemas.microsoft.com/office/powerpoint/2010/main" val="80916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p:txBody>
          <a:bodyPr/>
          <a:lstStyle/>
          <a:p>
            <a:r>
              <a:rPr lang="nl-NL"/>
              <a:t>Waar kun je de wesp aan herkennen?</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2">
            <a:extLst>
              <a:ext uri="{28A0092B-C50C-407E-A947-70E740481C1C}">
                <a14:useLocalDpi xmlns:a14="http://schemas.microsoft.com/office/drawing/2010/main" val="0"/>
              </a:ext>
            </a:extLst>
          </a:blip>
          <a:srcRect l="27746" t="22500" r="8459" b="15366"/>
          <a:stretch/>
        </p:blipFill>
        <p:spPr bwMode="auto">
          <a:xfrm flipH="1">
            <a:off x="536485" y="2806367"/>
            <a:ext cx="4035515" cy="2457820"/>
          </a:xfrm>
          <a:prstGeom prst="rect">
            <a:avLst/>
          </a:prstGeom>
          <a:ln>
            <a:noFill/>
          </a:ln>
          <a:effectLst>
            <a:softEdge rad="112500"/>
          </a:effectLst>
        </p:spPr>
      </p:pic>
      <p:sp>
        <p:nvSpPr>
          <p:cNvPr id="7" name="TextBox 6">
            <a:extLst>
              <a:ext uri="{FF2B5EF4-FFF2-40B4-BE49-F238E27FC236}">
                <a16:creationId xmlns:a16="http://schemas.microsoft.com/office/drawing/2014/main" id="{37CFEA6F-C94E-4222-8EBF-C19465ED1E7F}"/>
              </a:ext>
            </a:extLst>
          </p:cNvPr>
          <p:cNvSpPr txBox="1"/>
          <p:nvPr/>
        </p:nvSpPr>
        <p:spPr>
          <a:xfrm>
            <a:off x="2351680" y="5456875"/>
            <a:ext cx="806631" cy="415498"/>
          </a:xfrm>
          <a:prstGeom prst="rect">
            <a:avLst/>
          </a:prstGeom>
          <a:noFill/>
        </p:spPr>
        <p:txBody>
          <a:bodyPr wrap="none" rtlCol="0">
            <a:spAutoFit/>
          </a:bodyPr>
          <a:lstStyle/>
          <a:p>
            <a:r>
              <a:rPr lang="nl-NL" sz="2100" b="1"/>
              <a:t>Wesp</a:t>
            </a:r>
          </a:p>
        </p:txBody>
      </p:sp>
      <p:sp>
        <p:nvSpPr>
          <p:cNvPr id="9" name="TextBox 8">
            <a:extLst>
              <a:ext uri="{FF2B5EF4-FFF2-40B4-BE49-F238E27FC236}">
                <a16:creationId xmlns:a16="http://schemas.microsoft.com/office/drawing/2014/main" id="{41B12CF6-C4B3-480B-B61E-93D8F7C76FDE}"/>
              </a:ext>
            </a:extLst>
          </p:cNvPr>
          <p:cNvSpPr txBox="1"/>
          <p:nvPr/>
        </p:nvSpPr>
        <p:spPr>
          <a:xfrm>
            <a:off x="6658442" y="5539847"/>
            <a:ext cx="470000" cy="415498"/>
          </a:xfrm>
          <a:prstGeom prst="rect">
            <a:avLst/>
          </a:prstGeom>
          <a:noFill/>
        </p:spPr>
        <p:txBody>
          <a:bodyPr wrap="none" rtlCol="0">
            <a:spAutoFit/>
          </a:bodyPr>
          <a:lstStyle/>
          <a:p>
            <a:r>
              <a:rPr lang="nl-NL" sz="2100" b="1" dirty="0"/>
              <a:t>Bij</a:t>
            </a:r>
          </a:p>
        </p:txBody>
      </p:sp>
      <p:pic>
        <p:nvPicPr>
          <p:cNvPr id="11" name="Afbeelding 10">
            <a:extLst>
              <a:ext uri="{FF2B5EF4-FFF2-40B4-BE49-F238E27FC236}">
                <a16:creationId xmlns:a16="http://schemas.microsoft.com/office/drawing/2014/main" id="{9A174582-7B63-B540-8817-5395765DA432}"/>
              </a:ext>
            </a:extLst>
          </p:cNvPr>
          <p:cNvPicPr>
            <a:picLocks noChangeAspect="1"/>
          </p:cNvPicPr>
          <p:nvPr/>
        </p:nvPicPr>
        <p:blipFill>
          <a:blip r:embed="rId3"/>
          <a:stretch>
            <a:fillRect/>
          </a:stretch>
        </p:blipFill>
        <p:spPr>
          <a:xfrm>
            <a:off x="4917833" y="2689613"/>
            <a:ext cx="3689683" cy="2767262"/>
          </a:xfrm>
          <a:prstGeom prst="rect">
            <a:avLst/>
          </a:prstGeom>
          <a:ln>
            <a:noFill/>
          </a:ln>
          <a:effectLst>
            <a:softEdge rad="112500"/>
          </a:effectLst>
        </p:spPr>
      </p:pic>
    </p:spTree>
    <p:extLst>
      <p:ext uri="{BB962C8B-B14F-4D97-AF65-F5344CB8AC3E}">
        <p14:creationId xmlns:p14="http://schemas.microsoft.com/office/powerpoint/2010/main" val="31782007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p:txBody>
          <a:bodyPr/>
          <a:lstStyle/>
          <a:p>
            <a:r>
              <a:rPr lang="nl-NL" dirty="0"/>
              <a:t>Waar kun je de wesp aan herkennen?</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3">
            <a:extLst>
              <a:ext uri="{28A0092B-C50C-407E-A947-70E740481C1C}">
                <a14:useLocalDpi xmlns:a14="http://schemas.microsoft.com/office/drawing/2010/main" val="0"/>
              </a:ext>
            </a:extLst>
          </a:blip>
          <a:srcRect l="27746" t="22500" r="8459" b="15366"/>
          <a:stretch/>
        </p:blipFill>
        <p:spPr bwMode="auto">
          <a:xfrm flipH="1">
            <a:off x="180474" y="2823098"/>
            <a:ext cx="4608095" cy="2767262"/>
          </a:xfrm>
          <a:prstGeom prst="rect">
            <a:avLst/>
          </a:prstGeom>
          <a:ln>
            <a:noFill/>
          </a:ln>
          <a:effectLst>
            <a:softEdge rad="112500"/>
          </a:effectLst>
        </p:spPr>
      </p:pic>
      <p:sp>
        <p:nvSpPr>
          <p:cNvPr id="7" name="TextBox 6">
            <a:extLst>
              <a:ext uri="{FF2B5EF4-FFF2-40B4-BE49-F238E27FC236}">
                <a16:creationId xmlns:a16="http://schemas.microsoft.com/office/drawing/2014/main" id="{37CFEA6F-C94E-4222-8EBF-C19465ED1E7F}"/>
              </a:ext>
            </a:extLst>
          </p:cNvPr>
          <p:cNvSpPr txBox="1"/>
          <p:nvPr/>
        </p:nvSpPr>
        <p:spPr>
          <a:xfrm>
            <a:off x="2351680" y="5456875"/>
            <a:ext cx="806631" cy="415498"/>
          </a:xfrm>
          <a:prstGeom prst="rect">
            <a:avLst/>
          </a:prstGeom>
          <a:noFill/>
        </p:spPr>
        <p:txBody>
          <a:bodyPr wrap="none" rtlCol="0">
            <a:spAutoFit/>
          </a:bodyPr>
          <a:lstStyle/>
          <a:p>
            <a:r>
              <a:rPr lang="nl-NL" sz="2100" b="1" dirty="0"/>
              <a:t>Wesp</a:t>
            </a:r>
          </a:p>
        </p:txBody>
      </p:sp>
      <p:sp>
        <p:nvSpPr>
          <p:cNvPr id="9" name="TextBox 8">
            <a:extLst>
              <a:ext uri="{FF2B5EF4-FFF2-40B4-BE49-F238E27FC236}">
                <a16:creationId xmlns:a16="http://schemas.microsoft.com/office/drawing/2014/main" id="{41B12CF6-C4B3-480B-B61E-93D8F7C76FDE}"/>
              </a:ext>
            </a:extLst>
          </p:cNvPr>
          <p:cNvSpPr txBox="1"/>
          <p:nvPr/>
        </p:nvSpPr>
        <p:spPr>
          <a:xfrm>
            <a:off x="6966139" y="5550432"/>
            <a:ext cx="470000" cy="415498"/>
          </a:xfrm>
          <a:prstGeom prst="rect">
            <a:avLst/>
          </a:prstGeom>
          <a:noFill/>
        </p:spPr>
        <p:txBody>
          <a:bodyPr wrap="none" rtlCol="0">
            <a:spAutoFit/>
          </a:bodyPr>
          <a:lstStyle/>
          <a:p>
            <a:r>
              <a:rPr lang="nl-NL" sz="2100" b="1" dirty="0"/>
              <a:t>Bij</a:t>
            </a:r>
          </a:p>
        </p:txBody>
      </p:sp>
      <p:cxnSp>
        <p:nvCxnSpPr>
          <p:cNvPr id="10" name="Straight Arrow Connector 9">
            <a:extLst>
              <a:ext uri="{FF2B5EF4-FFF2-40B4-BE49-F238E27FC236}">
                <a16:creationId xmlns:a16="http://schemas.microsoft.com/office/drawing/2014/main" id="{2FA1505E-5956-461C-92B2-EBC612E28DE4}"/>
              </a:ext>
            </a:extLst>
          </p:cNvPr>
          <p:cNvCxnSpPr>
            <a:cxnSpLocks/>
          </p:cNvCxnSpPr>
          <p:nvPr/>
        </p:nvCxnSpPr>
        <p:spPr>
          <a:xfrm flipH="1">
            <a:off x="2384019" y="2806367"/>
            <a:ext cx="100503" cy="101109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654C122B-72EE-47B5-B0C4-1B6192B40E83}"/>
              </a:ext>
            </a:extLst>
          </p:cNvPr>
          <p:cNvCxnSpPr>
            <a:cxnSpLocks/>
          </p:cNvCxnSpPr>
          <p:nvPr/>
        </p:nvCxnSpPr>
        <p:spPr>
          <a:xfrm>
            <a:off x="4561589" y="2643941"/>
            <a:ext cx="0" cy="142242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C5DF6F72-722C-4C36-8283-F25B271E90A2}"/>
              </a:ext>
            </a:extLst>
          </p:cNvPr>
          <p:cNvCxnSpPr>
            <a:cxnSpLocks/>
          </p:cNvCxnSpPr>
          <p:nvPr/>
        </p:nvCxnSpPr>
        <p:spPr>
          <a:xfrm>
            <a:off x="865464" y="2643940"/>
            <a:ext cx="490414" cy="1736255"/>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52FBC115-45F1-4580-8E60-EC9CE5613BF2}"/>
              </a:ext>
            </a:extLst>
          </p:cNvPr>
          <p:cNvSpPr txBox="1"/>
          <p:nvPr/>
        </p:nvSpPr>
        <p:spPr>
          <a:xfrm>
            <a:off x="3252774" y="2269609"/>
            <a:ext cx="1775038" cy="415498"/>
          </a:xfrm>
          <a:prstGeom prst="rect">
            <a:avLst/>
          </a:prstGeom>
          <a:noFill/>
        </p:spPr>
        <p:txBody>
          <a:bodyPr wrap="none" rtlCol="0">
            <a:spAutoFit/>
          </a:bodyPr>
          <a:lstStyle/>
          <a:p>
            <a:r>
              <a:rPr lang="nl-NL" sz="2100" dirty="0"/>
              <a:t>Grote antenne</a:t>
            </a:r>
          </a:p>
        </p:txBody>
      </p:sp>
      <p:sp>
        <p:nvSpPr>
          <p:cNvPr id="14" name="TextBox 13">
            <a:extLst>
              <a:ext uri="{FF2B5EF4-FFF2-40B4-BE49-F238E27FC236}">
                <a16:creationId xmlns:a16="http://schemas.microsoft.com/office/drawing/2014/main" id="{8D55C30E-DF9B-4893-AB8E-245F94765D11}"/>
              </a:ext>
            </a:extLst>
          </p:cNvPr>
          <p:cNvSpPr txBox="1"/>
          <p:nvPr/>
        </p:nvSpPr>
        <p:spPr>
          <a:xfrm>
            <a:off x="1706019" y="2430682"/>
            <a:ext cx="1508683" cy="415498"/>
          </a:xfrm>
          <a:prstGeom prst="rect">
            <a:avLst/>
          </a:prstGeom>
          <a:noFill/>
        </p:spPr>
        <p:txBody>
          <a:bodyPr wrap="none" rtlCol="0">
            <a:spAutoFit/>
          </a:bodyPr>
          <a:lstStyle/>
          <a:p>
            <a:r>
              <a:rPr lang="nl-NL" sz="2100" dirty="0"/>
              <a:t>Smalle taille</a:t>
            </a:r>
            <a:endParaRPr lang="nl-NL" sz="2100" dirty="0"/>
          </a:p>
        </p:txBody>
      </p:sp>
      <p:sp>
        <p:nvSpPr>
          <p:cNvPr id="15" name="TextBox 14">
            <a:extLst>
              <a:ext uri="{FF2B5EF4-FFF2-40B4-BE49-F238E27FC236}">
                <a16:creationId xmlns:a16="http://schemas.microsoft.com/office/drawing/2014/main" id="{8174C894-88A7-4A09-ADD4-CD719447D070}"/>
              </a:ext>
            </a:extLst>
          </p:cNvPr>
          <p:cNvSpPr txBox="1"/>
          <p:nvPr/>
        </p:nvSpPr>
        <p:spPr>
          <a:xfrm>
            <a:off x="65010" y="1928549"/>
            <a:ext cx="1882951" cy="738664"/>
          </a:xfrm>
          <a:prstGeom prst="rect">
            <a:avLst/>
          </a:prstGeom>
          <a:noFill/>
        </p:spPr>
        <p:txBody>
          <a:bodyPr wrap="none" rtlCol="0">
            <a:spAutoFit/>
          </a:bodyPr>
          <a:lstStyle/>
          <a:p>
            <a:pPr algn="ctr"/>
            <a:r>
              <a:rPr lang="nl-NL" sz="2100" dirty="0"/>
              <a:t>Weinig of geen </a:t>
            </a:r>
            <a:br>
              <a:rPr lang="nl-NL" sz="2100" dirty="0"/>
            </a:br>
            <a:r>
              <a:rPr lang="nl-NL" sz="2100" dirty="0"/>
              <a:t>haren</a:t>
            </a:r>
            <a:endParaRPr lang="nl-NL" sz="2100" dirty="0"/>
          </a:p>
        </p:txBody>
      </p:sp>
      <p:pic>
        <p:nvPicPr>
          <p:cNvPr id="17" name="Afbeelding 16">
            <a:extLst>
              <a:ext uri="{FF2B5EF4-FFF2-40B4-BE49-F238E27FC236}">
                <a16:creationId xmlns:a16="http://schemas.microsoft.com/office/drawing/2014/main" id="{BADC6410-E06F-A645-A7DA-3B496E758E74}"/>
              </a:ext>
            </a:extLst>
          </p:cNvPr>
          <p:cNvPicPr>
            <a:picLocks noChangeAspect="1"/>
          </p:cNvPicPr>
          <p:nvPr/>
        </p:nvPicPr>
        <p:blipFill>
          <a:blip r:embed="rId4"/>
          <a:stretch>
            <a:fillRect/>
          </a:stretch>
        </p:blipFill>
        <p:spPr>
          <a:xfrm>
            <a:off x="5333616" y="2772586"/>
            <a:ext cx="3689683" cy="2767262"/>
          </a:xfrm>
          <a:prstGeom prst="rect">
            <a:avLst/>
          </a:prstGeom>
          <a:ln>
            <a:noFill/>
          </a:ln>
          <a:effectLst>
            <a:softEdge rad="112500"/>
          </a:effectLst>
        </p:spPr>
      </p:pic>
    </p:spTree>
    <p:extLst>
      <p:ext uri="{BB962C8B-B14F-4D97-AF65-F5344CB8AC3E}">
        <p14:creationId xmlns:p14="http://schemas.microsoft.com/office/powerpoint/2010/main" val="921305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2374507B-1D53-43E4-A24F-9B088ED2E58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784" t="-1869" r="130" b="-4871"/>
          <a:stretch/>
        </p:blipFill>
        <p:spPr>
          <a:xfrm>
            <a:off x="-622090" y="1009937"/>
            <a:ext cx="9766090" cy="4838126"/>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7" name="TextBox 6">
            <a:extLst>
              <a:ext uri="{FF2B5EF4-FFF2-40B4-BE49-F238E27FC236}">
                <a16:creationId xmlns:a16="http://schemas.microsoft.com/office/drawing/2014/main" id="{033A851A-6A9E-48EB-896C-3F0E510927B5}"/>
              </a:ext>
            </a:extLst>
          </p:cNvPr>
          <p:cNvSpPr txBox="1"/>
          <p:nvPr/>
        </p:nvSpPr>
        <p:spPr>
          <a:xfrm>
            <a:off x="2273968" y="1379107"/>
            <a:ext cx="4788569" cy="646331"/>
          </a:xfrm>
          <a:prstGeom prst="rect">
            <a:avLst/>
          </a:prstGeom>
          <a:noFill/>
        </p:spPr>
        <p:txBody>
          <a:bodyPr wrap="square" rtlCol="0">
            <a:spAutoFit/>
          </a:bodyPr>
          <a:lstStyle/>
          <a:p>
            <a:r>
              <a:rPr lang="nl-NL" sz="3600"/>
              <a:t>Herken jij de wesp?</a:t>
            </a:r>
          </a:p>
        </p:txBody>
      </p:sp>
    </p:spTree>
    <p:extLst>
      <p:ext uri="{BB962C8B-B14F-4D97-AF65-F5344CB8AC3E}">
        <p14:creationId xmlns:p14="http://schemas.microsoft.com/office/powerpoint/2010/main" val="34121327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B4EA-45B1-4B9E-A7D1-8045A863E624}"/>
              </a:ext>
            </a:extLst>
          </p:cNvPr>
          <p:cNvSpPr>
            <a:spLocks noGrp="1"/>
          </p:cNvSpPr>
          <p:nvPr>
            <p:ph type="title"/>
          </p:nvPr>
        </p:nvSpPr>
        <p:spPr/>
        <p:txBody>
          <a:bodyPr/>
          <a:lstStyle/>
          <a:p>
            <a:r>
              <a:rPr lang="nl-NL"/>
              <a:t>Zijn dit wespen?</a:t>
            </a:r>
          </a:p>
        </p:txBody>
      </p:sp>
      <p:pic>
        <p:nvPicPr>
          <p:cNvPr id="4" name="Picture 3">
            <a:extLst>
              <a:ext uri="{FF2B5EF4-FFF2-40B4-BE49-F238E27FC236}">
                <a16:creationId xmlns:a16="http://schemas.microsoft.com/office/drawing/2014/main" id="{D9B5B020-6002-4CF1-9D8D-58FF47A5CDA6}"/>
              </a:ext>
            </a:extLst>
          </p:cNvPr>
          <p:cNvPicPr/>
          <p:nvPr/>
        </p:nvPicPr>
        <p:blipFill rotWithShape="1">
          <a:blip r:embed="rId3">
            <a:extLst>
              <a:ext uri="{28A0092B-C50C-407E-A947-70E740481C1C}">
                <a14:useLocalDpi xmlns:a14="http://schemas.microsoft.com/office/drawing/2010/main" val="0"/>
              </a:ext>
            </a:extLst>
          </a:blip>
          <a:srcRect l="12173" t="10460" r="6959" b="8347"/>
          <a:stretch/>
        </p:blipFill>
        <p:spPr bwMode="auto">
          <a:xfrm>
            <a:off x="4921929" y="2608752"/>
            <a:ext cx="4039915" cy="2773058"/>
          </a:xfrm>
          <a:prstGeom prst="rect">
            <a:avLst/>
          </a:prstGeom>
          <a:ln>
            <a:noFill/>
          </a:ln>
          <a:effectLst>
            <a:softEdge rad="112500"/>
          </a:effectLst>
        </p:spPr>
      </p:pic>
      <p:pic>
        <p:nvPicPr>
          <p:cNvPr id="2050" name="Picture 2" descr="Zweefvlieg (Syrphidae) | Zweefvliegen zijn er in alle soorte… | Flickr">
            <a:extLst>
              <a:ext uri="{FF2B5EF4-FFF2-40B4-BE49-F238E27FC236}">
                <a16:creationId xmlns:a16="http://schemas.microsoft.com/office/drawing/2014/main" id="{270AC03B-958F-4EE3-947C-08384565C0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38" t="2560" r="9871" b="20229"/>
          <a:stretch/>
        </p:blipFill>
        <p:spPr bwMode="auto">
          <a:xfrm>
            <a:off x="628650" y="2608752"/>
            <a:ext cx="3432789" cy="2773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769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Nederland komen wel 500 verschillende wespensoorten voor!</a:t>
            </a:r>
            <a:endParaRPr lang="nl-NL" dirty="0"/>
          </a:p>
        </p:txBody>
      </p:sp>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419" t="8858" r="12464" b="32401"/>
          <a:stretch/>
        </p:blipFill>
        <p:spPr>
          <a:xfrm>
            <a:off x="0" y="3900082"/>
            <a:ext cx="3551129" cy="2100668"/>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651" y="3900082"/>
            <a:ext cx="2917594" cy="2100668"/>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2998" y="3900082"/>
            <a:ext cx="3151002" cy="2100668"/>
          </a:xfrm>
          <a:prstGeom prst="rect">
            <a:avLst/>
          </a:prstGeom>
        </p:spPr>
      </p:pic>
      <p:sp>
        <p:nvSpPr>
          <p:cNvPr id="8" name="Title 1">
            <a:extLst>
              <a:ext uri="{FF2B5EF4-FFF2-40B4-BE49-F238E27FC236}">
                <a16:creationId xmlns:a16="http://schemas.microsoft.com/office/drawing/2014/main" id="{B1F469E4-CECF-4BC9-9DA7-68F6AF066049}"/>
              </a:ext>
            </a:extLst>
          </p:cNvPr>
          <p:cNvSpPr txBox="1">
            <a:spLocks/>
          </p:cNvSpPr>
          <p:nvPr/>
        </p:nvSpPr>
        <p:spPr>
          <a:xfrm>
            <a:off x="506522" y="212526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800" dirty="0"/>
              <a:t>Slechts 11 soorten leven samen in een familie. Alle andere soorten leven alleen. </a:t>
            </a:r>
            <a:endParaRPr lang="nl-NL" sz="1800" dirty="0"/>
          </a:p>
        </p:txBody>
      </p:sp>
    </p:spTree>
    <p:extLst>
      <p:ext uri="{BB962C8B-B14F-4D97-AF65-F5344CB8AC3E}">
        <p14:creationId xmlns:p14="http://schemas.microsoft.com/office/powerpoint/2010/main" val="3820541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B4EA-45B1-4B9E-A7D1-8045A863E624}"/>
              </a:ext>
            </a:extLst>
          </p:cNvPr>
          <p:cNvSpPr>
            <a:spLocks noGrp="1"/>
          </p:cNvSpPr>
          <p:nvPr>
            <p:ph type="title"/>
          </p:nvPr>
        </p:nvSpPr>
        <p:spPr/>
        <p:txBody>
          <a:bodyPr/>
          <a:lstStyle/>
          <a:p>
            <a:r>
              <a:rPr lang="nl-NL"/>
              <a:t>Zijn dit wespen?</a:t>
            </a:r>
          </a:p>
        </p:txBody>
      </p:sp>
      <p:sp>
        <p:nvSpPr>
          <p:cNvPr id="3" name="Content Placeholder 2">
            <a:extLst>
              <a:ext uri="{FF2B5EF4-FFF2-40B4-BE49-F238E27FC236}">
                <a16:creationId xmlns:a16="http://schemas.microsoft.com/office/drawing/2014/main" id="{7D043AFE-8BE6-4377-AD48-E2533315DB8D}"/>
              </a:ext>
            </a:extLst>
          </p:cNvPr>
          <p:cNvSpPr>
            <a:spLocks noGrp="1"/>
          </p:cNvSpPr>
          <p:nvPr>
            <p:ph idx="1"/>
          </p:nvPr>
        </p:nvSpPr>
        <p:spPr/>
        <p:txBody>
          <a:bodyPr/>
          <a:lstStyle/>
          <a:p>
            <a:pPr marL="0" indent="0">
              <a:buNone/>
            </a:pPr>
            <a:endParaRPr lang="nl-NL"/>
          </a:p>
        </p:txBody>
      </p:sp>
      <p:pic>
        <p:nvPicPr>
          <p:cNvPr id="4" name="Picture 3">
            <a:extLst>
              <a:ext uri="{FF2B5EF4-FFF2-40B4-BE49-F238E27FC236}">
                <a16:creationId xmlns:a16="http://schemas.microsoft.com/office/drawing/2014/main" id="{D9B5B020-6002-4CF1-9D8D-58FF47A5CDA6}"/>
              </a:ext>
            </a:extLst>
          </p:cNvPr>
          <p:cNvPicPr/>
          <p:nvPr/>
        </p:nvPicPr>
        <p:blipFill rotWithShape="1">
          <a:blip r:embed="rId3">
            <a:extLst>
              <a:ext uri="{28A0092B-C50C-407E-A947-70E740481C1C}">
                <a14:useLocalDpi xmlns:a14="http://schemas.microsoft.com/office/drawing/2010/main" val="0"/>
              </a:ext>
            </a:extLst>
          </a:blip>
          <a:srcRect l="12173" t="10460" r="6959" b="8347"/>
          <a:stretch/>
        </p:blipFill>
        <p:spPr bwMode="auto">
          <a:xfrm>
            <a:off x="4921929" y="2608752"/>
            <a:ext cx="4039915" cy="2773058"/>
          </a:xfrm>
          <a:prstGeom prst="rect">
            <a:avLst/>
          </a:prstGeom>
          <a:ln>
            <a:noFill/>
          </a:ln>
          <a:effectLst>
            <a:softEdge rad="112500"/>
          </a:effectLst>
        </p:spPr>
      </p:pic>
      <p:pic>
        <p:nvPicPr>
          <p:cNvPr id="2050" name="Picture 2" descr="Zweefvlieg (Syrphidae) | Zweefvliegen zijn er in alle soorte… | Flickr">
            <a:extLst>
              <a:ext uri="{FF2B5EF4-FFF2-40B4-BE49-F238E27FC236}">
                <a16:creationId xmlns:a16="http://schemas.microsoft.com/office/drawing/2014/main" id="{270AC03B-958F-4EE3-947C-08384565C0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38" t="2560" r="9871" b="20229"/>
          <a:stretch/>
        </p:blipFill>
        <p:spPr bwMode="auto">
          <a:xfrm>
            <a:off x="628650" y="2608752"/>
            <a:ext cx="3432789" cy="2773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D75CDE-9A87-406B-9AE1-6F88839761B5}"/>
              </a:ext>
            </a:extLst>
          </p:cNvPr>
          <p:cNvSpPr txBox="1"/>
          <p:nvPr/>
        </p:nvSpPr>
        <p:spPr>
          <a:xfrm>
            <a:off x="1674355" y="5334491"/>
            <a:ext cx="1386726" cy="415498"/>
          </a:xfrm>
          <a:prstGeom prst="rect">
            <a:avLst/>
          </a:prstGeom>
          <a:noFill/>
        </p:spPr>
        <p:txBody>
          <a:bodyPr wrap="none" rtlCol="0">
            <a:spAutoFit/>
          </a:bodyPr>
          <a:lstStyle/>
          <a:p>
            <a:r>
              <a:rPr lang="nl-NL" sz="2100" b="1"/>
              <a:t>Zweefvlieg</a:t>
            </a:r>
          </a:p>
        </p:txBody>
      </p:sp>
      <p:sp>
        <p:nvSpPr>
          <p:cNvPr id="7" name="TextBox 6">
            <a:extLst>
              <a:ext uri="{FF2B5EF4-FFF2-40B4-BE49-F238E27FC236}">
                <a16:creationId xmlns:a16="http://schemas.microsoft.com/office/drawing/2014/main" id="{917DDAE2-AC3C-4136-882B-5BBC0DCD3032}"/>
              </a:ext>
            </a:extLst>
          </p:cNvPr>
          <p:cNvSpPr txBox="1"/>
          <p:nvPr/>
        </p:nvSpPr>
        <p:spPr>
          <a:xfrm>
            <a:off x="6271197" y="5334491"/>
            <a:ext cx="1386726" cy="415498"/>
          </a:xfrm>
          <a:prstGeom prst="rect">
            <a:avLst/>
          </a:prstGeom>
          <a:noFill/>
        </p:spPr>
        <p:txBody>
          <a:bodyPr wrap="none" rtlCol="0">
            <a:spAutoFit/>
          </a:bodyPr>
          <a:lstStyle/>
          <a:p>
            <a:r>
              <a:rPr lang="nl-NL" sz="2100" b="1"/>
              <a:t>Zweefvlieg</a:t>
            </a:r>
          </a:p>
        </p:txBody>
      </p:sp>
    </p:spTree>
    <p:extLst>
      <p:ext uri="{BB962C8B-B14F-4D97-AF65-F5344CB8AC3E}">
        <p14:creationId xmlns:p14="http://schemas.microsoft.com/office/powerpoint/2010/main" val="36907576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B4EA-45B1-4B9E-A7D1-8045A863E624}"/>
              </a:ext>
            </a:extLst>
          </p:cNvPr>
          <p:cNvSpPr>
            <a:spLocks noGrp="1"/>
          </p:cNvSpPr>
          <p:nvPr>
            <p:ph type="title"/>
          </p:nvPr>
        </p:nvSpPr>
        <p:spPr/>
        <p:txBody>
          <a:bodyPr/>
          <a:lstStyle/>
          <a:p>
            <a:r>
              <a:rPr lang="nl-NL" dirty="0" smtClean="0"/>
              <a:t>Zweefvliegen</a:t>
            </a:r>
            <a:endParaRPr lang="nl-NL" dirty="0"/>
          </a:p>
        </p:txBody>
      </p:sp>
      <p:sp>
        <p:nvSpPr>
          <p:cNvPr id="3" name="Content Placeholder 2">
            <a:extLst>
              <a:ext uri="{FF2B5EF4-FFF2-40B4-BE49-F238E27FC236}">
                <a16:creationId xmlns:a16="http://schemas.microsoft.com/office/drawing/2014/main" id="{7D043AFE-8BE6-4377-AD48-E2533315DB8D}"/>
              </a:ext>
            </a:extLst>
          </p:cNvPr>
          <p:cNvSpPr>
            <a:spLocks noGrp="1"/>
          </p:cNvSpPr>
          <p:nvPr>
            <p:ph idx="1"/>
          </p:nvPr>
        </p:nvSpPr>
        <p:spPr/>
        <p:txBody>
          <a:bodyPr/>
          <a:lstStyle/>
          <a:p>
            <a:pPr marL="0" indent="0">
              <a:buNone/>
            </a:pPr>
            <a:r>
              <a:rPr lang="nl-NL" dirty="0"/>
              <a:t>Korte antennes</a:t>
            </a:r>
          </a:p>
          <a:p>
            <a:pPr marL="0" indent="0">
              <a:buNone/>
            </a:pPr>
            <a:r>
              <a:rPr lang="nl-NL" dirty="0"/>
              <a:t>Grote ogen</a:t>
            </a:r>
          </a:p>
          <a:p>
            <a:pPr marL="0" indent="0">
              <a:buNone/>
            </a:pPr>
            <a:endParaRPr lang="nl-NL" dirty="0"/>
          </a:p>
          <a:p>
            <a:pPr marL="0" indent="0">
              <a:buNone/>
            </a:pPr>
            <a:r>
              <a:rPr lang="nl-NL" dirty="0"/>
              <a:t>Blijven op één plek vliegen</a:t>
            </a:r>
          </a:p>
          <a:p>
            <a:pPr marL="0" indent="0">
              <a:buNone/>
            </a:pPr>
            <a:endParaRPr lang="nl-NL" dirty="0"/>
          </a:p>
          <a:p>
            <a:pPr marL="0" indent="0">
              <a:buNone/>
            </a:pPr>
            <a:r>
              <a:rPr lang="nl-NL" dirty="0"/>
              <a:t>Kunnen niet steken</a:t>
            </a:r>
          </a:p>
        </p:txBody>
      </p:sp>
      <p:pic>
        <p:nvPicPr>
          <p:cNvPr id="4" name="Picture 3">
            <a:extLst>
              <a:ext uri="{FF2B5EF4-FFF2-40B4-BE49-F238E27FC236}">
                <a16:creationId xmlns:a16="http://schemas.microsoft.com/office/drawing/2014/main" id="{D9B5B020-6002-4CF1-9D8D-58FF47A5CDA6}"/>
              </a:ext>
            </a:extLst>
          </p:cNvPr>
          <p:cNvPicPr/>
          <p:nvPr/>
        </p:nvPicPr>
        <p:blipFill rotWithShape="1">
          <a:blip r:embed="rId3">
            <a:extLst>
              <a:ext uri="{28A0092B-C50C-407E-A947-70E740481C1C}">
                <a14:useLocalDpi xmlns:a14="http://schemas.microsoft.com/office/drawing/2010/main" val="0"/>
              </a:ext>
            </a:extLst>
          </a:blip>
          <a:srcRect l="12173" t="10460" r="6959" b="8347"/>
          <a:stretch/>
        </p:blipFill>
        <p:spPr bwMode="auto">
          <a:xfrm>
            <a:off x="4921929" y="2608752"/>
            <a:ext cx="4039915" cy="2773058"/>
          </a:xfrm>
          <a:prstGeom prst="rect">
            <a:avLst/>
          </a:prstGeom>
          <a:ln>
            <a:noFill/>
          </a:ln>
          <a:effectLst>
            <a:softEdge rad="112500"/>
          </a:effectLst>
        </p:spPr>
      </p:pic>
      <p:sp>
        <p:nvSpPr>
          <p:cNvPr id="6" name="TextBox 5">
            <a:extLst>
              <a:ext uri="{FF2B5EF4-FFF2-40B4-BE49-F238E27FC236}">
                <a16:creationId xmlns:a16="http://schemas.microsoft.com/office/drawing/2014/main" id="{DF9EE561-18C2-44AD-9BA5-111E94F564C0}"/>
              </a:ext>
            </a:extLst>
          </p:cNvPr>
          <p:cNvSpPr txBox="1"/>
          <p:nvPr/>
        </p:nvSpPr>
        <p:spPr>
          <a:xfrm>
            <a:off x="6271197" y="5334491"/>
            <a:ext cx="1834477" cy="415498"/>
          </a:xfrm>
          <a:prstGeom prst="rect">
            <a:avLst/>
          </a:prstGeom>
          <a:noFill/>
        </p:spPr>
        <p:txBody>
          <a:bodyPr wrap="none" rtlCol="0">
            <a:spAutoFit/>
          </a:bodyPr>
          <a:lstStyle/>
          <a:p>
            <a:r>
              <a:rPr lang="nl-NL" sz="2100" b="1"/>
              <a:t>Grote </a:t>
            </a:r>
            <a:r>
              <a:rPr lang="nl-NL" sz="2100" b="1" err="1"/>
              <a:t>fopwesp</a:t>
            </a:r>
            <a:endParaRPr lang="nl-NL" sz="2100" b="1"/>
          </a:p>
        </p:txBody>
      </p:sp>
    </p:spTree>
    <p:extLst>
      <p:ext uri="{BB962C8B-B14F-4D97-AF65-F5344CB8AC3E}">
        <p14:creationId xmlns:p14="http://schemas.microsoft.com/office/powerpoint/2010/main" val="34794871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9788-D7F2-4357-8558-08CDCEF883B8}"/>
              </a:ext>
            </a:extLst>
          </p:cNvPr>
          <p:cNvSpPr>
            <a:spLocks noGrp="1"/>
          </p:cNvSpPr>
          <p:nvPr>
            <p:ph type="title"/>
          </p:nvPr>
        </p:nvSpPr>
        <p:spPr/>
        <p:txBody>
          <a:bodyPr/>
          <a:lstStyle/>
          <a:p>
            <a:r>
              <a:rPr lang="nl-NL"/>
              <a:t>Na-apen</a:t>
            </a:r>
          </a:p>
        </p:txBody>
      </p:sp>
      <p:sp>
        <p:nvSpPr>
          <p:cNvPr id="3" name="Content Placeholder 2">
            <a:extLst>
              <a:ext uri="{FF2B5EF4-FFF2-40B4-BE49-F238E27FC236}">
                <a16:creationId xmlns:a16="http://schemas.microsoft.com/office/drawing/2014/main" id="{E6A3B6F3-3A29-43F3-83BC-F8568A451C7E}"/>
              </a:ext>
            </a:extLst>
          </p:cNvPr>
          <p:cNvSpPr>
            <a:spLocks noGrp="1"/>
          </p:cNvSpPr>
          <p:nvPr>
            <p:ph idx="1"/>
          </p:nvPr>
        </p:nvSpPr>
        <p:spPr/>
        <p:txBody>
          <a:bodyPr/>
          <a:lstStyle/>
          <a:p>
            <a:pPr marL="0" indent="0">
              <a:buNone/>
            </a:pPr>
            <a:r>
              <a:rPr lang="nl-NL" dirty="0"/>
              <a:t>Bijna geen </a:t>
            </a:r>
            <a:r>
              <a:rPr lang="nl-NL" dirty="0" smtClean="0"/>
              <a:t>verschil. </a:t>
            </a:r>
            <a:endParaRPr lang="nl-NL" dirty="0"/>
          </a:p>
        </p:txBody>
      </p:sp>
      <p:pic>
        <p:nvPicPr>
          <p:cNvPr id="4" name="Picture 3">
            <a:extLst>
              <a:ext uri="{FF2B5EF4-FFF2-40B4-BE49-F238E27FC236}">
                <a16:creationId xmlns:a16="http://schemas.microsoft.com/office/drawing/2014/main" id="{9F40398C-6980-4663-A6B6-579808564F18}"/>
              </a:ext>
            </a:extLst>
          </p:cNvPr>
          <p:cNvPicPr/>
          <p:nvPr/>
        </p:nvPicPr>
        <p:blipFill rotWithShape="1">
          <a:blip r:embed="rId3">
            <a:extLst>
              <a:ext uri="{28A0092B-C50C-407E-A947-70E740481C1C}">
                <a14:useLocalDpi xmlns:a14="http://schemas.microsoft.com/office/drawing/2010/main" val="0"/>
              </a:ext>
            </a:extLst>
          </a:blip>
          <a:srcRect l="15521" t="5407" r="12415" b="4677"/>
          <a:stretch/>
        </p:blipFill>
        <p:spPr bwMode="auto">
          <a:xfrm>
            <a:off x="5730040" y="2806366"/>
            <a:ext cx="3212432" cy="3004886"/>
          </a:xfrm>
          <a:prstGeom prst="rect">
            <a:avLst/>
          </a:prstGeom>
          <a:ln>
            <a:noFill/>
          </a:ln>
          <a:effectLst>
            <a:softEdge rad="112500"/>
          </a:effectLst>
        </p:spPr>
      </p:pic>
      <p:pic>
        <p:nvPicPr>
          <p:cNvPr id="6" name="Picture 5">
            <a:extLst>
              <a:ext uri="{FF2B5EF4-FFF2-40B4-BE49-F238E27FC236}">
                <a16:creationId xmlns:a16="http://schemas.microsoft.com/office/drawing/2014/main" id="{2092039C-1B05-405E-A761-4455E0184F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315" y="4021447"/>
            <a:ext cx="2375659" cy="1789805"/>
          </a:xfrm>
          <a:prstGeom prst="rect">
            <a:avLst/>
          </a:prstGeom>
          <a:ln>
            <a:noFill/>
          </a:ln>
          <a:effectLst>
            <a:softEdge rad="112500"/>
          </a:effectLst>
        </p:spPr>
      </p:pic>
      <p:pic>
        <p:nvPicPr>
          <p:cNvPr id="7" name="Picture 6" descr="Zweefvlieg Foto's - Download gratis afbeeldingen - Pixabay">
            <a:extLst>
              <a:ext uri="{FF2B5EF4-FFF2-40B4-BE49-F238E27FC236}">
                <a16:creationId xmlns:a16="http://schemas.microsoft.com/office/drawing/2014/main" id="{E3AF9806-C30D-4A07-8289-E49796343D1C}"/>
              </a:ext>
            </a:extLst>
          </p:cNvPr>
          <p:cNvPicPr/>
          <p:nvPr/>
        </p:nvPicPr>
        <p:blipFill rotWithShape="1">
          <a:blip r:embed="rId5">
            <a:extLst>
              <a:ext uri="{28A0092B-C50C-407E-A947-70E740481C1C}">
                <a14:useLocalDpi xmlns:a14="http://schemas.microsoft.com/office/drawing/2010/main" val="0"/>
              </a:ext>
            </a:extLst>
          </a:blip>
          <a:srcRect l="13406" t="11618" r="20701" b="7057"/>
          <a:stretch/>
        </p:blipFill>
        <p:spPr bwMode="auto">
          <a:xfrm>
            <a:off x="2617750" y="3676846"/>
            <a:ext cx="2994048" cy="2134406"/>
          </a:xfrm>
          <a:prstGeom prst="rect">
            <a:avLst/>
          </a:prstGeom>
          <a:ln>
            <a:noFill/>
          </a:ln>
          <a:effectLst>
            <a:softEdge rad="112500"/>
          </a:effectLst>
        </p:spPr>
      </p:pic>
    </p:spTree>
    <p:extLst>
      <p:ext uri="{BB962C8B-B14F-4D97-AF65-F5344CB8AC3E}">
        <p14:creationId xmlns:p14="http://schemas.microsoft.com/office/powerpoint/2010/main" val="17912148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9788-D7F2-4357-8558-08CDCEF883B8}"/>
              </a:ext>
            </a:extLst>
          </p:cNvPr>
          <p:cNvSpPr>
            <a:spLocks noGrp="1"/>
          </p:cNvSpPr>
          <p:nvPr>
            <p:ph type="title"/>
          </p:nvPr>
        </p:nvSpPr>
        <p:spPr/>
        <p:txBody>
          <a:bodyPr/>
          <a:lstStyle/>
          <a:p>
            <a:r>
              <a:rPr lang="nl-NL"/>
              <a:t>Na-apen</a:t>
            </a:r>
          </a:p>
        </p:txBody>
      </p:sp>
      <p:sp>
        <p:nvSpPr>
          <p:cNvPr id="3" name="Content Placeholder 2">
            <a:extLst>
              <a:ext uri="{FF2B5EF4-FFF2-40B4-BE49-F238E27FC236}">
                <a16:creationId xmlns:a16="http://schemas.microsoft.com/office/drawing/2014/main" id="{E6A3B6F3-3A29-43F3-83BC-F8568A451C7E}"/>
              </a:ext>
            </a:extLst>
          </p:cNvPr>
          <p:cNvSpPr>
            <a:spLocks noGrp="1"/>
          </p:cNvSpPr>
          <p:nvPr>
            <p:ph idx="1"/>
          </p:nvPr>
        </p:nvSpPr>
        <p:spPr/>
        <p:txBody>
          <a:bodyPr/>
          <a:lstStyle/>
          <a:p>
            <a:pPr marL="0" indent="0">
              <a:buNone/>
            </a:pPr>
            <a:r>
              <a:rPr lang="nl-NL"/>
              <a:t>Welk is de wesp? </a:t>
            </a:r>
            <a:endParaRPr lang="nl-NL" b="1"/>
          </a:p>
        </p:txBody>
      </p:sp>
      <p:pic>
        <p:nvPicPr>
          <p:cNvPr id="4" name="Picture 3">
            <a:extLst>
              <a:ext uri="{FF2B5EF4-FFF2-40B4-BE49-F238E27FC236}">
                <a16:creationId xmlns:a16="http://schemas.microsoft.com/office/drawing/2014/main" id="{9F40398C-6980-4663-A6B6-579808564F18}"/>
              </a:ext>
            </a:extLst>
          </p:cNvPr>
          <p:cNvPicPr/>
          <p:nvPr/>
        </p:nvPicPr>
        <p:blipFill rotWithShape="1">
          <a:blip r:embed="rId3">
            <a:extLst>
              <a:ext uri="{28A0092B-C50C-407E-A947-70E740481C1C}">
                <a14:useLocalDpi xmlns:a14="http://schemas.microsoft.com/office/drawing/2010/main" val="0"/>
              </a:ext>
            </a:extLst>
          </a:blip>
          <a:srcRect l="15521" t="5407" r="12415" b="4677"/>
          <a:stretch/>
        </p:blipFill>
        <p:spPr bwMode="auto">
          <a:xfrm>
            <a:off x="5730040" y="2806366"/>
            <a:ext cx="3212432" cy="3004886"/>
          </a:xfrm>
          <a:prstGeom prst="rect">
            <a:avLst/>
          </a:prstGeom>
          <a:ln>
            <a:noFill/>
          </a:ln>
          <a:effectLst>
            <a:softEdge rad="112500"/>
          </a:effectLst>
        </p:spPr>
      </p:pic>
      <p:pic>
        <p:nvPicPr>
          <p:cNvPr id="6" name="Picture 5">
            <a:extLst>
              <a:ext uri="{FF2B5EF4-FFF2-40B4-BE49-F238E27FC236}">
                <a16:creationId xmlns:a16="http://schemas.microsoft.com/office/drawing/2014/main" id="{2092039C-1B05-405E-A761-4455E0184F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315" y="4021447"/>
            <a:ext cx="2375659" cy="1789805"/>
          </a:xfrm>
          <a:prstGeom prst="rect">
            <a:avLst/>
          </a:prstGeom>
          <a:ln>
            <a:noFill/>
          </a:ln>
          <a:effectLst>
            <a:softEdge rad="112500"/>
          </a:effectLst>
        </p:spPr>
      </p:pic>
      <p:pic>
        <p:nvPicPr>
          <p:cNvPr id="7" name="Picture 6" descr="Zweefvlieg Foto's - Download gratis afbeeldingen - Pixabay">
            <a:extLst>
              <a:ext uri="{FF2B5EF4-FFF2-40B4-BE49-F238E27FC236}">
                <a16:creationId xmlns:a16="http://schemas.microsoft.com/office/drawing/2014/main" id="{58CCD455-1AC0-4F8E-8A87-04EA08707D8A}"/>
              </a:ext>
            </a:extLst>
          </p:cNvPr>
          <p:cNvPicPr/>
          <p:nvPr/>
        </p:nvPicPr>
        <p:blipFill rotWithShape="1">
          <a:blip r:embed="rId5">
            <a:extLst>
              <a:ext uri="{28A0092B-C50C-407E-A947-70E740481C1C}">
                <a14:useLocalDpi xmlns:a14="http://schemas.microsoft.com/office/drawing/2010/main" val="0"/>
              </a:ext>
            </a:extLst>
          </a:blip>
          <a:srcRect l="13406" t="11618" r="20701" b="7057"/>
          <a:stretch/>
        </p:blipFill>
        <p:spPr bwMode="auto">
          <a:xfrm>
            <a:off x="2617750" y="3676846"/>
            <a:ext cx="2994048" cy="2134406"/>
          </a:xfrm>
          <a:prstGeom prst="rect">
            <a:avLst/>
          </a:prstGeom>
          <a:ln>
            <a:noFill/>
          </a:ln>
          <a:effectLst>
            <a:softEdge rad="112500"/>
          </a:effectLst>
        </p:spPr>
      </p:pic>
    </p:spTree>
    <p:extLst>
      <p:ext uri="{BB962C8B-B14F-4D97-AF65-F5344CB8AC3E}">
        <p14:creationId xmlns:p14="http://schemas.microsoft.com/office/powerpoint/2010/main" val="853854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9788-D7F2-4357-8558-08CDCEF883B8}"/>
              </a:ext>
            </a:extLst>
          </p:cNvPr>
          <p:cNvSpPr>
            <a:spLocks noGrp="1"/>
          </p:cNvSpPr>
          <p:nvPr>
            <p:ph type="title"/>
          </p:nvPr>
        </p:nvSpPr>
        <p:spPr/>
        <p:txBody>
          <a:bodyPr/>
          <a:lstStyle/>
          <a:p>
            <a:r>
              <a:rPr lang="nl-NL"/>
              <a:t>Na-apen</a:t>
            </a:r>
          </a:p>
        </p:txBody>
      </p:sp>
      <p:sp>
        <p:nvSpPr>
          <p:cNvPr id="3" name="Content Placeholder 2">
            <a:extLst>
              <a:ext uri="{FF2B5EF4-FFF2-40B4-BE49-F238E27FC236}">
                <a16:creationId xmlns:a16="http://schemas.microsoft.com/office/drawing/2014/main" id="{E6A3B6F3-3A29-43F3-83BC-F8568A451C7E}"/>
              </a:ext>
            </a:extLst>
          </p:cNvPr>
          <p:cNvSpPr>
            <a:spLocks noGrp="1"/>
          </p:cNvSpPr>
          <p:nvPr>
            <p:ph idx="1"/>
          </p:nvPr>
        </p:nvSpPr>
        <p:spPr/>
        <p:txBody>
          <a:bodyPr/>
          <a:lstStyle/>
          <a:p>
            <a:pPr marL="0" indent="0">
              <a:buNone/>
            </a:pPr>
            <a:r>
              <a:rPr lang="nl-NL"/>
              <a:t>Welk is de wesp? </a:t>
            </a:r>
            <a:endParaRPr lang="nl-NL" b="1"/>
          </a:p>
        </p:txBody>
      </p:sp>
      <p:pic>
        <p:nvPicPr>
          <p:cNvPr id="4" name="Picture 3">
            <a:extLst>
              <a:ext uri="{FF2B5EF4-FFF2-40B4-BE49-F238E27FC236}">
                <a16:creationId xmlns:a16="http://schemas.microsoft.com/office/drawing/2014/main" id="{9F40398C-6980-4663-A6B6-579808564F18}"/>
              </a:ext>
            </a:extLst>
          </p:cNvPr>
          <p:cNvPicPr/>
          <p:nvPr/>
        </p:nvPicPr>
        <p:blipFill rotWithShape="1">
          <a:blip r:embed="rId3">
            <a:extLst>
              <a:ext uri="{28A0092B-C50C-407E-A947-70E740481C1C}">
                <a14:useLocalDpi xmlns:a14="http://schemas.microsoft.com/office/drawing/2010/main" val="0"/>
              </a:ext>
            </a:extLst>
          </a:blip>
          <a:srcRect l="15521" t="5407" r="12415" b="4677"/>
          <a:stretch/>
        </p:blipFill>
        <p:spPr bwMode="auto">
          <a:xfrm>
            <a:off x="5730040" y="2806366"/>
            <a:ext cx="3212432" cy="3004886"/>
          </a:xfrm>
          <a:prstGeom prst="rect">
            <a:avLst/>
          </a:prstGeom>
          <a:ln>
            <a:noFill/>
          </a:ln>
          <a:effectLst>
            <a:softEdge rad="112500"/>
          </a:effectLst>
        </p:spPr>
      </p:pic>
      <p:pic>
        <p:nvPicPr>
          <p:cNvPr id="6" name="Picture 5">
            <a:extLst>
              <a:ext uri="{FF2B5EF4-FFF2-40B4-BE49-F238E27FC236}">
                <a16:creationId xmlns:a16="http://schemas.microsoft.com/office/drawing/2014/main" id="{2092039C-1B05-405E-A761-4455E0184F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315" y="4021447"/>
            <a:ext cx="2375659" cy="1789805"/>
          </a:xfrm>
          <a:prstGeom prst="rect">
            <a:avLst/>
          </a:prstGeom>
          <a:ln>
            <a:noFill/>
          </a:ln>
          <a:effectLst>
            <a:softEdge rad="112500"/>
          </a:effectLst>
        </p:spPr>
      </p:pic>
      <p:sp>
        <p:nvSpPr>
          <p:cNvPr id="7" name="Oval 6">
            <a:extLst>
              <a:ext uri="{FF2B5EF4-FFF2-40B4-BE49-F238E27FC236}">
                <a16:creationId xmlns:a16="http://schemas.microsoft.com/office/drawing/2014/main" id="{C4487E53-92B8-4F41-9E58-736294BF47E5}"/>
              </a:ext>
            </a:extLst>
          </p:cNvPr>
          <p:cNvSpPr/>
          <p:nvPr/>
        </p:nvSpPr>
        <p:spPr>
          <a:xfrm>
            <a:off x="172771" y="3654600"/>
            <a:ext cx="2323203" cy="2270879"/>
          </a:xfrm>
          <a:prstGeom prst="ellipse">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sz="1350"/>
          </a:p>
        </p:txBody>
      </p:sp>
      <p:pic>
        <p:nvPicPr>
          <p:cNvPr id="9" name="Picture 8" descr="Zweefvlieg Foto's - Download gratis afbeeldingen - Pixabay">
            <a:extLst>
              <a:ext uri="{FF2B5EF4-FFF2-40B4-BE49-F238E27FC236}">
                <a16:creationId xmlns:a16="http://schemas.microsoft.com/office/drawing/2014/main" id="{41B9633D-D1C9-4FA6-8D36-E773D1A7CC6D}"/>
              </a:ext>
            </a:extLst>
          </p:cNvPr>
          <p:cNvPicPr/>
          <p:nvPr/>
        </p:nvPicPr>
        <p:blipFill rotWithShape="1">
          <a:blip r:embed="rId5">
            <a:extLst>
              <a:ext uri="{28A0092B-C50C-407E-A947-70E740481C1C}">
                <a14:useLocalDpi xmlns:a14="http://schemas.microsoft.com/office/drawing/2010/main" val="0"/>
              </a:ext>
            </a:extLst>
          </a:blip>
          <a:srcRect l="13406" t="11618" r="20701" b="7057"/>
          <a:stretch/>
        </p:blipFill>
        <p:spPr bwMode="auto">
          <a:xfrm>
            <a:off x="2617750" y="3676846"/>
            <a:ext cx="2994048" cy="2134406"/>
          </a:xfrm>
          <a:prstGeom prst="rect">
            <a:avLst/>
          </a:prstGeom>
          <a:ln>
            <a:noFill/>
          </a:ln>
          <a:effectLst>
            <a:softEdge rad="112500"/>
          </a:effectLst>
        </p:spPr>
      </p:pic>
    </p:spTree>
    <p:extLst>
      <p:ext uri="{BB962C8B-B14F-4D97-AF65-F5344CB8AC3E}">
        <p14:creationId xmlns:p14="http://schemas.microsoft.com/office/powerpoint/2010/main" val="25275850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9788-D7F2-4357-8558-08CDCEF883B8}"/>
              </a:ext>
            </a:extLst>
          </p:cNvPr>
          <p:cNvSpPr>
            <a:spLocks noGrp="1"/>
          </p:cNvSpPr>
          <p:nvPr>
            <p:ph type="title"/>
          </p:nvPr>
        </p:nvSpPr>
        <p:spPr/>
        <p:txBody>
          <a:bodyPr/>
          <a:lstStyle/>
          <a:p>
            <a:r>
              <a:rPr lang="nl-NL"/>
              <a:t>Na-apen</a:t>
            </a:r>
          </a:p>
        </p:txBody>
      </p:sp>
      <p:sp>
        <p:nvSpPr>
          <p:cNvPr id="3" name="Content Placeholder 2">
            <a:extLst>
              <a:ext uri="{FF2B5EF4-FFF2-40B4-BE49-F238E27FC236}">
                <a16:creationId xmlns:a16="http://schemas.microsoft.com/office/drawing/2014/main" id="{E6A3B6F3-3A29-43F3-83BC-F8568A451C7E}"/>
              </a:ext>
            </a:extLst>
          </p:cNvPr>
          <p:cNvSpPr>
            <a:spLocks noGrp="1"/>
          </p:cNvSpPr>
          <p:nvPr>
            <p:ph idx="1"/>
          </p:nvPr>
        </p:nvSpPr>
        <p:spPr/>
        <p:txBody>
          <a:bodyPr/>
          <a:lstStyle/>
          <a:p>
            <a:pPr marL="0" indent="0">
              <a:buNone/>
            </a:pPr>
            <a:r>
              <a:rPr lang="nl-NL"/>
              <a:t>Geel en zwarte kleur</a:t>
            </a:r>
            <a:br>
              <a:rPr lang="nl-NL"/>
            </a:br>
            <a:r>
              <a:rPr lang="nl-NL"/>
              <a:t>‘blijf uit de buurt, ik kan je steken’</a:t>
            </a:r>
          </a:p>
          <a:p>
            <a:pPr marL="0" indent="0">
              <a:buNone/>
            </a:pPr>
            <a:r>
              <a:rPr lang="nl-NL"/>
              <a:t>Maar ze kunnen niet steken</a:t>
            </a:r>
          </a:p>
        </p:txBody>
      </p:sp>
      <p:pic>
        <p:nvPicPr>
          <p:cNvPr id="4" name="Picture 3">
            <a:extLst>
              <a:ext uri="{FF2B5EF4-FFF2-40B4-BE49-F238E27FC236}">
                <a16:creationId xmlns:a16="http://schemas.microsoft.com/office/drawing/2014/main" id="{9F40398C-6980-4663-A6B6-579808564F18}"/>
              </a:ext>
            </a:extLst>
          </p:cNvPr>
          <p:cNvPicPr/>
          <p:nvPr/>
        </p:nvPicPr>
        <p:blipFill rotWithShape="1">
          <a:blip r:embed="rId3">
            <a:extLst>
              <a:ext uri="{28A0092B-C50C-407E-A947-70E740481C1C}">
                <a14:useLocalDpi xmlns:a14="http://schemas.microsoft.com/office/drawing/2010/main" val="0"/>
              </a:ext>
            </a:extLst>
          </a:blip>
          <a:srcRect l="15521" t="5407" r="12415" b="4677"/>
          <a:stretch/>
        </p:blipFill>
        <p:spPr bwMode="auto">
          <a:xfrm>
            <a:off x="5730040" y="2806366"/>
            <a:ext cx="3212432" cy="3004886"/>
          </a:xfrm>
          <a:prstGeom prst="rect">
            <a:avLst/>
          </a:prstGeom>
          <a:ln>
            <a:noFill/>
          </a:ln>
          <a:effectLst>
            <a:softEdge rad="112500"/>
          </a:effectLst>
        </p:spPr>
      </p:pic>
      <p:pic>
        <p:nvPicPr>
          <p:cNvPr id="8" name="Picture 7">
            <a:extLst>
              <a:ext uri="{FF2B5EF4-FFF2-40B4-BE49-F238E27FC236}">
                <a16:creationId xmlns:a16="http://schemas.microsoft.com/office/drawing/2014/main" id="{8144DECF-4006-4938-B6F0-806E5327D6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315" y="4021447"/>
            <a:ext cx="2375659" cy="1789805"/>
          </a:xfrm>
          <a:prstGeom prst="rect">
            <a:avLst/>
          </a:prstGeom>
          <a:ln>
            <a:noFill/>
          </a:ln>
          <a:effectLst>
            <a:softEdge rad="112500"/>
          </a:effectLst>
        </p:spPr>
      </p:pic>
      <p:pic>
        <p:nvPicPr>
          <p:cNvPr id="10" name="Picture 9" descr="Zweefvlieg Foto's - Download gratis afbeeldingen - Pixabay">
            <a:extLst>
              <a:ext uri="{FF2B5EF4-FFF2-40B4-BE49-F238E27FC236}">
                <a16:creationId xmlns:a16="http://schemas.microsoft.com/office/drawing/2014/main" id="{6116307D-B72A-4607-B33F-4E63586C1B80}"/>
              </a:ext>
            </a:extLst>
          </p:cNvPr>
          <p:cNvPicPr/>
          <p:nvPr/>
        </p:nvPicPr>
        <p:blipFill rotWithShape="1">
          <a:blip r:embed="rId5">
            <a:extLst>
              <a:ext uri="{28A0092B-C50C-407E-A947-70E740481C1C}">
                <a14:useLocalDpi xmlns:a14="http://schemas.microsoft.com/office/drawing/2010/main" val="0"/>
              </a:ext>
            </a:extLst>
          </a:blip>
          <a:srcRect l="13406" t="11618" r="20701" b="7057"/>
          <a:stretch/>
        </p:blipFill>
        <p:spPr bwMode="auto">
          <a:xfrm>
            <a:off x="2617750" y="3676846"/>
            <a:ext cx="2994048" cy="2134406"/>
          </a:xfrm>
          <a:prstGeom prst="rect">
            <a:avLst/>
          </a:prstGeom>
          <a:ln>
            <a:noFill/>
          </a:ln>
          <a:effectLst>
            <a:softEdge rad="112500"/>
          </a:effectLst>
        </p:spPr>
      </p:pic>
    </p:spTree>
    <p:extLst>
      <p:ext uri="{BB962C8B-B14F-4D97-AF65-F5344CB8AC3E}">
        <p14:creationId xmlns:p14="http://schemas.microsoft.com/office/powerpoint/2010/main" val="1296276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9788-D7F2-4357-8558-08CDCEF883B8}"/>
              </a:ext>
            </a:extLst>
          </p:cNvPr>
          <p:cNvSpPr>
            <a:spLocks noGrp="1"/>
          </p:cNvSpPr>
          <p:nvPr>
            <p:ph type="title"/>
          </p:nvPr>
        </p:nvSpPr>
        <p:spPr/>
        <p:txBody>
          <a:bodyPr/>
          <a:lstStyle/>
          <a:p>
            <a:r>
              <a:rPr lang="nl-NL"/>
              <a:t>Na-apen</a:t>
            </a:r>
          </a:p>
        </p:txBody>
      </p:sp>
      <p:sp>
        <p:nvSpPr>
          <p:cNvPr id="3" name="Content Placeholder 2">
            <a:extLst>
              <a:ext uri="{FF2B5EF4-FFF2-40B4-BE49-F238E27FC236}">
                <a16:creationId xmlns:a16="http://schemas.microsoft.com/office/drawing/2014/main" id="{E6A3B6F3-3A29-43F3-83BC-F8568A451C7E}"/>
              </a:ext>
            </a:extLst>
          </p:cNvPr>
          <p:cNvSpPr>
            <a:spLocks noGrp="1"/>
          </p:cNvSpPr>
          <p:nvPr>
            <p:ph idx="1"/>
          </p:nvPr>
        </p:nvSpPr>
        <p:spPr/>
        <p:txBody>
          <a:bodyPr/>
          <a:lstStyle/>
          <a:p>
            <a:pPr marL="0" indent="0">
              <a:buNone/>
            </a:pPr>
            <a:r>
              <a:rPr lang="nl-NL" dirty="0"/>
              <a:t>Geel en zwarte kleur</a:t>
            </a:r>
            <a:br>
              <a:rPr lang="nl-NL" dirty="0"/>
            </a:br>
            <a:r>
              <a:rPr lang="nl-NL" dirty="0"/>
              <a:t>‘blijf uit de buurt, </a:t>
            </a:r>
            <a:r>
              <a:rPr lang="nl-NL" dirty="0" smtClean="0"/>
              <a:t>ik ben gevaarlijk’</a:t>
            </a:r>
            <a:endParaRPr lang="nl-NL" dirty="0"/>
          </a:p>
          <a:p>
            <a:pPr marL="0" indent="0">
              <a:buNone/>
            </a:pPr>
            <a:r>
              <a:rPr lang="nl-NL" dirty="0"/>
              <a:t>Maar ze kunnen niet </a:t>
            </a:r>
            <a:r>
              <a:rPr lang="nl-NL" dirty="0" smtClean="0"/>
              <a:t>steken.</a:t>
            </a:r>
            <a:endParaRPr lang="nl-NL" dirty="0"/>
          </a:p>
        </p:txBody>
      </p:sp>
      <p:pic>
        <p:nvPicPr>
          <p:cNvPr id="4" name="Picture 3">
            <a:extLst>
              <a:ext uri="{FF2B5EF4-FFF2-40B4-BE49-F238E27FC236}">
                <a16:creationId xmlns:a16="http://schemas.microsoft.com/office/drawing/2014/main" id="{9F40398C-6980-4663-A6B6-579808564F18}"/>
              </a:ext>
            </a:extLst>
          </p:cNvPr>
          <p:cNvPicPr/>
          <p:nvPr/>
        </p:nvPicPr>
        <p:blipFill rotWithShape="1">
          <a:blip r:embed="rId3">
            <a:extLst>
              <a:ext uri="{28A0092B-C50C-407E-A947-70E740481C1C}">
                <a14:useLocalDpi xmlns:a14="http://schemas.microsoft.com/office/drawing/2010/main" val="0"/>
              </a:ext>
            </a:extLst>
          </a:blip>
          <a:srcRect l="15521" t="5407" r="12415" b="4677"/>
          <a:stretch/>
        </p:blipFill>
        <p:spPr bwMode="auto">
          <a:xfrm>
            <a:off x="5730040" y="2806366"/>
            <a:ext cx="3212432" cy="3004886"/>
          </a:xfrm>
          <a:prstGeom prst="rect">
            <a:avLst/>
          </a:prstGeom>
          <a:ln>
            <a:noFill/>
          </a:ln>
          <a:effectLst>
            <a:softEdge rad="112500"/>
          </a:effectLst>
        </p:spPr>
      </p:pic>
      <p:pic>
        <p:nvPicPr>
          <p:cNvPr id="8" name="Picture 7">
            <a:extLst>
              <a:ext uri="{FF2B5EF4-FFF2-40B4-BE49-F238E27FC236}">
                <a16:creationId xmlns:a16="http://schemas.microsoft.com/office/drawing/2014/main" id="{8144DECF-4006-4938-B6F0-806E5327D6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0315" y="4021447"/>
            <a:ext cx="2375659" cy="1789805"/>
          </a:xfrm>
          <a:prstGeom prst="rect">
            <a:avLst/>
          </a:prstGeom>
          <a:ln>
            <a:noFill/>
          </a:ln>
          <a:effectLst>
            <a:softEdge rad="112500"/>
          </a:effectLst>
        </p:spPr>
      </p:pic>
      <p:sp>
        <p:nvSpPr>
          <p:cNvPr id="7" name="TextBox 6">
            <a:extLst>
              <a:ext uri="{FF2B5EF4-FFF2-40B4-BE49-F238E27FC236}">
                <a16:creationId xmlns:a16="http://schemas.microsoft.com/office/drawing/2014/main" id="{94B673C4-E6D6-44A3-82F0-347D7E8C71B0}"/>
              </a:ext>
            </a:extLst>
          </p:cNvPr>
          <p:cNvSpPr txBox="1"/>
          <p:nvPr/>
        </p:nvSpPr>
        <p:spPr>
          <a:xfrm>
            <a:off x="928112" y="5615276"/>
            <a:ext cx="806631" cy="415498"/>
          </a:xfrm>
          <a:prstGeom prst="rect">
            <a:avLst/>
          </a:prstGeom>
          <a:noFill/>
        </p:spPr>
        <p:txBody>
          <a:bodyPr wrap="none" rtlCol="0">
            <a:spAutoFit/>
          </a:bodyPr>
          <a:lstStyle/>
          <a:p>
            <a:r>
              <a:rPr lang="nl-NL" sz="2100" b="1"/>
              <a:t>Wesp</a:t>
            </a:r>
          </a:p>
        </p:txBody>
      </p:sp>
      <p:sp>
        <p:nvSpPr>
          <p:cNvPr id="9" name="TextBox 8">
            <a:extLst>
              <a:ext uri="{FF2B5EF4-FFF2-40B4-BE49-F238E27FC236}">
                <a16:creationId xmlns:a16="http://schemas.microsoft.com/office/drawing/2014/main" id="{34B3635E-0B90-42B9-8811-4524861016F4}"/>
              </a:ext>
            </a:extLst>
          </p:cNvPr>
          <p:cNvSpPr txBox="1"/>
          <p:nvPr/>
        </p:nvSpPr>
        <p:spPr>
          <a:xfrm>
            <a:off x="3488858" y="5615044"/>
            <a:ext cx="1386726" cy="415498"/>
          </a:xfrm>
          <a:prstGeom prst="rect">
            <a:avLst/>
          </a:prstGeom>
          <a:noFill/>
        </p:spPr>
        <p:txBody>
          <a:bodyPr wrap="none" rtlCol="0">
            <a:spAutoFit/>
          </a:bodyPr>
          <a:lstStyle/>
          <a:p>
            <a:r>
              <a:rPr lang="nl-NL" sz="2100" b="1" dirty="0"/>
              <a:t>Zweefvlieg</a:t>
            </a:r>
          </a:p>
        </p:txBody>
      </p:sp>
      <p:sp>
        <p:nvSpPr>
          <p:cNvPr id="10" name="TextBox 9">
            <a:extLst>
              <a:ext uri="{FF2B5EF4-FFF2-40B4-BE49-F238E27FC236}">
                <a16:creationId xmlns:a16="http://schemas.microsoft.com/office/drawing/2014/main" id="{205A17C3-524B-4E7C-8CB3-C2A33777A57F}"/>
              </a:ext>
            </a:extLst>
          </p:cNvPr>
          <p:cNvSpPr txBox="1"/>
          <p:nvPr/>
        </p:nvSpPr>
        <p:spPr>
          <a:xfrm>
            <a:off x="6630918" y="5608335"/>
            <a:ext cx="1621662" cy="415498"/>
          </a:xfrm>
          <a:prstGeom prst="rect">
            <a:avLst/>
          </a:prstGeom>
          <a:noFill/>
        </p:spPr>
        <p:txBody>
          <a:bodyPr wrap="none" rtlCol="0">
            <a:spAutoFit/>
          </a:bodyPr>
          <a:lstStyle/>
          <a:p>
            <a:r>
              <a:rPr lang="nl-NL" sz="2100" b="1"/>
              <a:t>Nachtvlinder</a:t>
            </a:r>
          </a:p>
        </p:txBody>
      </p:sp>
      <p:pic>
        <p:nvPicPr>
          <p:cNvPr id="11" name="Picture 10" descr="Zweefvlieg Foto's - Download gratis afbeeldingen - Pixabay">
            <a:extLst>
              <a:ext uri="{FF2B5EF4-FFF2-40B4-BE49-F238E27FC236}">
                <a16:creationId xmlns:a16="http://schemas.microsoft.com/office/drawing/2014/main" id="{B121B387-DAC7-47ED-BA8A-DFA15D01219C}"/>
              </a:ext>
            </a:extLst>
          </p:cNvPr>
          <p:cNvPicPr/>
          <p:nvPr/>
        </p:nvPicPr>
        <p:blipFill rotWithShape="1">
          <a:blip r:embed="rId5">
            <a:extLst>
              <a:ext uri="{28A0092B-C50C-407E-A947-70E740481C1C}">
                <a14:useLocalDpi xmlns:a14="http://schemas.microsoft.com/office/drawing/2010/main" val="0"/>
              </a:ext>
            </a:extLst>
          </a:blip>
          <a:srcRect l="13406" t="11618" r="20701" b="7057"/>
          <a:stretch/>
        </p:blipFill>
        <p:spPr bwMode="auto">
          <a:xfrm>
            <a:off x="2615983" y="3657132"/>
            <a:ext cx="2994048" cy="2134406"/>
          </a:xfrm>
          <a:prstGeom prst="rect">
            <a:avLst/>
          </a:prstGeom>
          <a:ln>
            <a:noFill/>
          </a:ln>
          <a:effectLst>
            <a:softEdge rad="112500"/>
          </a:effectLst>
        </p:spPr>
      </p:pic>
    </p:spTree>
    <p:extLst>
      <p:ext uri="{BB962C8B-B14F-4D97-AF65-F5344CB8AC3E}">
        <p14:creationId xmlns:p14="http://schemas.microsoft.com/office/powerpoint/2010/main" val="42771922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78708AE6-A217-4BCD-83D7-FCB84A67AC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84" t="-1869" r="130" b="-4871"/>
          <a:stretch/>
        </p:blipFill>
        <p:spPr>
          <a:xfrm>
            <a:off x="-547949" y="1093345"/>
            <a:ext cx="9766090" cy="4838126"/>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Tree>
    <p:extLst>
      <p:ext uri="{BB962C8B-B14F-4D97-AF65-F5344CB8AC3E}">
        <p14:creationId xmlns:p14="http://schemas.microsoft.com/office/powerpoint/2010/main" val="27967522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69E4-CECF-4BC9-9DA7-68F6AF066049}"/>
              </a:ext>
            </a:extLst>
          </p:cNvPr>
          <p:cNvSpPr>
            <a:spLocks noGrp="1"/>
          </p:cNvSpPr>
          <p:nvPr>
            <p:ph type="title"/>
          </p:nvPr>
        </p:nvSpPr>
        <p:spPr/>
        <p:txBody>
          <a:bodyPr/>
          <a:lstStyle/>
          <a:p>
            <a:r>
              <a:rPr lang="nl-NL" dirty="0" smtClean="0"/>
              <a:t>Alle wespen hebben een zelfde soort lijf. </a:t>
            </a:r>
            <a:br>
              <a:rPr lang="nl-NL" dirty="0" smtClean="0"/>
            </a:br>
            <a:r>
              <a:rPr lang="nl-NL" dirty="0" smtClean="0"/>
              <a:t>Hoe herken je een wesp?</a:t>
            </a:r>
            <a:endParaRPr lang="nl-NL" dirty="0"/>
          </a:p>
        </p:txBody>
      </p:sp>
      <p:pic>
        <p:nvPicPr>
          <p:cNvPr id="4" name="Picture 3">
            <a:extLst>
              <a:ext uri="{FF2B5EF4-FFF2-40B4-BE49-F238E27FC236}">
                <a16:creationId xmlns:a16="http://schemas.microsoft.com/office/drawing/2014/main" id="{D36A03E7-517F-4045-9A2B-932FCA5C358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28659" y="2338702"/>
            <a:ext cx="5827103" cy="3388205"/>
          </a:xfrm>
          <a:prstGeom prst="rect">
            <a:avLst/>
          </a:prstGeom>
          <a:ln>
            <a:noFill/>
          </a:ln>
          <a:effectLst>
            <a:softEdge rad="112500"/>
          </a:effectLst>
        </p:spPr>
      </p:pic>
    </p:spTree>
    <p:extLst>
      <p:ext uri="{BB962C8B-B14F-4D97-AF65-F5344CB8AC3E}">
        <p14:creationId xmlns:p14="http://schemas.microsoft.com/office/powerpoint/2010/main" val="1203995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98DB-EAB0-41C4-A950-DE71FEAAA4F8}"/>
              </a:ext>
            </a:extLst>
          </p:cNvPr>
          <p:cNvSpPr>
            <a:spLocks noGrp="1"/>
          </p:cNvSpPr>
          <p:nvPr>
            <p:ph type="title"/>
          </p:nvPr>
        </p:nvSpPr>
        <p:spPr/>
        <p:txBody>
          <a:bodyPr/>
          <a:lstStyle/>
          <a:p>
            <a:r>
              <a:rPr lang="nl-NL"/>
              <a:t>Welke lichaamsdelen herken je?</a:t>
            </a:r>
          </a:p>
        </p:txBody>
      </p:sp>
      <p:pic>
        <p:nvPicPr>
          <p:cNvPr id="4" name="Picture 3">
            <a:extLst>
              <a:ext uri="{FF2B5EF4-FFF2-40B4-BE49-F238E27FC236}">
                <a16:creationId xmlns:a16="http://schemas.microsoft.com/office/drawing/2014/main" id="{38CE25B8-F770-448D-A2F5-4AF3348F567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28659" y="2338702"/>
            <a:ext cx="5827103" cy="3388205"/>
          </a:xfrm>
          <a:prstGeom prst="rect">
            <a:avLst/>
          </a:prstGeom>
          <a:ln>
            <a:noFill/>
          </a:ln>
          <a:effectLst>
            <a:softEdge rad="112500"/>
          </a:effectLst>
        </p:spPr>
      </p:pic>
      <p:cxnSp>
        <p:nvCxnSpPr>
          <p:cNvPr id="8" name="Straight Arrow Connector 7">
            <a:extLst>
              <a:ext uri="{FF2B5EF4-FFF2-40B4-BE49-F238E27FC236}">
                <a16:creationId xmlns:a16="http://schemas.microsoft.com/office/drawing/2014/main" id="{670E36BA-4335-404B-B624-F2E8B31166D2}"/>
              </a:ext>
            </a:extLst>
          </p:cNvPr>
          <p:cNvCxnSpPr>
            <a:cxnSpLocks/>
          </p:cNvCxnSpPr>
          <p:nvPr/>
        </p:nvCxnSpPr>
        <p:spPr>
          <a:xfrm flipV="1">
            <a:off x="1540229" y="4252797"/>
            <a:ext cx="1704776" cy="7527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7EB9D42C-EC22-4363-9508-44D253380888}"/>
              </a:ext>
            </a:extLst>
          </p:cNvPr>
          <p:cNvCxnSpPr>
            <a:cxnSpLocks/>
          </p:cNvCxnSpPr>
          <p:nvPr/>
        </p:nvCxnSpPr>
        <p:spPr>
          <a:xfrm flipV="1">
            <a:off x="1540229" y="5072411"/>
            <a:ext cx="1453874" cy="19235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049A7858-AE16-4DFF-8225-D5480DAF780B}"/>
              </a:ext>
            </a:extLst>
          </p:cNvPr>
          <p:cNvCxnSpPr>
            <a:cxnSpLocks/>
          </p:cNvCxnSpPr>
          <p:nvPr/>
        </p:nvCxnSpPr>
        <p:spPr>
          <a:xfrm flipH="1">
            <a:off x="6845969" y="3818334"/>
            <a:ext cx="1311442" cy="35963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C6E965B-53A2-4B15-A10B-77B10AB2DCE3}"/>
              </a:ext>
            </a:extLst>
          </p:cNvPr>
          <p:cNvCxnSpPr>
            <a:cxnSpLocks/>
          </p:cNvCxnSpPr>
          <p:nvPr/>
        </p:nvCxnSpPr>
        <p:spPr>
          <a:xfrm flipH="1">
            <a:off x="5599816" y="2176517"/>
            <a:ext cx="1342406" cy="133971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5DD35331-9537-4205-A68B-8908297D4577}"/>
              </a:ext>
            </a:extLst>
          </p:cNvPr>
          <p:cNvCxnSpPr>
            <a:cxnSpLocks/>
          </p:cNvCxnSpPr>
          <p:nvPr/>
        </p:nvCxnSpPr>
        <p:spPr>
          <a:xfrm>
            <a:off x="1628660" y="2739018"/>
            <a:ext cx="1087974" cy="12869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A03BDF2C-8633-42AA-B7B1-8EECC69C37EA}"/>
              </a:ext>
            </a:extLst>
          </p:cNvPr>
          <p:cNvCxnSpPr>
            <a:cxnSpLocks/>
          </p:cNvCxnSpPr>
          <p:nvPr/>
        </p:nvCxnSpPr>
        <p:spPr>
          <a:xfrm flipH="1">
            <a:off x="4217386" y="2139227"/>
            <a:ext cx="1199742" cy="116549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Arrow Connector 66">
            <a:extLst>
              <a:ext uri="{FF2B5EF4-FFF2-40B4-BE49-F238E27FC236}">
                <a16:creationId xmlns:a16="http://schemas.microsoft.com/office/drawing/2014/main" id="{8CA12522-83B9-4AE1-89AB-846AB6800C37}"/>
              </a:ext>
            </a:extLst>
          </p:cNvPr>
          <p:cNvCxnSpPr>
            <a:cxnSpLocks/>
          </p:cNvCxnSpPr>
          <p:nvPr/>
        </p:nvCxnSpPr>
        <p:spPr>
          <a:xfrm>
            <a:off x="1540228" y="3304723"/>
            <a:ext cx="1671323" cy="43790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006530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98DB-EAB0-41C4-A950-DE71FEAAA4F8}"/>
              </a:ext>
            </a:extLst>
          </p:cNvPr>
          <p:cNvSpPr>
            <a:spLocks noGrp="1"/>
          </p:cNvSpPr>
          <p:nvPr>
            <p:ph type="title"/>
          </p:nvPr>
        </p:nvSpPr>
        <p:spPr/>
        <p:txBody>
          <a:bodyPr/>
          <a:lstStyle/>
          <a:p>
            <a:r>
              <a:rPr lang="nl-NL"/>
              <a:t>Welke lichaamsdelen herken je?</a:t>
            </a:r>
          </a:p>
        </p:txBody>
      </p:sp>
      <p:pic>
        <p:nvPicPr>
          <p:cNvPr id="4" name="Picture 3">
            <a:extLst>
              <a:ext uri="{FF2B5EF4-FFF2-40B4-BE49-F238E27FC236}">
                <a16:creationId xmlns:a16="http://schemas.microsoft.com/office/drawing/2014/main" id="{38CE25B8-F770-448D-A2F5-4AF3348F567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28659" y="2338702"/>
            <a:ext cx="5827103" cy="3388205"/>
          </a:xfrm>
          <a:prstGeom prst="rect">
            <a:avLst/>
          </a:prstGeom>
          <a:ln>
            <a:noFill/>
          </a:ln>
          <a:effectLst>
            <a:softEdge rad="112500"/>
          </a:effectLst>
        </p:spPr>
      </p:pic>
      <p:cxnSp>
        <p:nvCxnSpPr>
          <p:cNvPr id="8" name="Straight Arrow Connector 7">
            <a:extLst>
              <a:ext uri="{FF2B5EF4-FFF2-40B4-BE49-F238E27FC236}">
                <a16:creationId xmlns:a16="http://schemas.microsoft.com/office/drawing/2014/main" id="{670E36BA-4335-404B-B624-F2E8B31166D2}"/>
              </a:ext>
            </a:extLst>
          </p:cNvPr>
          <p:cNvCxnSpPr>
            <a:cxnSpLocks/>
          </p:cNvCxnSpPr>
          <p:nvPr/>
        </p:nvCxnSpPr>
        <p:spPr>
          <a:xfrm flipV="1">
            <a:off x="1540229" y="4252797"/>
            <a:ext cx="1704776" cy="7527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7EB9D42C-EC22-4363-9508-44D253380888}"/>
              </a:ext>
            </a:extLst>
          </p:cNvPr>
          <p:cNvCxnSpPr>
            <a:cxnSpLocks/>
          </p:cNvCxnSpPr>
          <p:nvPr/>
        </p:nvCxnSpPr>
        <p:spPr>
          <a:xfrm flipV="1">
            <a:off x="1540229" y="5072411"/>
            <a:ext cx="1453874" cy="19235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049A7858-AE16-4DFF-8225-D5480DAF780B}"/>
              </a:ext>
            </a:extLst>
          </p:cNvPr>
          <p:cNvCxnSpPr>
            <a:cxnSpLocks/>
          </p:cNvCxnSpPr>
          <p:nvPr/>
        </p:nvCxnSpPr>
        <p:spPr>
          <a:xfrm flipH="1">
            <a:off x="6845969" y="3818334"/>
            <a:ext cx="1311442" cy="35963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5DD35331-9537-4205-A68B-8908297D4577}"/>
              </a:ext>
            </a:extLst>
          </p:cNvPr>
          <p:cNvCxnSpPr>
            <a:cxnSpLocks/>
          </p:cNvCxnSpPr>
          <p:nvPr/>
        </p:nvCxnSpPr>
        <p:spPr>
          <a:xfrm>
            <a:off x="1628660" y="2739018"/>
            <a:ext cx="1087974" cy="12869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Arrow Connector 66">
            <a:extLst>
              <a:ext uri="{FF2B5EF4-FFF2-40B4-BE49-F238E27FC236}">
                <a16:creationId xmlns:a16="http://schemas.microsoft.com/office/drawing/2014/main" id="{8CA12522-83B9-4AE1-89AB-846AB6800C37}"/>
              </a:ext>
            </a:extLst>
          </p:cNvPr>
          <p:cNvCxnSpPr>
            <a:cxnSpLocks/>
          </p:cNvCxnSpPr>
          <p:nvPr/>
        </p:nvCxnSpPr>
        <p:spPr>
          <a:xfrm>
            <a:off x="1540228" y="3304723"/>
            <a:ext cx="1671323" cy="43790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F52A5F6E-400A-4A50-9BAA-BE252219A422}"/>
              </a:ext>
            </a:extLst>
          </p:cNvPr>
          <p:cNvSpPr txBox="1"/>
          <p:nvPr/>
        </p:nvSpPr>
        <p:spPr>
          <a:xfrm>
            <a:off x="589707" y="2483396"/>
            <a:ext cx="1117037" cy="415498"/>
          </a:xfrm>
          <a:prstGeom prst="rect">
            <a:avLst/>
          </a:prstGeom>
          <a:noFill/>
        </p:spPr>
        <p:txBody>
          <a:bodyPr wrap="none" rtlCol="0">
            <a:spAutoFit/>
          </a:bodyPr>
          <a:lstStyle/>
          <a:p>
            <a:r>
              <a:rPr lang="nl-NL" sz="2100"/>
              <a:t>Antenne</a:t>
            </a:r>
          </a:p>
        </p:txBody>
      </p:sp>
      <p:sp>
        <p:nvSpPr>
          <p:cNvPr id="12" name="TextBox 11">
            <a:extLst>
              <a:ext uri="{FF2B5EF4-FFF2-40B4-BE49-F238E27FC236}">
                <a16:creationId xmlns:a16="http://schemas.microsoft.com/office/drawing/2014/main" id="{D947C56C-276F-4441-858D-534DEF2D2AAF}"/>
              </a:ext>
            </a:extLst>
          </p:cNvPr>
          <p:cNvSpPr txBox="1"/>
          <p:nvPr/>
        </p:nvSpPr>
        <p:spPr>
          <a:xfrm>
            <a:off x="890604" y="3066028"/>
            <a:ext cx="631904" cy="415498"/>
          </a:xfrm>
          <a:prstGeom prst="rect">
            <a:avLst/>
          </a:prstGeom>
          <a:noFill/>
        </p:spPr>
        <p:txBody>
          <a:bodyPr wrap="none" rtlCol="0">
            <a:spAutoFit/>
          </a:bodyPr>
          <a:lstStyle/>
          <a:p>
            <a:r>
              <a:rPr lang="nl-NL" sz="2100"/>
              <a:t>Oog</a:t>
            </a:r>
          </a:p>
        </p:txBody>
      </p:sp>
      <p:sp>
        <p:nvSpPr>
          <p:cNvPr id="14" name="TextBox 13">
            <a:extLst>
              <a:ext uri="{FF2B5EF4-FFF2-40B4-BE49-F238E27FC236}">
                <a16:creationId xmlns:a16="http://schemas.microsoft.com/office/drawing/2014/main" id="{A86889C7-7E2F-474D-8DCF-0EC0F7C004C1}"/>
              </a:ext>
            </a:extLst>
          </p:cNvPr>
          <p:cNvSpPr txBox="1"/>
          <p:nvPr/>
        </p:nvSpPr>
        <p:spPr>
          <a:xfrm>
            <a:off x="958824" y="4131859"/>
            <a:ext cx="587020" cy="415498"/>
          </a:xfrm>
          <a:prstGeom prst="rect">
            <a:avLst/>
          </a:prstGeom>
          <a:noFill/>
        </p:spPr>
        <p:txBody>
          <a:bodyPr wrap="none" rtlCol="0">
            <a:spAutoFit/>
          </a:bodyPr>
          <a:lstStyle/>
          <a:p>
            <a:r>
              <a:rPr lang="nl-NL" sz="2100"/>
              <a:t>Bek</a:t>
            </a:r>
          </a:p>
        </p:txBody>
      </p:sp>
      <p:sp>
        <p:nvSpPr>
          <p:cNvPr id="16" name="TextBox 15">
            <a:extLst>
              <a:ext uri="{FF2B5EF4-FFF2-40B4-BE49-F238E27FC236}">
                <a16:creationId xmlns:a16="http://schemas.microsoft.com/office/drawing/2014/main" id="{31A54B68-AF94-4DC3-99FD-23282636964D}"/>
              </a:ext>
            </a:extLst>
          </p:cNvPr>
          <p:cNvSpPr txBox="1"/>
          <p:nvPr/>
        </p:nvSpPr>
        <p:spPr>
          <a:xfrm>
            <a:off x="853603" y="5068562"/>
            <a:ext cx="693844" cy="415498"/>
          </a:xfrm>
          <a:prstGeom prst="rect">
            <a:avLst/>
          </a:prstGeom>
          <a:noFill/>
        </p:spPr>
        <p:txBody>
          <a:bodyPr wrap="none" rtlCol="0">
            <a:spAutoFit/>
          </a:bodyPr>
          <a:lstStyle/>
          <a:p>
            <a:r>
              <a:rPr lang="nl-NL" sz="2100"/>
              <a:t>Poot</a:t>
            </a:r>
          </a:p>
        </p:txBody>
      </p:sp>
      <p:sp>
        <p:nvSpPr>
          <p:cNvPr id="19" name="TextBox 18">
            <a:extLst>
              <a:ext uri="{FF2B5EF4-FFF2-40B4-BE49-F238E27FC236}">
                <a16:creationId xmlns:a16="http://schemas.microsoft.com/office/drawing/2014/main" id="{939E9B8D-D610-4A54-978D-39355546BC15}"/>
              </a:ext>
            </a:extLst>
          </p:cNvPr>
          <p:cNvSpPr txBox="1"/>
          <p:nvPr/>
        </p:nvSpPr>
        <p:spPr>
          <a:xfrm>
            <a:off x="7779490" y="3454525"/>
            <a:ext cx="1102546" cy="415498"/>
          </a:xfrm>
          <a:prstGeom prst="rect">
            <a:avLst/>
          </a:prstGeom>
          <a:noFill/>
        </p:spPr>
        <p:txBody>
          <a:bodyPr wrap="none" rtlCol="0">
            <a:spAutoFit/>
          </a:bodyPr>
          <a:lstStyle/>
          <a:p>
            <a:r>
              <a:rPr lang="nl-NL" sz="2100"/>
              <a:t>Vleugels</a:t>
            </a:r>
          </a:p>
        </p:txBody>
      </p:sp>
    </p:spTree>
    <p:extLst>
      <p:ext uri="{BB962C8B-B14F-4D97-AF65-F5344CB8AC3E}">
        <p14:creationId xmlns:p14="http://schemas.microsoft.com/office/powerpoint/2010/main" val="201607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98DB-EAB0-41C4-A950-DE71FEAAA4F8}"/>
              </a:ext>
            </a:extLst>
          </p:cNvPr>
          <p:cNvSpPr>
            <a:spLocks noGrp="1"/>
          </p:cNvSpPr>
          <p:nvPr>
            <p:ph type="title"/>
          </p:nvPr>
        </p:nvSpPr>
        <p:spPr>
          <a:xfrm>
            <a:off x="628650" y="1124833"/>
            <a:ext cx="7886700" cy="994172"/>
          </a:xfrm>
        </p:spPr>
        <p:txBody>
          <a:bodyPr/>
          <a:lstStyle/>
          <a:p>
            <a:r>
              <a:rPr lang="nl-NL"/>
              <a:t>Welke lichaamsdelen heeft de wesp?</a:t>
            </a:r>
          </a:p>
        </p:txBody>
      </p:sp>
      <p:pic>
        <p:nvPicPr>
          <p:cNvPr id="4" name="Picture 3">
            <a:extLst>
              <a:ext uri="{FF2B5EF4-FFF2-40B4-BE49-F238E27FC236}">
                <a16:creationId xmlns:a16="http://schemas.microsoft.com/office/drawing/2014/main" id="{38CE25B8-F770-448D-A2F5-4AF3348F567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58449" y="2344963"/>
            <a:ext cx="5827103" cy="3388205"/>
          </a:xfrm>
          <a:prstGeom prst="rect">
            <a:avLst/>
          </a:prstGeom>
          <a:ln>
            <a:noFill/>
          </a:ln>
          <a:effectLst>
            <a:softEdge rad="112500"/>
          </a:effectLst>
        </p:spPr>
      </p:pic>
      <p:cxnSp>
        <p:nvCxnSpPr>
          <p:cNvPr id="15" name="Straight Arrow Connector 14">
            <a:extLst>
              <a:ext uri="{FF2B5EF4-FFF2-40B4-BE49-F238E27FC236}">
                <a16:creationId xmlns:a16="http://schemas.microsoft.com/office/drawing/2014/main" id="{5C6E965B-53A2-4B15-A10B-77B10AB2DCE3}"/>
              </a:ext>
            </a:extLst>
          </p:cNvPr>
          <p:cNvCxnSpPr>
            <a:cxnSpLocks/>
          </p:cNvCxnSpPr>
          <p:nvPr/>
        </p:nvCxnSpPr>
        <p:spPr>
          <a:xfrm flipH="1">
            <a:off x="4677348" y="3233919"/>
            <a:ext cx="1672982" cy="0"/>
          </a:xfrm>
          <a:prstGeom prst="straightConnector1">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A03BDF2C-8633-42AA-B7B1-8EECC69C37EA}"/>
              </a:ext>
            </a:extLst>
          </p:cNvPr>
          <p:cNvCxnSpPr>
            <a:cxnSpLocks/>
          </p:cNvCxnSpPr>
          <p:nvPr/>
        </p:nvCxnSpPr>
        <p:spPr>
          <a:xfrm flipH="1">
            <a:off x="4016946" y="3233919"/>
            <a:ext cx="555055" cy="0"/>
          </a:xfrm>
          <a:prstGeom prst="straightConnector1">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Rechte verbindingslijn 23">
            <a:extLst>
              <a:ext uri="{FF2B5EF4-FFF2-40B4-BE49-F238E27FC236}">
                <a16:creationId xmlns:a16="http://schemas.microsoft.com/office/drawing/2014/main" id="{6E0658FC-9C3E-BF49-B9D6-CDADD13D65B5}"/>
              </a:ext>
            </a:extLst>
          </p:cNvPr>
          <p:cNvCxnSpPr/>
          <p:nvPr/>
        </p:nvCxnSpPr>
        <p:spPr>
          <a:xfrm>
            <a:off x="3046021" y="3233919"/>
            <a:ext cx="908462" cy="0"/>
          </a:xfrm>
          <a:prstGeom prst="line">
            <a:avLst/>
          </a:prstGeom>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Rechte verbindingslijn 31">
            <a:extLst>
              <a:ext uri="{FF2B5EF4-FFF2-40B4-BE49-F238E27FC236}">
                <a16:creationId xmlns:a16="http://schemas.microsoft.com/office/drawing/2014/main" id="{0B7D81DA-68EE-2A41-B18E-3534654F59BC}"/>
              </a:ext>
            </a:extLst>
          </p:cNvPr>
          <p:cNvCxnSpPr/>
          <p:nvPr/>
        </p:nvCxnSpPr>
        <p:spPr>
          <a:xfrm>
            <a:off x="3046021" y="3233919"/>
            <a:ext cx="0" cy="39016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Rechte verbindingslijn 33">
            <a:extLst>
              <a:ext uri="{FF2B5EF4-FFF2-40B4-BE49-F238E27FC236}">
                <a16:creationId xmlns:a16="http://schemas.microsoft.com/office/drawing/2014/main" id="{00D0993F-9BA3-A84C-8C48-99EB374C65FD}"/>
              </a:ext>
            </a:extLst>
          </p:cNvPr>
          <p:cNvCxnSpPr/>
          <p:nvPr/>
        </p:nvCxnSpPr>
        <p:spPr>
          <a:xfrm>
            <a:off x="3939904" y="3233919"/>
            <a:ext cx="0" cy="393251"/>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Rechte verbindingslijn 35">
            <a:extLst>
              <a:ext uri="{FF2B5EF4-FFF2-40B4-BE49-F238E27FC236}">
                <a16:creationId xmlns:a16="http://schemas.microsoft.com/office/drawing/2014/main" id="{8E1CE006-7AD1-9041-A9C6-C7EF0D90DA18}"/>
              </a:ext>
            </a:extLst>
          </p:cNvPr>
          <p:cNvCxnSpPr/>
          <p:nvPr/>
        </p:nvCxnSpPr>
        <p:spPr>
          <a:xfrm>
            <a:off x="4016945" y="3233920"/>
            <a:ext cx="0" cy="49122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Rechte verbindingslijn 37">
            <a:extLst>
              <a:ext uri="{FF2B5EF4-FFF2-40B4-BE49-F238E27FC236}">
                <a16:creationId xmlns:a16="http://schemas.microsoft.com/office/drawing/2014/main" id="{3A044F94-EA7F-E743-A894-DAE875B8B890}"/>
              </a:ext>
            </a:extLst>
          </p:cNvPr>
          <p:cNvCxnSpPr>
            <a:cxnSpLocks/>
          </p:cNvCxnSpPr>
          <p:nvPr/>
        </p:nvCxnSpPr>
        <p:spPr>
          <a:xfrm>
            <a:off x="4572000" y="3233920"/>
            <a:ext cx="0" cy="49122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Rechte verbindingslijn 39">
            <a:extLst>
              <a:ext uri="{FF2B5EF4-FFF2-40B4-BE49-F238E27FC236}">
                <a16:creationId xmlns:a16="http://schemas.microsoft.com/office/drawing/2014/main" id="{833BEE0F-A942-6649-B7EA-92F4E65B7EC9}"/>
              </a:ext>
            </a:extLst>
          </p:cNvPr>
          <p:cNvCxnSpPr/>
          <p:nvPr/>
        </p:nvCxnSpPr>
        <p:spPr>
          <a:xfrm>
            <a:off x="4677348" y="3233919"/>
            <a:ext cx="0" cy="39016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Rechte verbindingslijn 41">
            <a:extLst>
              <a:ext uri="{FF2B5EF4-FFF2-40B4-BE49-F238E27FC236}">
                <a16:creationId xmlns:a16="http://schemas.microsoft.com/office/drawing/2014/main" id="{B75C7B5D-6EC1-8243-B205-FF97CCC99BC4}"/>
              </a:ext>
            </a:extLst>
          </p:cNvPr>
          <p:cNvCxnSpPr/>
          <p:nvPr/>
        </p:nvCxnSpPr>
        <p:spPr>
          <a:xfrm>
            <a:off x="6350330" y="3233920"/>
            <a:ext cx="0" cy="49122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812097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98DB-EAB0-41C4-A950-DE71FEAAA4F8}"/>
              </a:ext>
            </a:extLst>
          </p:cNvPr>
          <p:cNvSpPr>
            <a:spLocks noGrp="1"/>
          </p:cNvSpPr>
          <p:nvPr>
            <p:ph type="title"/>
          </p:nvPr>
        </p:nvSpPr>
        <p:spPr>
          <a:xfrm>
            <a:off x="628650" y="1124833"/>
            <a:ext cx="7886700" cy="994172"/>
          </a:xfrm>
        </p:spPr>
        <p:txBody>
          <a:bodyPr/>
          <a:lstStyle/>
          <a:p>
            <a:r>
              <a:rPr lang="nl-NL"/>
              <a:t>Welke lichaamsdelen heeft de wesp?</a:t>
            </a:r>
          </a:p>
        </p:txBody>
      </p:sp>
      <p:pic>
        <p:nvPicPr>
          <p:cNvPr id="4" name="Picture 3">
            <a:extLst>
              <a:ext uri="{FF2B5EF4-FFF2-40B4-BE49-F238E27FC236}">
                <a16:creationId xmlns:a16="http://schemas.microsoft.com/office/drawing/2014/main" id="{38CE25B8-F770-448D-A2F5-4AF3348F567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58449" y="2344963"/>
            <a:ext cx="5827103" cy="3388205"/>
          </a:xfrm>
          <a:prstGeom prst="rect">
            <a:avLst/>
          </a:prstGeom>
          <a:ln>
            <a:noFill/>
          </a:ln>
          <a:effectLst>
            <a:softEdge rad="112500"/>
          </a:effectLst>
        </p:spPr>
      </p:pic>
      <p:cxnSp>
        <p:nvCxnSpPr>
          <p:cNvPr id="15" name="Straight Arrow Connector 14">
            <a:extLst>
              <a:ext uri="{FF2B5EF4-FFF2-40B4-BE49-F238E27FC236}">
                <a16:creationId xmlns:a16="http://schemas.microsoft.com/office/drawing/2014/main" id="{5C6E965B-53A2-4B15-A10B-77B10AB2DCE3}"/>
              </a:ext>
            </a:extLst>
          </p:cNvPr>
          <p:cNvCxnSpPr>
            <a:cxnSpLocks/>
          </p:cNvCxnSpPr>
          <p:nvPr/>
        </p:nvCxnSpPr>
        <p:spPr>
          <a:xfrm flipH="1">
            <a:off x="4822477" y="3233920"/>
            <a:ext cx="1539164" cy="32372"/>
          </a:xfrm>
          <a:prstGeom prst="straightConnector1">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A03BDF2C-8633-42AA-B7B1-8EECC69C37EA}"/>
              </a:ext>
            </a:extLst>
          </p:cNvPr>
          <p:cNvCxnSpPr>
            <a:cxnSpLocks/>
          </p:cNvCxnSpPr>
          <p:nvPr/>
        </p:nvCxnSpPr>
        <p:spPr>
          <a:xfrm flipH="1" flipV="1">
            <a:off x="4016946" y="3233919"/>
            <a:ext cx="726504" cy="16186"/>
          </a:xfrm>
          <a:prstGeom prst="straightConnector1">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9E90E104-C685-4353-B0F8-1B215784371D}"/>
              </a:ext>
            </a:extLst>
          </p:cNvPr>
          <p:cNvSpPr txBox="1"/>
          <p:nvPr/>
        </p:nvSpPr>
        <p:spPr>
          <a:xfrm>
            <a:off x="5165376" y="2728525"/>
            <a:ext cx="1179554" cy="415498"/>
          </a:xfrm>
          <a:prstGeom prst="rect">
            <a:avLst/>
          </a:prstGeom>
          <a:noFill/>
        </p:spPr>
        <p:txBody>
          <a:bodyPr wrap="none" rtlCol="0">
            <a:spAutoFit/>
          </a:bodyPr>
          <a:lstStyle/>
          <a:p>
            <a:r>
              <a:rPr lang="nl-NL" sz="2100" dirty="0"/>
              <a:t>Achterlijf</a:t>
            </a:r>
          </a:p>
        </p:txBody>
      </p:sp>
      <p:sp>
        <p:nvSpPr>
          <p:cNvPr id="8" name="TextBox 7">
            <a:extLst>
              <a:ext uri="{FF2B5EF4-FFF2-40B4-BE49-F238E27FC236}">
                <a16:creationId xmlns:a16="http://schemas.microsoft.com/office/drawing/2014/main" id="{DE9B844D-3EBE-49D6-9EEC-06CB90B39E90}"/>
              </a:ext>
            </a:extLst>
          </p:cNvPr>
          <p:cNvSpPr txBox="1"/>
          <p:nvPr/>
        </p:nvSpPr>
        <p:spPr>
          <a:xfrm>
            <a:off x="4018930" y="2526431"/>
            <a:ext cx="1005476" cy="738664"/>
          </a:xfrm>
          <a:prstGeom prst="rect">
            <a:avLst/>
          </a:prstGeom>
          <a:noFill/>
        </p:spPr>
        <p:txBody>
          <a:bodyPr wrap="square" rtlCol="0">
            <a:spAutoFit/>
          </a:bodyPr>
          <a:lstStyle/>
          <a:p>
            <a:r>
              <a:rPr lang="nl-NL" sz="2100" dirty="0"/>
              <a:t>Borst-</a:t>
            </a:r>
            <a:br>
              <a:rPr lang="nl-NL" sz="2100" dirty="0"/>
            </a:br>
            <a:r>
              <a:rPr lang="nl-NL" sz="2100" dirty="0"/>
              <a:t>stuk</a:t>
            </a:r>
            <a:endParaRPr lang="nl-NL" sz="2100" dirty="0"/>
          </a:p>
        </p:txBody>
      </p:sp>
      <p:sp>
        <p:nvSpPr>
          <p:cNvPr id="9" name="TextBox 8">
            <a:extLst>
              <a:ext uri="{FF2B5EF4-FFF2-40B4-BE49-F238E27FC236}">
                <a16:creationId xmlns:a16="http://schemas.microsoft.com/office/drawing/2014/main" id="{577B5057-54B6-4C9A-9F98-F7ECC9679711}"/>
              </a:ext>
            </a:extLst>
          </p:cNvPr>
          <p:cNvSpPr txBox="1"/>
          <p:nvPr/>
        </p:nvSpPr>
        <p:spPr>
          <a:xfrm>
            <a:off x="3055953" y="2728525"/>
            <a:ext cx="602986" cy="415498"/>
          </a:xfrm>
          <a:prstGeom prst="rect">
            <a:avLst/>
          </a:prstGeom>
          <a:noFill/>
        </p:spPr>
        <p:txBody>
          <a:bodyPr wrap="none" rtlCol="0">
            <a:spAutoFit/>
          </a:bodyPr>
          <a:lstStyle/>
          <a:p>
            <a:r>
              <a:rPr lang="nl-NL" sz="2100"/>
              <a:t>Kop</a:t>
            </a:r>
          </a:p>
        </p:txBody>
      </p:sp>
      <p:cxnSp>
        <p:nvCxnSpPr>
          <p:cNvPr id="24" name="Rechte verbindingslijn 23">
            <a:extLst>
              <a:ext uri="{FF2B5EF4-FFF2-40B4-BE49-F238E27FC236}">
                <a16:creationId xmlns:a16="http://schemas.microsoft.com/office/drawing/2014/main" id="{6E0658FC-9C3E-BF49-B9D6-CDADD13D65B5}"/>
              </a:ext>
            </a:extLst>
          </p:cNvPr>
          <p:cNvCxnSpPr/>
          <p:nvPr/>
        </p:nvCxnSpPr>
        <p:spPr>
          <a:xfrm>
            <a:off x="3046021" y="3233919"/>
            <a:ext cx="908462" cy="0"/>
          </a:xfrm>
          <a:prstGeom prst="line">
            <a:avLst/>
          </a:prstGeom>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Rechte verbindingslijn 31">
            <a:extLst>
              <a:ext uri="{FF2B5EF4-FFF2-40B4-BE49-F238E27FC236}">
                <a16:creationId xmlns:a16="http://schemas.microsoft.com/office/drawing/2014/main" id="{0B7D81DA-68EE-2A41-B18E-3534654F59BC}"/>
              </a:ext>
            </a:extLst>
          </p:cNvPr>
          <p:cNvCxnSpPr/>
          <p:nvPr/>
        </p:nvCxnSpPr>
        <p:spPr>
          <a:xfrm>
            <a:off x="3046021" y="3233919"/>
            <a:ext cx="0" cy="39016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Rechte verbindingslijn 33">
            <a:extLst>
              <a:ext uri="{FF2B5EF4-FFF2-40B4-BE49-F238E27FC236}">
                <a16:creationId xmlns:a16="http://schemas.microsoft.com/office/drawing/2014/main" id="{00D0993F-9BA3-A84C-8C48-99EB374C65FD}"/>
              </a:ext>
            </a:extLst>
          </p:cNvPr>
          <p:cNvCxnSpPr/>
          <p:nvPr/>
        </p:nvCxnSpPr>
        <p:spPr>
          <a:xfrm>
            <a:off x="3939904" y="3233919"/>
            <a:ext cx="0" cy="393251"/>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Rechte verbindingslijn 35">
            <a:extLst>
              <a:ext uri="{FF2B5EF4-FFF2-40B4-BE49-F238E27FC236}">
                <a16:creationId xmlns:a16="http://schemas.microsoft.com/office/drawing/2014/main" id="{8E1CE006-7AD1-9041-A9C6-C7EF0D90DA18}"/>
              </a:ext>
            </a:extLst>
          </p:cNvPr>
          <p:cNvCxnSpPr/>
          <p:nvPr/>
        </p:nvCxnSpPr>
        <p:spPr>
          <a:xfrm>
            <a:off x="4016945" y="3233920"/>
            <a:ext cx="0" cy="49122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Rechte verbindingslijn 37">
            <a:extLst>
              <a:ext uri="{FF2B5EF4-FFF2-40B4-BE49-F238E27FC236}">
                <a16:creationId xmlns:a16="http://schemas.microsoft.com/office/drawing/2014/main" id="{3A044F94-EA7F-E743-A894-DAE875B8B890}"/>
              </a:ext>
            </a:extLst>
          </p:cNvPr>
          <p:cNvCxnSpPr>
            <a:cxnSpLocks/>
          </p:cNvCxnSpPr>
          <p:nvPr/>
        </p:nvCxnSpPr>
        <p:spPr>
          <a:xfrm>
            <a:off x="4743450" y="3233920"/>
            <a:ext cx="0" cy="49122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Rechte verbindingslijn 39">
            <a:extLst>
              <a:ext uri="{FF2B5EF4-FFF2-40B4-BE49-F238E27FC236}">
                <a16:creationId xmlns:a16="http://schemas.microsoft.com/office/drawing/2014/main" id="{833BEE0F-A942-6649-B7EA-92F4E65B7EC9}"/>
              </a:ext>
            </a:extLst>
          </p:cNvPr>
          <p:cNvCxnSpPr/>
          <p:nvPr/>
        </p:nvCxnSpPr>
        <p:spPr>
          <a:xfrm>
            <a:off x="4834580" y="3266291"/>
            <a:ext cx="0" cy="39016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Rechte verbindingslijn 41">
            <a:extLst>
              <a:ext uri="{FF2B5EF4-FFF2-40B4-BE49-F238E27FC236}">
                <a16:creationId xmlns:a16="http://schemas.microsoft.com/office/drawing/2014/main" id="{B75C7B5D-6EC1-8243-B205-FF97CCC99BC4}"/>
              </a:ext>
            </a:extLst>
          </p:cNvPr>
          <p:cNvCxnSpPr/>
          <p:nvPr/>
        </p:nvCxnSpPr>
        <p:spPr>
          <a:xfrm>
            <a:off x="6350330" y="3233920"/>
            <a:ext cx="0" cy="491222"/>
          </a:xfrm>
          <a:prstGeom prst="line">
            <a:avLst/>
          </a:prstGeom>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317691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43BC724-7E02-4771-8D60-8699F78E9E6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784" t="-1869" r="130" b="-4871"/>
          <a:stretch/>
        </p:blipFill>
        <p:spPr>
          <a:xfrm>
            <a:off x="-622090" y="1009937"/>
            <a:ext cx="9766090" cy="4838126"/>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7" name="TextBox 6">
            <a:extLst>
              <a:ext uri="{FF2B5EF4-FFF2-40B4-BE49-F238E27FC236}">
                <a16:creationId xmlns:a16="http://schemas.microsoft.com/office/drawing/2014/main" id="{033A851A-6A9E-48EB-896C-3F0E510927B5}"/>
              </a:ext>
            </a:extLst>
          </p:cNvPr>
          <p:cNvSpPr txBox="1"/>
          <p:nvPr/>
        </p:nvSpPr>
        <p:spPr>
          <a:xfrm>
            <a:off x="2273968" y="1379107"/>
            <a:ext cx="4788569" cy="646331"/>
          </a:xfrm>
          <a:prstGeom prst="rect">
            <a:avLst/>
          </a:prstGeom>
          <a:noFill/>
        </p:spPr>
        <p:txBody>
          <a:bodyPr wrap="square" rtlCol="0">
            <a:spAutoFit/>
          </a:bodyPr>
          <a:lstStyle/>
          <a:p>
            <a:r>
              <a:rPr lang="nl-NL" sz="3600"/>
              <a:t>Herken jij de wesp?</a:t>
            </a:r>
          </a:p>
        </p:txBody>
      </p:sp>
    </p:spTree>
    <p:extLst>
      <p:ext uri="{BB962C8B-B14F-4D97-AF65-F5344CB8AC3E}">
        <p14:creationId xmlns:p14="http://schemas.microsoft.com/office/powerpoint/2010/main" val="4579813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F7E7-6AFE-48FA-A461-8408549CB73A}"/>
              </a:ext>
            </a:extLst>
          </p:cNvPr>
          <p:cNvSpPr>
            <a:spLocks noGrp="1"/>
          </p:cNvSpPr>
          <p:nvPr>
            <p:ph type="title"/>
          </p:nvPr>
        </p:nvSpPr>
        <p:spPr>
          <a:xfrm>
            <a:off x="628650" y="1171339"/>
            <a:ext cx="3943350" cy="424538"/>
          </a:xfrm>
        </p:spPr>
        <p:txBody>
          <a:bodyPr>
            <a:normAutofit fontScale="90000"/>
          </a:bodyPr>
          <a:lstStyle/>
          <a:p>
            <a:r>
              <a:rPr lang="nl-NL"/>
              <a:t>Welke is de wesp?</a:t>
            </a:r>
          </a:p>
        </p:txBody>
      </p:sp>
      <p:pic>
        <p:nvPicPr>
          <p:cNvPr id="8" name="Picture 7">
            <a:extLst>
              <a:ext uri="{FF2B5EF4-FFF2-40B4-BE49-F238E27FC236}">
                <a16:creationId xmlns:a16="http://schemas.microsoft.com/office/drawing/2014/main" id="{2EB80100-DBE4-4F75-9B9A-B662C8A5676D}"/>
              </a:ext>
            </a:extLst>
          </p:cNvPr>
          <p:cNvPicPr/>
          <p:nvPr/>
        </p:nvPicPr>
        <p:blipFill rotWithShape="1">
          <a:blip r:embed="rId3">
            <a:extLst>
              <a:ext uri="{28A0092B-C50C-407E-A947-70E740481C1C}">
                <a14:useLocalDpi xmlns:a14="http://schemas.microsoft.com/office/drawing/2010/main" val="0"/>
              </a:ext>
            </a:extLst>
          </a:blip>
          <a:srcRect l="27746" t="22500" r="8459" b="15366"/>
          <a:stretch/>
        </p:blipFill>
        <p:spPr bwMode="auto">
          <a:xfrm flipH="1">
            <a:off x="296278" y="2494861"/>
            <a:ext cx="4608095" cy="2767262"/>
          </a:xfrm>
          <a:prstGeom prst="rect">
            <a:avLst/>
          </a:prstGeom>
          <a:ln>
            <a:noFill/>
          </a:ln>
          <a:effectLst>
            <a:softEdge rad="112500"/>
          </a:effectLst>
        </p:spPr>
      </p:pic>
      <p:pic>
        <p:nvPicPr>
          <p:cNvPr id="1026" name="Picture 2">
            <a:extLst>
              <a:ext uri="{FF2B5EF4-FFF2-40B4-BE49-F238E27FC236}">
                <a16:creationId xmlns:a16="http://schemas.microsoft.com/office/drawing/2014/main" id="{E6ED7EF3-190B-8042-A767-AA37350D4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051" y="2585990"/>
            <a:ext cx="3446672" cy="2585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662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3238F5B5DFA342BCFBB31F822F4916" ma:contentTypeVersion="15" ma:contentTypeDescription="Een nieuw document maken." ma:contentTypeScope="" ma:versionID="c014ae66569ee0851d88ee3ea317bfc6">
  <xsd:schema xmlns:xsd="http://www.w3.org/2001/XMLSchema" xmlns:xs="http://www.w3.org/2001/XMLSchema" xmlns:p="http://schemas.microsoft.com/office/2006/metadata/properties" xmlns:ns2="433d1311-7921-4740-9fee-d7047ebc8cb5" xmlns:ns3="b50d1c6a-df8c-4b9f-a791-4009fbc2bee5" targetNamespace="http://schemas.microsoft.com/office/2006/metadata/properties" ma:root="true" ma:fieldsID="198eb06ed379f61d4ee7f2696407ba5d" ns2:_="" ns3:_="">
    <xsd:import namespace="433d1311-7921-4740-9fee-d7047ebc8cb5"/>
    <xsd:import namespace="b50d1c6a-df8c-4b9f-a791-4009fbc2be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d1311-7921-4740-9fee-d7047ebc8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0d1c6a-df8c-4b9f-a791-4009fbc2be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56664b-c652-4f9f-9224-47060533356f}" ma:internalName="TaxCatchAll" ma:showField="CatchAllData" ma:web="b50d1c6a-df8c-4b9f-a791-4009fbc2bee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3d1311-7921-4740-9fee-d7047ebc8cb5">
      <Terms xmlns="http://schemas.microsoft.com/office/infopath/2007/PartnerControls"/>
    </lcf76f155ced4ddcb4097134ff3c332f>
    <TaxCatchAll xmlns="b50d1c6a-df8c-4b9f-a791-4009fbc2bee5" xsi:nil="true"/>
  </documentManagement>
</p:properties>
</file>

<file path=customXml/itemProps1.xml><?xml version="1.0" encoding="utf-8"?>
<ds:datastoreItem xmlns:ds="http://schemas.openxmlformats.org/officeDocument/2006/customXml" ds:itemID="{6525B960-50F6-4890-87ED-736946CAB616}"/>
</file>

<file path=customXml/itemProps2.xml><?xml version="1.0" encoding="utf-8"?>
<ds:datastoreItem xmlns:ds="http://schemas.openxmlformats.org/officeDocument/2006/customXml" ds:itemID="{A3457E80-6B12-42E2-8CB8-7CF77EBD26C0}"/>
</file>

<file path=customXml/itemProps3.xml><?xml version="1.0" encoding="utf-8"?>
<ds:datastoreItem xmlns:ds="http://schemas.openxmlformats.org/officeDocument/2006/customXml" ds:itemID="{4438E1CB-9FA6-4756-AF5E-9818B504B6EA}"/>
</file>

<file path=docProps/app.xml><?xml version="1.0" encoding="utf-8"?>
<Properties xmlns="http://schemas.openxmlformats.org/officeDocument/2006/extended-properties" xmlns:vt="http://schemas.openxmlformats.org/officeDocument/2006/docPropsVTypes">
  <Template/>
  <TotalTime>14</TotalTime>
  <Words>583</Words>
  <Application>Microsoft Office PowerPoint</Application>
  <PresentationFormat>Diavoorstelling (4:3)</PresentationFormat>
  <Paragraphs>124</Paragraphs>
  <Slides>27</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Calibri</vt:lpstr>
      <vt:lpstr>Calibri Light</vt:lpstr>
      <vt:lpstr>Kantoorthema</vt:lpstr>
      <vt:lpstr>De wesp</vt:lpstr>
      <vt:lpstr>In Nederland komen wel 500 verschillende wespensoorten voor!</vt:lpstr>
      <vt:lpstr>Alle wespen hebben een zelfde soort lijf.  Hoe herken je een wesp?</vt:lpstr>
      <vt:lpstr>Welke lichaamsdelen herken je?</vt:lpstr>
      <vt:lpstr>Welke lichaamsdelen herken je?</vt:lpstr>
      <vt:lpstr>Welke lichaamsdelen heeft de wesp?</vt:lpstr>
      <vt:lpstr>Welke lichaamsdelen heeft de wesp?</vt:lpstr>
      <vt:lpstr>PowerPoint-presentatie</vt:lpstr>
      <vt:lpstr>Welke is de wesp?</vt:lpstr>
      <vt:lpstr>Welke is de wesp?</vt:lpstr>
      <vt:lpstr>Waar kun je de wesp aan herkennen?</vt:lpstr>
      <vt:lpstr>Waar kun je de wesp aan herkennen?</vt:lpstr>
      <vt:lpstr>Waar kun je de wesp aan herkennen?</vt:lpstr>
      <vt:lpstr>Welke is de wesp?</vt:lpstr>
      <vt:lpstr>Welke is de wesp?</vt:lpstr>
      <vt:lpstr>Waar kun je de wesp aan herkennen?</vt:lpstr>
      <vt:lpstr>Waar kun je de wesp aan herkennen?</vt:lpstr>
      <vt:lpstr>PowerPoint-presentatie</vt:lpstr>
      <vt:lpstr>Zijn dit wespen?</vt:lpstr>
      <vt:lpstr>Zijn dit wespen?</vt:lpstr>
      <vt:lpstr>Zweefvliegen</vt:lpstr>
      <vt:lpstr>Na-apen</vt:lpstr>
      <vt:lpstr>Na-apen</vt:lpstr>
      <vt:lpstr>Na-apen</vt:lpstr>
      <vt:lpstr>Na-apen</vt:lpstr>
      <vt:lpstr>Na-apen</vt:lpstr>
      <vt:lpstr>PowerPoint-presentatie</vt:lpstr>
    </vt:vector>
  </TitlesOfParts>
  <Manager/>
  <Company>HP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Ester Bullens</dc:creator>
  <cp:keywords/>
  <dc:description/>
  <cp:lastModifiedBy>Ester Bullens</cp:lastModifiedBy>
  <cp:revision>4</cp:revision>
  <cp:lastPrinted>2017-08-09T09:23:42Z</cp:lastPrinted>
  <dcterms:created xsi:type="dcterms:W3CDTF">2021-05-31T08:14:16Z</dcterms:created>
  <dcterms:modified xsi:type="dcterms:W3CDTF">2021-05-31T08:29:02Z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0x010100483238F5B5DFA342BCFBB31F822F4916</vt:lpwstr>
  </property>
  <property fmtid="{D5CDD505-2E9C-101B-9397-08002B2CF9AE}" pid="3" name="Order">
    <vt:r8>281265700</vt:r8>
  </property>
</Properties>
</file>