
<file path=[Content_Types].xml><?xml version="1.0" encoding="utf-8"?>
<Types xmlns="http://schemas.openxmlformats.org/package/2006/content-types">
  <Default Extension="jfif" ContentType="image/j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s/slide5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9.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4.xml" ContentType="application/vnd.openxmlformats-officedocument.presentationml.notesSlide+xml"/>
  <Override PartName="/ppt/notesSlides/notesSlide6.xml" ContentType="application/vnd.openxmlformats-officedocument.presentationml.notesSlide+xml"/>
  <Override PartName="/ppt/notesSlides/notesSlide26.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9.xml" ContentType="application/vnd.openxmlformats-officedocument.presentationml.notes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9.xml" ContentType="application/vnd.openxmlformats-officedocument.presentationml.notesSlide+xml"/>
  <Override PartName="/ppt/notesSlides/notesSlide31.xml" ContentType="application/vnd.openxmlformats-officedocument.presentationml.notesSlide+xml"/>
  <Override PartName="/ppt/notesSlides/notesSlide8.xml" ContentType="application/vnd.openxmlformats-officedocument.presentationml.notesSlide+xml"/>
  <Override PartName="/ppt/slideLayouts/slideLayout8.xml" ContentType="application/vnd.openxmlformats-officedocument.presentationml.slideLayout+xml"/>
  <Override PartName="/ppt/notesSlides/notesSlide30.xml" ContentType="application/vnd.openxmlformats-officedocument.presentationml.notesSlide+xml"/>
  <Override PartName="/ppt/slideLayouts/slideLayout11.xml" ContentType="application/vnd.openxmlformats-officedocument.presentationml.slideLayout+xml"/>
  <Override PartName="/ppt/notesSlides/notesSlide33.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D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88"/>
    <p:restoredTop sz="52225" autoAdjust="0"/>
  </p:normalViewPr>
  <p:slideViewPr>
    <p:cSldViewPr snapToGrid="0" snapToObjects="1" showGuides="1">
      <p:cViewPr varScale="1">
        <p:scale>
          <a:sx n="36" d="100"/>
          <a:sy n="36" d="100"/>
        </p:scale>
        <p:origin x="2376" y="3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EC646-B5B7-4B1F-8379-F5E3F10C72BE}" type="datetimeFigureOut">
              <a:rPr lang="nl-NL" smtClean="0"/>
              <a:t>31-5-2021</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5EA36-7E3D-4427-B9D6-CAB00E9C7FFC}" type="slidenum">
              <a:rPr lang="nl-NL" smtClean="0"/>
              <a:t>‹nr.›</a:t>
            </a:fld>
            <a:endParaRPr lang="nl-NL"/>
          </a:p>
        </p:txBody>
      </p:sp>
    </p:spTree>
    <p:extLst>
      <p:ext uri="{BB962C8B-B14F-4D97-AF65-F5344CB8AC3E}">
        <p14:creationId xmlns:p14="http://schemas.microsoft.com/office/powerpoint/2010/main" val="420859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Vespula%20vulgaris,%20Common%20Wasp/Vespula%20vulgaris%2010,%20Gewone%20wesp,%20Saxifraga-Ab%20H%20Baas.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Vespula%20vulgaris,%20Common%20Wasp/Vespula%20vulgaris%2010,%20Gewone%20wesp,%20Saxifraga-Ab%20H%20Baas.jpg"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freenatureimages.eu/Animals/Microlepidoptera-Heterocera,%20Nachtvlinders,%20Moths/Sesia%20apiformis,%20Hornet%20Clearwing/index.html#Sesia%2520apiformis%25201%252C%2520Hoornaarvlinder%252C%2520Saxifraga-Ab%2520H%2520Baas.jpg" TargetMode="External"/><Relationship Id="rId4" Type="http://schemas.openxmlformats.org/officeDocument/2006/relationships/hyperlink" Target="https://pixabay.com/nl/photos/search/zweefvlie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nl/photos/zweefvliegen-insect-blad-dierlijke-1672677/"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freenatureimages.eu/Animals/Hymenoptera,%20Bijen,%20Wespen-Mieren,%20Bees,%20Wasps-Ants/Vespula%20germanica,%20German%20Wasp/Vespula%20germanica,%20Duitse%20wesp,%20queen,%20Saxifraga-Pieter%20van%20Breugel.jp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Vespula%20germanica,%20German%20Wasp/Vespula%20germanica,%20Duitse%20wesp,%20queen,%20Saxifraga-Pieter%20van%20Breugel.jpg"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freenatureimages.eu/Animals/Hymenoptera,%20Bijen,%20Wespen-Mieren,%20Bees,%20Wasps-Ants/Polistes%20dominulus/index.html#Polistes%2520dominulus%25203%252C%2520Franse%2520veldwesp%252C%2520Saxifraga-Peter%2520Meininger.JPG" TargetMode="External"/><Relationship Id="rId5" Type="http://schemas.openxmlformats.org/officeDocument/2006/relationships/hyperlink" Target="http://freenatureimages.eu/Animals/Hymenoptera,%20Bijen,%20Wespen-Mieren,%20Bees,%20Wasps-Ants/Vespa%20crabro,%20European%20Hornet/index.html#Vespa%2520crabro%25206%252C%2520Hoornaar%252C%2520Saxifraga-Mark%2520Zekhuis.jpg" TargetMode="External"/><Relationship Id="rId4" Type="http://schemas.openxmlformats.org/officeDocument/2006/relationships/hyperlink" Target="http://www.freenatureimages.eu/Animals/Hymenoptera,%20Bijen,%20Wespen-Mieren,%20Bees,%20Wasps-Ants/Vespula%20vulgaris,%20Common%20Wasp/Vespula%20vulgaris%2010,%20Gewone%20wesp,%20Saxifraga-Ab%20H%20Baas.jpg"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Cerceris%20quadricincta/index.html#Cerceris%2520cf%2520quadricincta%25201%252C%2520Saxifraga-Ab%2520H%2520Baas.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Anoplius%20viaticus,%20Black%20Banded%20Spider%20Wasp/index.html#Anoplius%25C2%25A0viaticus%25202%252C%2520Gewone%2520wegwesp%252C%2520Saxifraga-Ab%2520H%2520Baas.jpg"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freenatureimages.eu/Animals/Hymenoptera,%20Bijen,%20Wespen-Mieren,%20Bees,%20Wasps-Ants/Urocerus%20gigas,%20Giant%20Wood%20Wasp/index.html#Urocerus%2520gigas%252C%2520Reuzenhoutwesp%25203%252C%2520Saxifraga-Jan%2520Nijendijk.jpg"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freenatureimages.eu/Animals/Hymenoptera,%20Bijen,%20Wespen-Mieren,%20Bees,%20Wasps-Ants/Dolichovespula%20media,%20Median%20wasp/index.html#Dolichovespula%2520media%25201%252C%2520Middelste%2520wesp%252C%2520Saxifraga-Frits%2520Bink.jp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freenatureimages.eu/Animals/Hymenoptera,%20Bijen,%20Wespen-Mieren,%20Bees,%20Wasps-Ants/Dolichovespula%20media,%20Median%20wasp/index.html#Dolichovespula%2520media%25205%252C%2520Middelste%2520wesp%252C%2520nest%2520opened%252C%2520Saxifraga-Frits%2520Bink.jp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freenatureimages.eu/Animals/Hymenoptera,%20Bijen,%20Wespen-Mieren,%20Bees,%20Wasps-Ants/Vespula%20vulgaris,%20Common%20Wasp/Vespula%20vulgaris%207,%20Gewone%20wesp,%20nest%20with%20opened%20cocoon,%20Saxifraga-Frits%20Bink.jpg"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Vespula%20germanica,%20German%20Wasp/Vespula%20germanica,%20Duitse%20wesp,%20queen,%20Saxifraga-Pieter%20van%20Breugel.jp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exels.com/photo/yellow-and-black-bee-on-green-plant-5185738/"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freenatureimages.eu/Animals/Hymenoptera,%20Bijen,%20Wespen-Mieren,%20Bees,%20Wasps-Ants/Vespa%20crabro,%20European%20Hornet/index.html#Vespa%2520crabro%25203%252C%2520Hoornaar%252C%2520nest%252C%2520Saxifraga-Pieter%2520van%2520Breugel.jpg"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freenatureimages.eu/Animals/Hymenoptera,%20Bijen,%20Wespen-Mieren,%20Bees,%20Wasps-Ants/Dolichovespula%20media,%20Median%20wasp/index.html#Dolichovespula%2520media%25205%252C%2520Middelste%2520wesp%252C%2520nest%2520opened%252C%2520Saxifraga-Frits%2520Bink.jpg"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www.freenatureimages.eu/Animals/Hymenoptera,%20Bijen,%20Wespen-Mieren,%20Bees,%20Wasps-Ants/Vespula%20vulgaris,%20Common%20Wasp/Vespula%20vulgaris%207,%20Gewone%20wesp,%20nest%20with%20opened%20cocoon,%20Saxifraga-Frits%20Bink.jpg"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nl/photos/insect-vliegen-vleugel-honingbij-318618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Vespula%20vulgaris,%20Common%20Wasp/Vespula%20vulgaris%204,%20Gewone%20wesp,%20nest,%20Saxifraga-Frits%20Bink.jp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Vespula%20vulgaris,%20Common%20Wasp/Vespula%20vulgaris%204,%20Gewone%20wesp,%20nest,%20Saxifraga-Frits%20Bink.jpg"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freenatureimages.eu/Animals/Hymenoptera,%20Bijen,%20Wespen-Mieren,%20Bees,%20Wasps-Ants/Polistes%20dominulus/index.html#Polistes%2520dominulus%25205%252C%2520Franse%2520veldwesp%252C%2520Saxifraga-Hans%2520Dekker.jpg" TargetMode="External"/><Relationship Id="rId5" Type="http://schemas.openxmlformats.org/officeDocument/2006/relationships/hyperlink" Target="http://freenatureimages.eu/Animals/Hymenoptera,%20Bijen,%20Wespen-Mieren,%20Bees,%20Wasps-Ants/Vespa%20crabro,%20European%20Hornet/index.html#Vespa%2520crabro%25206%252C%2520Hoornaar%252C%2520Saxifraga-Mark%2520Zekhuis.jpg" TargetMode="External"/><Relationship Id="rId4" Type="http://schemas.openxmlformats.org/officeDocument/2006/relationships/hyperlink" Target="http://www.freenatureimages.eu/Animals/Hymenoptera,%20Bijen,%20Wespen-Mieren,%20Bees,%20Wasps-Ants/Vespula%20vulgaris,%20Common%20Wasp/Vespula%20vulgaris%209,%20Gewone%20wesp,%20Saxifraga-Ab%20H%20Baas.jpg"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Vespula%20vulgaris,%20Common%20Wasp/Vespula%20vulgaris%204,%20Gewone%20wesp,%20nest,%20Saxifraga-Frits%20Bink.jpg"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freenatureimages.eu/Animals/Hymenoptera,%20Bijen,%20Wespen-Mieren,%20Bees,%20Wasps-Ants/Vespa%20crabro,%20European%20Hornet/index.html#Vespa%2520crabro%25203%252C%2520Hoornaar%252C%2520nest%252C%2520Saxifraga-Pieter%2520van%2520Breugel.jpg"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ixabay.com/nl/photos/schuurtje-oude-houten-hek-285518/"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freenatureimages.eu/Friesland/Friesland/186/186-549,%20Skarsterlan/index.html#186-549%252C%2520O%252C%25202011-09-19%252C%2520NL-G.deHeij%252C%252052.931742%2520NB-5.856250%2520OL%252C%2520Skarsterlan.jpg"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Vespula%20vulgaris,%20Common%20Wasp/Vespula%20vulgaris%208,%20Gewone%20wesp,%20nest,%20Saxifraga-Frits%20Bink.jpg"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freenatureimages.eu/Animals/Hymenoptera,%20Bijen,%20Wespen-Mieren,%20Bees,%20Wasps-Ants/Vespa%20crabro,%20European%20Hornet/index.html#Vespa%2520crabro%25209%252C%2520Hoornaar%252C%2520Saxifraga-Bart%2520Vastenhouw.JPG"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Vespula%20vulgaris,%20Common%20Wasp/Vespula%20vulgaris%204,%20Gewone%20wesp,%20nest,%20Saxifraga-Frits%20Bink.jp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nKdumBy-jIY"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Polistes%20dominulus/index.html#Polistes%2520dominulus%25203%252C%2520Franse%2520veldwesp%252C%2520Saxifraga-Peter%2520Meininger.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Vespula%20germanica,%20German%20Wasp/Vespula%20germanica,%20Duitse%20wesp,%20queen,%20Saxifraga-Pieter%20van%20Breugel.jp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freenatureimages.eu/Animals/Hymenoptera,%20Bijen,%20Wespen-Mieren,%20Bees,%20Wasps-Ants/Apis%20mellifera,%20Honey%20Bee/index.html#Apis%2520mellifera%25203%252C%2520Honingbij%252C%2520Saxifraga-Ab%2520H%2520Baas.jp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reenatureimages.eu/Animals/Hymenoptera,%20Bijen,%20Wespen-Mieren,%20Bees,%20Wasps-Ants/Vespula%20germanica,%20German%20Wasp/Vespula%20germanica,%20Duitse%20wesp,%20queen,%20Saxifraga-Pieter%20van%20Breugel.jp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freenatureimages.eu/Animals/Microlepidoptera-Heterocera,%20Nachtvlinders,%20Moths/Tyria%20jacobaeae,%20Cinnabar%20Moth/index.html#Tyria%2520jacobaeae%252017%252C%2520Sint-jacobsvlinder%252C%2520Saxifraga-Ab%2520H%2520Baas.jp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gezienapomplooman/5877960098/in/photostrea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freenatureimages.eu/Animals/Hymenoptera,%20Bijen,%20Wespen-Mieren,%20Bees,%20Wasps-Ants/Chrysotoxum%20cautum/index.html#Chrysotoxum%2520cautum%25201%252C%2520Grote%2520fopwesp%252C%2520Saxifraga-Ab%2520H%2520Baas.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Gewone wesp; nummer 2: </a:t>
            </a:r>
            <a:r>
              <a:rPr lang="nl-NL" sz="1200" u="sng" kern="1200" dirty="0">
                <a:solidFill>
                  <a:schemeClr val="tx1"/>
                </a:solidFill>
                <a:effectLst/>
                <a:latin typeface="+mn-lt"/>
                <a:ea typeface="+mn-ea"/>
                <a:cs typeface="+mn-cs"/>
                <a:hlinkClick r:id="rId3"/>
              </a:rPr>
              <a:t>http://www.freenatureimages.eu/Animals/Hymenoptera%2C%20Bijen%2C%20Wespen-Mieren%2C%20Bees%2C%20Wasps-Ants/Vespula%20vulgaris%2C%20Common%20Wasp/Vespula%20vulgaris%2010%2C%20Gewone%20wesp%2C%20Saxifraga-Ab%20H%20Baas.jpg</a:t>
            </a:r>
            <a:r>
              <a:rPr lang="nl-NL" sz="1200" kern="1200" dirty="0">
                <a:solidFill>
                  <a:schemeClr val="tx1"/>
                </a:solidFill>
                <a:effectLst/>
                <a:latin typeface="+mn-lt"/>
                <a:ea typeface="+mn-ea"/>
                <a:cs typeface="+mn-cs"/>
              </a:rPr>
              <a:t> </a:t>
            </a:r>
            <a:endParaRPr lang="nl-NL" dirty="0"/>
          </a:p>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3</a:t>
            </a:fld>
            <a:endParaRPr lang="nl-NL"/>
          </a:p>
        </p:txBody>
      </p:sp>
    </p:spTree>
    <p:extLst>
      <p:ext uri="{BB962C8B-B14F-4D97-AF65-F5344CB8AC3E}">
        <p14:creationId xmlns:p14="http://schemas.microsoft.com/office/powerpoint/2010/main" val="87933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20</a:t>
            </a:fld>
            <a:endParaRPr lang="nl-NL"/>
          </a:p>
        </p:txBody>
      </p:sp>
    </p:spTree>
    <p:extLst>
      <p:ext uri="{BB962C8B-B14F-4D97-AF65-F5344CB8AC3E}">
        <p14:creationId xmlns:p14="http://schemas.microsoft.com/office/powerpoint/2010/main" val="289911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i="0" kern="1200" dirty="0">
                <a:solidFill>
                  <a:schemeClr val="tx1"/>
                </a:solidFill>
                <a:effectLst/>
                <a:latin typeface="+mn-lt"/>
                <a:ea typeface="+mn-ea"/>
                <a:cs typeface="+mn-cs"/>
              </a:rPr>
              <a:t>Zweefvliegen hebben kleine antenne. Het zijn rustige insecten die vaak kijken wat je gaat doen. Ze wapperen dan snel met hun vleugels en blijven op dezelfde plek vliegen. Ze hebben geen angel, dus kunnen je ook niet steken.</a:t>
            </a:r>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21</a:t>
            </a:fld>
            <a:endParaRPr lang="nl-NL"/>
          </a:p>
        </p:txBody>
      </p:sp>
    </p:spTree>
    <p:extLst>
      <p:ext uri="{BB962C8B-B14F-4D97-AF65-F5344CB8AC3E}">
        <p14:creationId xmlns:p14="http://schemas.microsoft.com/office/powerpoint/2010/main" val="2949660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Afbeelding 1. (links): Gewone wesp; nummer 2: </a:t>
            </a:r>
            <a:r>
              <a:rPr lang="nl-NL" sz="1200" u="sng" kern="1200" dirty="0">
                <a:solidFill>
                  <a:schemeClr val="tx1"/>
                </a:solidFill>
                <a:effectLst/>
                <a:latin typeface="+mn-lt"/>
                <a:ea typeface="+mn-ea"/>
                <a:cs typeface="+mn-cs"/>
                <a:hlinkClick r:id="rId3"/>
              </a:rPr>
              <a:t>http://www.freenatureimages.eu/Animals/Hymenoptera%2C%20Bijen%2C%20Wespen-Mieren%2C%20Bees%2C%20Wasps-Ants/Vespula%20vulgaris%2C%20Common%20Wasp/Vespula%20vulgaris%2010%2C%20Gewone%20wesp%2C%20Saxifraga-Ab%20H%20Baas.jpg</a:t>
            </a:r>
            <a:r>
              <a:rPr lang="nl-NL" sz="1200" kern="1200" dirty="0">
                <a:solidFill>
                  <a:schemeClr val="tx1"/>
                </a:solidFill>
                <a:effectLst/>
                <a:latin typeface="+mn-lt"/>
                <a:ea typeface="+mn-ea"/>
                <a:cs typeface="+mn-cs"/>
              </a:rPr>
              <a:t> </a:t>
            </a:r>
          </a:p>
          <a:p>
            <a:endParaRPr lang="nl-NL" dirty="0"/>
          </a:p>
          <a:p>
            <a:r>
              <a:rPr lang="nl-NL" dirty="0"/>
              <a:t>Afbeelding 2 (midden): Zweefvlieg: nummer 11: </a:t>
            </a:r>
            <a:r>
              <a:rPr lang="nl-NL" sz="1200" u="sng" kern="1200" dirty="0">
                <a:solidFill>
                  <a:schemeClr val="tx1"/>
                </a:solidFill>
                <a:effectLst/>
                <a:latin typeface="+mn-lt"/>
                <a:ea typeface="+mn-ea"/>
                <a:cs typeface="+mn-cs"/>
                <a:hlinkClick r:id="rId4"/>
              </a:rPr>
              <a:t>https://pixabay.com/nl/photos/search/zweefvlieg/</a:t>
            </a:r>
            <a:endParaRPr lang="nl-NL" sz="1200" u="sng" kern="1200" dirty="0">
              <a:solidFill>
                <a:schemeClr val="tx1"/>
              </a:solidFill>
              <a:effectLst/>
              <a:latin typeface="+mn-lt"/>
              <a:ea typeface="+mn-ea"/>
              <a:cs typeface="+mn-cs"/>
            </a:endParaRP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3 (rechts): Hoornaarvlinder: nummer 12: </a:t>
            </a:r>
            <a:r>
              <a:rPr lang="nl-NL" sz="1200" u="sng" kern="1200" dirty="0">
                <a:solidFill>
                  <a:schemeClr val="tx1"/>
                </a:solidFill>
                <a:effectLst/>
                <a:latin typeface="+mn-lt"/>
                <a:ea typeface="+mn-ea"/>
                <a:cs typeface="+mn-cs"/>
                <a:hlinkClick r:id="rId5"/>
              </a:rPr>
              <a:t>http://www.freenatureimages.eu/Animals/Microlepidoptera-Heterocera%2C%20Nachtvlinders%2C%20Moths/Sesia%20apiformis%2C%20Hornet%20Clearwing/index.html#Sesia%2520apiformis%25201%252C%2520Hoornaarvlinder%252C%2520Saxifraga-Ab%2520H%2520Baas.jpg</a:t>
            </a:r>
            <a:r>
              <a:rPr lang="nl-NL" sz="1200" kern="1200" dirty="0">
                <a:solidFill>
                  <a:schemeClr val="tx1"/>
                </a:solidFill>
                <a:effectLst/>
                <a:latin typeface="+mn-lt"/>
                <a:ea typeface="+mn-ea"/>
                <a:cs typeface="+mn-cs"/>
              </a:rPr>
              <a:t> </a:t>
            </a:r>
          </a:p>
          <a:p>
            <a:endParaRPr lang="nl-NL" dirty="0"/>
          </a:p>
          <a:p>
            <a:endParaRPr lang="nl-NL" dirty="0"/>
          </a:p>
          <a:p>
            <a:endParaRPr lang="nl-NL" dirty="0"/>
          </a:p>
          <a:p>
            <a:endParaRPr lang="nl-NL" dirty="0"/>
          </a:p>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22</a:t>
            </a:fld>
            <a:endParaRPr lang="nl-NL"/>
          </a:p>
        </p:txBody>
      </p:sp>
    </p:spTree>
    <p:extLst>
      <p:ext uri="{BB962C8B-B14F-4D97-AF65-F5344CB8AC3E}">
        <p14:creationId xmlns:p14="http://schemas.microsoft.com/office/powerpoint/2010/main" val="2424892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23</a:t>
            </a:fld>
            <a:endParaRPr lang="nl-NL"/>
          </a:p>
        </p:txBody>
      </p:sp>
    </p:spTree>
    <p:extLst>
      <p:ext uri="{BB962C8B-B14F-4D97-AF65-F5344CB8AC3E}">
        <p14:creationId xmlns:p14="http://schemas.microsoft.com/office/powerpoint/2010/main" val="327229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24</a:t>
            </a:fld>
            <a:endParaRPr lang="nl-NL"/>
          </a:p>
        </p:txBody>
      </p:sp>
    </p:spTree>
    <p:extLst>
      <p:ext uri="{BB962C8B-B14F-4D97-AF65-F5344CB8AC3E}">
        <p14:creationId xmlns:p14="http://schemas.microsoft.com/office/powerpoint/2010/main" val="1265463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Kort uitgelegd: de wesp steekt, andere vliegen willen er ook zo uitzien alsof ze gaan steken, maar kunnen dat  natuurlijk niet.</a:t>
            </a:r>
            <a:br>
              <a:rPr lang="nl-NL" sz="1200" kern="1200" dirty="0" smtClean="0">
                <a:solidFill>
                  <a:schemeClr val="tx1"/>
                </a:solidFill>
                <a:effectLst/>
                <a:latin typeface="+mn-lt"/>
                <a:ea typeface="+mn-ea"/>
                <a:cs typeface="+mn-cs"/>
              </a:rPr>
            </a:br>
            <a:r>
              <a:rPr lang="nl-NL" sz="1200" kern="1200" dirty="0" smtClean="0">
                <a:solidFill>
                  <a:schemeClr val="tx1"/>
                </a:solidFill>
                <a:effectLst/>
                <a:latin typeface="+mn-lt"/>
                <a:ea typeface="+mn-ea"/>
                <a:cs typeface="+mn-cs"/>
              </a:rPr>
              <a:t>In de natuur betekenen</a:t>
            </a:r>
            <a:r>
              <a:rPr lang="nl-NL" sz="1200" kern="1200" baseline="0" dirty="0" smtClean="0">
                <a:solidFill>
                  <a:schemeClr val="tx1"/>
                </a:solidFill>
                <a:effectLst/>
                <a:latin typeface="+mn-lt"/>
                <a:ea typeface="+mn-ea"/>
                <a:cs typeface="+mn-cs"/>
              </a:rPr>
              <a:t> felle kleuren, zoals geel en rood vaak: Kijk voor me uit. Ik ben giftig… of… ik kan steken. </a:t>
            </a:r>
            <a:endParaRPr lang="nl-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Mimicry</a:t>
            </a:r>
            <a:br>
              <a:rPr lang="nl-NL" sz="1200" b="1" kern="1200" dirty="0">
                <a:solidFill>
                  <a:schemeClr val="tx1"/>
                </a:solidFill>
                <a:effectLst/>
                <a:latin typeface="+mn-lt"/>
                <a:ea typeface="+mn-ea"/>
                <a:cs typeface="+mn-cs"/>
              </a:rPr>
            </a:br>
            <a:r>
              <a:rPr lang="nl-NL" sz="1200" b="0" kern="1200" dirty="0">
                <a:solidFill>
                  <a:schemeClr val="tx1"/>
                </a:solidFill>
                <a:effectLst/>
                <a:latin typeface="+mn-lt"/>
                <a:ea typeface="+mn-ea"/>
                <a:cs typeface="+mn-cs"/>
              </a:rPr>
              <a:t>Wespensoorten zijn </a:t>
            </a:r>
            <a:r>
              <a:rPr lang="nl-NL" sz="1200" b="0" kern="1200" dirty="0" smtClean="0">
                <a:solidFill>
                  <a:schemeClr val="tx1"/>
                </a:solidFill>
                <a:effectLst/>
                <a:latin typeface="+mn-lt"/>
                <a:ea typeface="+mn-ea"/>
                <a:cs typeface="+mn-cs"/>
              </a:rPr>
              <a:t>vaak geel </a:t>
            </a:r>
            <a:r>
              <a:rPr lang="nl-NL" sz="1200" b="0" kern="1200" dirty="0">
                <a:solidFill>
                  <a:schemeClr val="tx1"/>
                </a:solidFill>
                <a:effectLst/>
                <a:latin typeface="+mn-lt"/>
                <a:ea typeface="+mn-ea"/>
                <a:cs typeface="+mn-cs"/>
              </a:rPr>
              <a:t>en zwart. </a:t>
            </a:r>
            <a:r>
              <a:rPr lang="nl-NL" sz="1200" kern="1200" dirty="0">
                <a:solidFill>
                  <a:schemeClr val="tx1"/>
                </a:solidFill>
                <a:effectLst/>
                <a:latin typeface="+mn-lt"/>
                <a:ea typeface="+mn-ea"/>
                <a:cs typeface="+mn-cs"/>
              </a:rPr>
              <a:t>Deze kleuren laten aan andere dieren zien van: ‘blijf uit de buurt, ik kan steken’. Andere vliegende insecten vinden dat heel handig en lijken daarom veel op de wesp, zoals de vliegen, </a:t>
            </a:r>
            <a:r>
              <a:rPr lang="nl-NL" sz="1200" kern="1200" dirty="0" smtClean="0">
                <a:solidFill>
                  <a:schemeClr val="tx1"/>
                </a:solidFill>
                <a:effectLst/>
                <a:latin typeface="+mn-lt"/>
                <a:ea typeface="+mn-ea"/>
                <a:cs typeface="+mn-cs"/>
              </a:rPr>
              <a:t>maar </a:t>
            </a:r>
            <a:r>
              <a:rPr lang="nl-NL" sz="1200" kern="1200" dirty="0">
                <a:solidFill>
                  <a:schemeClr val="tx1"/>
                </a:solidFill>
                <a:effectLst/>
                <a:latin typeface="+mn-lt"/>
                <a:ea typeface="+mn-ea"/>
                <a:cs typeface="+mn-cs"/>
              </a:rPr>
              <a:t>ook rupsen. Zij maken daar ook gebruik van de kleuren en laten zien dat </a:t>
            </a:r>
            <a:r>
              <a:rPr lang="nl-NL" sz="1200" kern="1200" dirty="0" smtClean="0">
                <a:solidFill>
                  <a:schemeClr val="tx1"/>
                </a:solidFill>
                <a:effectLst/>
                <a:latin typeface="+mn-lt"/>
                <a:ea typeface="+mn-ea"/>
                <a:cs typeface="+mn-cs"/>
              </a:rPr>
              <a:t>zij </a:t>
            </a:r>
            <a:r>
              <a:rPr lang="nl-NL" sz="1200" kern="1200" dirty="0">
                <a:solidFill>
                  <a:schemeClr val="tx1"/>
                </a:solidFill>
                <a:effectLst/>
                <a:latin typeface="+mn-lt"/>
                <a:ea typeface="+mn-ea"/>
                <a:cs typeface="+mn-cs"/>
              </a:rPr>
              <a:t>gaan steken, alleen zij hebben helemaal geen angel en kunnen dus niet steken. </a:t>
            </a:r>
            <a:r>
              <a:rPr lang="nl-NL" sz="1200" kern="1200" dirty="0" smtClean="0">
                <a:solidFill>
                  <a:schemeClr val="tx1"/>
                </a:solidFill>
                <a:latin typeface="+mn-lt"/>
                <a:ea typeface="+mn-ea"/>
                <a:cs typeface="+mn-cs"/>
              </a:rPr>
              <a:t>Met hun waarschuwingskleuren proberen ze om niet opgegeten te worden door andere dieren.</a:t>
            </a:r>
            <a:endParaRPr lang="nl-NL" dirty="0"/>
          </a:p>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25</a:t>
            </a:fld>
            <a:endParaRPr lang="nl-NL"/>
          </a:p>
        </p:txBody>
      </p:sp>
    </p:spTree>
    <p:extLst>
      <p:ext uri="{BB962C8B-B14F-4D97-AF65-F5344CB8AC3E}">
        <p14:creationId xmlns:p14="http://schemas.microsoft.com/office/powerpoint/2010/main" val="4245197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Mimicry</a:t>
            </a:r>
            <a:br>
              <a:rPr lang="nl-NL" sz="1200" b="1" kern="1200" dirty="0">
                <a:solidFill>
                  <a:schemeClr val="tx1"/>
                </a:solidFill>
                <a:effectLst/>
                <a:latin typeface="+mn-lt"/>
                <a:ea typeface="+mn-ea"/>
                <a:cs typeface="+mn-cs"/>
              </a:rPr>
            </a:br>
            <a:r>
              <a:rPr lang="nl-NL" sz="1200" b="0" kern="1200" dirty="0">
                <a:solidFill>
                  <a:schemeClr val="tx1"/>
                </a:solidFill>
                <a:effectLst/>
                <a:latin typeface="+mn-lt"/>
                <a:ea typeface="+mn-ea"/>
                <a:cs typeface="+mn-cs"/>
              </a:rPr>
              <a:t>Wespensoorten zijn geel en zwart. </a:t>
            </a:r>
            <a:r>
              <a:rPr lang="nl-NL" sz="1200" kern="1200" dirty="0">
                <a:solidFill>
                  <a:schemeClr val="tx1"/>
                </a:solidFill>
                <a:effectLst/>
                <a:latin typeface="+mn-lt"/>
                <a:ea typeface="+mn-ea"/>
                <a:cs typeface="+mn-cs"/>
              </a:rPr>
              <a:t>Deze kleuren laten aan andere dieren zien van: ‘blijf uit de buurt, ik kan steken’. Andere vliegende insecten vinden dat heel handig en lijken daarom veel op de wesp, zoals de vliegen, zelfs ook rupsen. Zij maken daar ook gebruik van de kleuren en laten zien dat zijn gaan steken, alleen zij hebben helemaal geen angel en kunnen dus niet steken. Zo weten zij zeker dat ze minder worden opgegeten door andere dieren.</a:t>
            </a:r>
          </a:p>
          <a:p>
            <a:endParaRPr lang="nl-NL" dirty="0"/>
          </a:p>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26</a:t>
            </a:fld>
            <a:endParaRPr lang="nl-NL"/>
          </a:p>
        </p:txBody>
      </p:sp>
    </p:spTree>
    <p:extLst>
      <p:ext uri="{BB962C8B-B14F-4D97-AF65-F5344CB8AC3E}">
        <p14:creationId xmlns:p14="http://schemas.microsoft.com/office/powerpoint/2010/main" val="100317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1 (links): Zweefvlieg: nummer 13:</a:t>
            </a:r>
            <a:br>
              <a:rPr lang="nl-NL" dirty="0"/>
            </a:br>
            <a:r>
              <a:rPr lang="nl-NL" sz="1200" u="sng" kern="1200" dirty="0">
                <a:solidFill>
                  <a:schemeClr val="tx1"/>
                </a:solidFill>
                <a:effectLst/>
                <a:latin typeface="+mn-lt"/>
                <a:ea typeface="+mn-ea"/>
                <a:cs typeface="+mn-cs"/>
                <a:hlinkClick r:id="rId3"/>
              </a:rPr>
              <a:t>https://pixabay.com/nl/photos/zweefvliegen-insect-blad-dierlijke-1672677/</a:t>
            </a:r>
            <a:endParaRPr lang="nl-NL" sz="1200" kern="1200" dirty="0">
              <a:solidFill>
                <a:schemeClr val="tx1"/>
              </a:solidFill>
              <a:effectLst/>
              <a:latin typeface="+mn-lt"/>
              <a:ea typeface="+mn-ea"/>
              <a:cs typeface="+mn-cs"/>
            </a:endParaRPr>
          </a:p>
          <a:p>
            <a:endParaRPr lang="nl-NL" dirty="0"/>
          </a:p>
          <a:p>
            <a:r>
              <a:rPr lang="nl-NL" dirty="0"/>
              <a:t>Afbeelding 2 (rechts): Duitse wesp: nummer 7:</a:t>
            </a:r>
          </a:p>
          <a:p>
            <a:r>
              <a:rPr lang="nl-NL" sz="1200" u="sng" kern="1200" dirty="0">
                <a:solidFill>
                  <a:schemeClr val="tx1"/>
                </a:solidFill>
                <a:effectLst/>
                <a:latin typeface="+mn-lt"/>
                <a:ea typeface="+mn-ea"/>
                <a:cs typeface="+mn-cs"/>
                <a:hlinkClick r:id="rId4"/>
              </a:rPr>
              <a:t>http://www.freenatureimages.eu/Animals/Hymenoptera%2C%20Bijen%2C%20Wespen-Mieren%2C%20Bees%2C%20Wasps-Ants/Vespula%20germanica%2C%20German%20Wasp/Vespula%20germanica%2C%20Duitse%20wesp%2C%20queen%2C%20Saxifraga-Pieter%20van%20Breugel.jpg</a:t>
            </a:r>
            <a:r>
              <a:rPr lang="nl-NL" dirty="0"/>
              <a:t/>
            </a:r>
            <a:br>
              <a:rPr lang="nl-NL" dirty="0"/>
            </a:br>
            <a:endParaRPr lang="nl-NL" dirty="0"/>
          </a:p>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28</a:t>
            </a:fld>
            <a:endParaRPr lang="nl-NL"/>
          </a:p>
        </p:txBody>
      </p:sp>
    </p:spTree>
    <p:extLst>
      <p:ext uri="{BB962C8B-B14F-4D97-AF65-F5344CB8AC3E}">
        <p14:creationId xmlns:p14="http://schemas.microsoft.com/office/powerpoint/2010/main" val="1449481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29</a:t>
            </a:fld>
            <a:endParaRPr lang="nl-NL"/>
          </a:p>
        </p:txBody>
      </p:sp>
    </p:spTree>
    <p:extLst>
      <p:ext uri="{BB962C8B-B14F-4D97-AF65-F5344CB8AC3E}">
        <p14:creationId xmlns:p14="http://schemas.microsoft.com/office/powerpoint/2010/main" val="2061127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30</a:t>
            </a:fld>
            <a:endParaRPr lang="nl-NL"/>
          </a:p>
        </p:txBody>
      </p:sp>
    </p:spTree>
    <p:extLst>
      <p:ext uri="{BB962C8B-B14F-4D97-AF65-F5344CB8AC3E}">
        <p14:creationId xmlns:p14="http://schemas.microsoft.com/office/powerpoint/2010/main" val="4181974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Plooivliesvleugeligen</a:t>
            </a:r>
            <a:r>
              <a:rPr lang="nl-NL" baseline="0" dirty="0" smtClean="0"/>
              <a:t> vouwen hun vleugels dubbel als ze stilzitten. </a:t>
            </a:r>
            <a:endParaRPr lang="nl-NL" dirty="0"/>
          </a:p>
        </p:txBody>
      </p:sp>
      <p:sp>
        <p:nvSpPr>
          <p:cNvPr id="4" name="Tijdelijke aanduiding voor dianummer 3"/>
          <p:cNvSpPr>
            <a:spLocks noGrp="1"/>
          </p:cNvSpPr>
          <p:nvPr>
            <p:ph type="sldNum" sz="quarter" idx="10"/>
          </p:nvPr>
        </p:nvSpPr>
        <p:spPr/>
        <p:txBody>
          <a:bodyPr/>
          <a:lstStyle/>
          <a:p>
            <a:fld id="{1E00A664-D4F9-4FCA-8070-4DFBD68DCB08}" type="slidenum">
              <a:rPr lang="nl-NL" smtClean="0"/>
              <a:t>8</a:t>
            </a:fld>
            <a:endParaRPr lang="nl-NL"/>
          </a:p>
        </p:txBody>
      </p:sp>
    </p:spTree>
    <p:extLst>
      <p:ext uri="{BB962C8B-B14F-4D97-AF65-F5344CB8AC3E}">
        <p14:creationId xmlns:p14="http://schemas.microsoft.com/office/powerpoint/2010/main" val="2976202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31</a:t>
            </a:fld>
            <a:endParaRPr lang="nl-NL"/>
          </a:p>
        </p:txBody>
      </p:sp>
    </p:spTree>
    <p:extLst>
      <p:ext uri="{BB962C8B-B14F-4D97-AF65-F5344CB8AC3E}">
        <p14:creationId xmlns:p14="http://schemas.microsoft.com/office/powerpoint/2010/main" val="3071534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32</a:t>
            </a:fld>
            <a:endParaRPr lang="nl-NL"/>
          </a:p>
        </p:txBody>
      </p:sp>
    </p:spTree>
    <p:extLst>
      <p:ext uri="{BB962C8B-B14F-4D97-AF65-F5344CB8AC3E}">
        <p14:creationId xmlns:p14="http://schemas.microsoft.com/office/powerpoint/2010/main" val="4002732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De Duitse wesp</a:t>
            </a:r>
            <a:r>
              <a:rPr lang="nl-NL" dirty="0"/>
              <a:t> komt heel veel voor in Nederland. Hij lijkt ook veel op de </a:t>
            </a:r>
            <a:r>
              <a:rPr lang="nl-NL" b="1" dirty="0"/>
              <a:t>Gewone wesp</a:t>
            </a:r>
            <a:r>
              <a:rPr lang="nl-NL" dirty="0"/>
              <a:t>. </a:t>
            </a:r>
            <a:r>
              <a:rPr lang="nl-NL" dirty="0" smtClean="0"/>
              <a:t>Elke </a:t>
            </a:r>
            <a:r>
              <a:rPr lang="nl-NL" dirty="0"/>
              <a:t>wesp heeft zijn of haar taken bij het nest. </a:t>
            </a:r>
            <a:r>
              <a:rPr lang="nl-NL" dirty="0" smtClean="0"/>
              <a:t/>
            </a:r>
            <a:br>
              <a:rPr lang="nl-NL" dirty="0" smtClean="0"/>
            </a:br>
            <a:r>
              <a:rPr lang="nl-NL" dirty="0" smtClean="0"/>
              <a:t>Deze </a:t>
            </a:r>
            <a:r>
              <a:rPr lang="nl-NL" dirty="0"/>
              <a:t>twee soorten worden ook wel de limonadewespen genoemd</a:t>
            </a:r>
            <a:r>
              <a:rPr lang="nl-NL" dirty="0" smtClean="0"/>
              <a:t>. De limonadewespen zijn de enige twee Nederlandse</a:t>
            </a:r>
            <a:r>
              <a:rPr lang="nl-NL" baseline="0" dirty="0" smtClean="0"/>
              <a:t> wespensoorten die naar ons toekomen in het najaar om zoetigheid uit onze drankjes te halen. </a:t>
            </a:r>
            <a:endParaRPr lang="nl-NL" dirty="0"/>
          </a:p>
          <a:p>
            <a:r>
              <a:rPr lang="nl-NL" b="1" dirty="0"/>
              <a:t>De Europese Hoornaar</a:t>
            </a:r>
            <a:r>
              <a:rPr lang="nl-NL" dirty="0"/>
              <a:t> ziet er wat ander uit. Zij heeft meer rood en bruin in haar </a:t>
            </a:r>
            <a:r>
              <a:rPr lang="nl-NL" dirty="0" smtClean="0"/>
              <a:t>uiterlijk. Zij is de</a:t>
            </a:r>
            <a:r>
              <a:rPr lang="nl-NL" baseline="0" dirty="0" smtClean="0"/>
              <a:t> grootste wesp van ons land</a:t>
            </a:r>
            <a:r>
              <a:rPr lang="nl-NL" dirty="0" smtClean="0"/>
              <a:t>, </a:t>
            </a:r>
            <a:r>
              <a:rPr lang="nl-NL" dirty="0"/>
              <a:t>ongeveer 2cm groot.</a:t>
            </a:r>
          </a:p>
          <a:p>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1" kern="1200" dirty="0" smtClean="0">
                <a:solidFill>
                  <a:schemeClr val="tx1"/>
                </a:solidFill>
                <a:effectLst/>
                <a:latin typeface="+mn-lt"/>
                <a:ea typeface="+mn-ea"/>
                <a:cs typeface="+mn-cs"/>
              </a:rPr>
              <a:t>Franse veldwesp:</a:t>
            </a:r>
            <a:r>
              <a:rPr lang="nl-NL" sz="1200" b="0" i="1" kern="1200" dirty="0" smtClean="0">
                <a:solidFill>
                  <a:schemeClr val="tx1"/>
                </a:solidFill>
                <a:effectLst/>
                <a:latin typeface="+mn-lt"/>
                <a:ea typeface="+mn-ea"/>
                <a:cs typeface="+mn-cs"/>
              </a:rPr>
              <a:t> </a:t>
            </a:r>
            <a:r>
              <a:rPr lang="nl-NL" sz="1200" b="0" i="0" kern="1200" dirty="0" smtClean="0">
                <a:solidFill>
                  <a:schemeClr val="tx1"/>
                </a:solidFill>
                <a:effectLst/>
                <a:latin typeface="+mn-lt"/>
                <a:ea typeface="+mn-ea"/>
                <a:cs typeface="+mn-cs"/>
              </a:rPr>
              <a:t>Er komen nu meer veldwespen voor in ons land. Dit zijn ook sociale wespen. Zij leven allemaal bij elkaar bij een nest, maar het nest is open om erin te kijken. </a:t>
            </a:r>
            <a:r>
              <a:rPr lang="nl-NL" sz="1200" kern="1200" dirty="0" smtClean="0">
                <a:solidFill>
                  <a:schemeClr val="tx1"/>
                </a:solidFill>
                <a:effectLst/>
                <a:latin typeface="+mn-lt"/>
                <a:ea typeface="+mn-ea"/>
                <a:cs typeface="+mn-cs"/>
              </a:rPr>
              <a:t>Deze </a:t>
            </a:r>
            <a:r>
              <a:rPr lang="nl-NL" sz="1200" kern="1200" dirty="0" smtClean="0">
                <a:solidFill>
                  <a:schemeClr val="tx1"/>
                </a:solidFill>
                <a:effectLst/>
                <a:latin typeface="+mn-lt"/>
                <a:ea typeface="+mn-ea"/>
                <a:cs typeface="+mn-cs"/>
              </a:rPr>
              <a:t>nesten bevinden zich op beschutte locaties. Zij jagen op insecten en gaan niet op zoetigheid af. Daarom heb je geen last van ze.</a:t>
            </a:r>
            <a:endParaRPr lang="nl-NL" dirty="0" smtClean="0"/>
          </a:p>
          <a:p>
            <a:endParaRPr lang="nl-NL" dirty="0" smtClean="0"/>
          </a:p>
          <a:p>
            <a:endParaRPr lang="nl-NL" dirty="0"/>
          </a:p>
          <a:p>
            <a:r>
              <a:rPr lang="nl-NL" dirty="0"/>
              <a:t>Afbeelding 1 (links): Duitse wesp: nummer 7:</a:t>
            </a:r>
          </a:p>
          <a:p>
            <a:r>
              <a:rPr lang="nl-NL" sz="1200" u="sng" kern="1200" dirty="0">
                <a:solidFill>
                  <a:schemeClr val="tx1"/>
                </a:solidFill>
                <a:effectLst/>
                <a:latin typeface="+mn-lt"/>
                <a:ea typeface="+mn-ea"/>
                <a:cs typeface="+mn-cs"/>
                <a:hlinkClick r:id="rId3"/>
              </a:rPr>
              <a:t>http://www.freenatureimages.eu/Animals/Hymenoptera%2C%20Bijen%2C%20Wespen-Mieren%2C%20Bees%2C%20Wasps-Ants/Vespula%20germanica%2C%20German%20Wasp/Vespula%20germanica%2C%20Duitse%20wesp%2C%20queen%2C%20Saxifraga-Pieter%20van%20Breugel.jpg</a:t>
            </a:r>
            <a:endParaRPr lang="nl-NL" sz="1200" u="sng" kern="1200" dirty="0">
              <a:solidFill>
                <a:schemeClr val="tx1"/>
              </a:solidFill>
              <a:effectLst/>
              <a:latin typeface="+mn-lt"/>
              <a:ea typeface="+mn-ea"/>
              <a:cs typeface="+mn-cs"/>
            </a:endParaRPr>
          </a:p>
          <a:p>
            <a:endParaRPr lang="nl-NL"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2 (midden): </a:t>
            </a:r>
            <a:r>
              <a:rPr lang="nl-NL" sz="1200" kern="1200" dirty="0">
                <a:solidFill>
                  <a:schemeClr val="tx1"/>
                </a:solidFill>
                <a:effectLst/>
                <a:latin typeface="+mn-lt"/>
                <a:ea typeface="+mn-ea"/>
                <a:cs typeface="+mn-cs"/>
              </a:rPr>
              <a:t>Gewone wesp; nummer 2: </a:t>
            </a:r>
            <a:r>
              <a:rPr lang="nl-NL" sz="1200" u="sng" kern="1200" dirty="0">
                <a:solidFill>
                  <a:schemeClr val="tx1"/>
                </a:solidFill>
                <a:effectLst/>
                <a:latin typeface="+mn-lt"/>
                <a:ea typeface="+mn-ea"/>
                <a:cs typeface="+mn-cs"/>
                <a:hlinkClick r:id="rId4"/>
              </a:rPr>
              <a:t>http://www.freenatureimages.eu/Animals/Hymenoptera%2C%20Bijen%2C%20Wespen-Mieren%2C%20Bees%2C%20Wasps-Ants/Vespula%20vulgaris%2C%20Common%20Wasp/Vespula%20vulgaris%2010%2C%20Gewone%20wesp%2C%20Saxifraga-Ab%20H%20Baas.jpg</a:t>
            </a:r>
            <a:r>
              <a:rPr lang="nl-NL" sz="1200" kern="1200" dirty="0">
                <a:solidFill>
                  <a:schemeClr val="tx1"/>
                </a:solidFill>
                <a:effectLst/>
                <a:latin typeface="+mn-lt"/>
                <a:ea typeface="+mn-ea"/>
                <a:cs typeface="+mn-cs"/>
              </a:rPr>
              <a:t> </a:t>
            </a:r>
            <a:endParaRPr lang="nl-NL" dirty="0"/>
          </a:p>
          <a:p>
            <a:endParaRPr lang="nl-NL" dirty="0"/>
          </a:p>
          <a:p>
            <a:r>
              <a:rPr lang="nl-NL" dirty="0"/>
              <a:t>Afbeelding 3 (rechts): Europese Hoornaar: nummer 14:</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hlinkClick r:id="rId5"/>
              </a:rPr>
              <a:t>http://freenatureimages.eu/Animals/Hymenoptera%2C%20Bijen%2C%20Wespen-Mieren%2C%20Bees%2C%20Wasps-Ants/Vespa%20crabro%2C%20European%20Hornet/index.html#Vespa%2520crabro%25206%252C%2520Hoornaar%252C%2520Saxifraga-Mark%2520Zekhuis.jpg</a:t>
            </a:r>
            <a:endParaRPr lang="nl-NL" sz="1200" kern="1200" dirty="0">
              <a:solidFill>
                <a:schemeClr val="tx1"/>
              </a:solidFill>
              <a:effectLst/>
              <a:latin typeface="+mn-lt"/>
              <a:ea typeface="+mn-ea"/>
              <a:cs typeface="+mn-cs"/>
            </a:endParaRPr>
          </a:p>
          <a:p>
            <a:endParaRPr lang="nl-NL" dirty="0"/>
          </a:p>
          <a:p>
            <a:r>
              <a:rPr lang="nl-NL" sz="1200" kern="1200" dirty="0" smtClean="0">
                <a:solidFill>
                  <a:schemeClr val="tx1"/>
                </a:solidFill>
                <a:effectLst/>
                <a:latin typeface="+mn-lt"/>
                <a:ea typeface="+mn-ea"/>
                <a:cs typeface="+mn-cs"/>
              </a:rPr>
              <a:t>Afbeelding 4 (rechts): Franse veldwesp: nummer 4</a:t>
            </a:r>
          </a:p>
          <a:p>
            <a:r>
              <a:rPr lang="nl-NL" sz="1200" u="sng" kern="1200" dirty="0" smtClean="0">
                <a:solidFill>
                  <a:schemeClr val="tx1"/>
                </a:solidFill>
                <a:effectLst/>
                <a:latin typeface="+mn-lt"/>
                <a:ea typeface="+mn-ea"/>
                <a:cs typeface="+mn-cs"/>
                <a:hlinkClick r:id="rId6"/>
              </a:rPr>
              <a:t>http://www.freenatureimages.eu/Animals/Hymenoptera%2C%20Bijen%2C%20Wespen-Mieren%2C%20Bees%2C%20Wasps-Ants/Polistes%20dominulus/index.html#Polistes%2520dominulus%25203%252C%2520Franse%2520veldwesp%252C%2520Saxifraga-Peter%2520Meininger.JPG</a:t>
            </a:r>
            <a:r>
              <a:rPr lang="nl-NL" sz="1200" kern="1200" dirty="0" smtClean="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5"/>
          </p:nvPr>
        </p:nvSpPr>
        <p:spPr/>
        <p:txBody>
          <a:bodyPr/>
          <a:lstStyle/>
          <a:p>
            <a:fld id="{1E00A664-D4F9-4FCA-8070-4DFBD68DCB08}" type="slidenum">
              <a:rPr lang="nl-NL" smtClean="0"/>
              <a:t>34</a:t>
            </a:fld>
            <a:endParaRPr lang="nl-NL"/>
          </a:p>
        </p:txBody>
      </p:sp>
    </p:spTree>
    <p:extLst>
      <p:ext uri="{BB962C8B-B14F-4D97-AF65-F5344CB8AC3E}">
        <p14:creationId xmlns:p14="http://schemas.microsoft.com/office/powerpoint/2010/main" val="4063495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effectLst/>
                <a:latin typeface="+mn-lt"/>
                <a:ea typeface="+mn-ea"/>
                <a:cs typeface="+mn-cs"/>
              </a:rPr>
              <a:t>Graafwesp</a:t>
            </a:r>
            <a:r>
              <a:rPr lang="nl-NL" sz="1200" b="1" kern="120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De naam zegt het al. Het zijn wespen soorten die in de grond graven en daar leven. Zij leven niet in een grote groep, zoals de gewone wesp, maar alleen.  Sommige soorten leven in plantenstengels en in boomstronken. Graafwespen steken (in het algemeen) niet. Ze jagen ook maar op één soort insect.</a:t>
            </a:r>
          </a:p>
          <a:p>
            <a:endParaRPr lang="nl-NL" dirty="0" smtClean="0"/>
          </a:p>
          <a:p>
            <a:r>
              <a:rPr lang="nl-NL" sz="1200" kern="1200" dirty="0" smtClean="0">
                <a:solidFill>
                  <a:schemeClr val="tx1"/>
                </a:solidFill>
                <a:effectLst/>
                <a:latin typeface="+mn-lt"/>
                <a:ea typeface="+mn-ea"/>
                <a:cs typeface="+mn-cs"/>
              </a:rPr>
              <a:t>Afbeelding 1 (links): De geelbuikknopwesp, graafwesp: nummer 15</a:t>
            </a:r>
          </a:p>
          <a:p>
            <a:r>
              <a:rPr lang="nl-NL" sz="1200" u="sng" kern="1200" dirty="0" smtClean="0">
                <a:solidFill>
                  <a:schemeClr val="tx1"/>
                </a:solidFill>
                <a:effectLst/>
                <a:latin typeface="+mn-lt"/>
                <a:ea typeface="+mn-ea"/>
                <a:cs typeface="+mn-cs"/>
                <a:hlinkClick r:id="rId3"/>
              </a:rPr>
              <a:t>http://www.freenatureimages.eu/Animals/Hymenoptera%2C%20Bijen%2C%20Wespen-Mieren%2C%20Bees%2C%20Wasps-Ants/Cerceris%20quadricincta/index.html#Cerceris%2520cf%2520quadricincta%25201%252C%2520Saxifraga-Ab%2520H%2520Baas.jpg</a:t>
            </a:r>
            <a:r>
              <a:rPr lang="nl-NL" sz="1200" kern="1200" dirty="0" smtClean="0">
                <a:solidFill>
                  <a:schemeClr val="tx1"/>
                </a:solidFill>
                <a:effectLst/>
                <a:latin typeface="+mn-lt"/>
                <a:ea typeface="+mn-ea"/>
                <a:cs typeface="+mn-cs"/>
              </a:rPr>
              <a:t> </a:t>
            </a:r>
          </a:p>
          <a:p>
            <a:endParaRPr lang="nl-NL" dirty="0"/>
          </a:p>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35</a:t>
            </a:fld>
            <a:endParaRPr lang="nl-NL"/>
          </a:p>
        </p:txBody>
      </p:sp>
    </p:spTree>
    <p:extLst>
      <p:ext uri="{BB962C8B-B14F-4D97-AF65-F5344CB8AC3E}">
        <p14:creationId xmlns:p14="http://schemas.microsoft.com/office/powerpoint/2010/main" val="606064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err="1" smtClean="0">
                <a:solidFill>
                  <a:schemeClr val="tx1"/>
                </a:solidFill>
                <a:effectLst/>
                <a:latin typeface="+mn-lt"/>
                <a:ea typeface="+mn-ea"/>
                <a:cs typeface="+mn-cs"/>
              </a:rPr>
              <a:t>Spinnendoders</a:t>
            </a:r>
            <a:r>
              <a:rPr lang="nl-NL" sz="1200" b="0" kern="1200" dirty="0">
                <a:solidFill>
                  <a:schemeClr val="tx1"/>
                </a:solidFill>
                <a:effectLst/>
                <a:latin typeface="+mn-lt"/>
                <a:ea typeface="+mn-ea"/>
                <a:cs typeface="+mn-cs"/>
              </a:rPr>
              <a:t>: Deze soorten vangen verschillende soorten spinnen. Deze slepen ze mee naar hun nest toe. De meeste </a:t>
            </a:r>
            <a:r>
              <a:rPr lang="nl-NL" sz="1200" b="0" kern="1200" dirty="0" err="1">
                <a:solidFill>
                  <a:schemeClr val="tx1"/>
                </a:solidFill>
                <a:effectLst/>
                <a:latin typeface="+mn-lt"/>
                <a:ea typeface="+mn-ea"/>
                <a:cs typeface="+mn-cs"/>
              </a:rPr>
              <a:t>spinnendoders</a:t>
            </a:r>
            <a:r>
              <a:rPr lang="nl-NL" sz="1200" b="0" kern="1200" dirty="0">
                <a:solidFill>
                  <a:schemeClr val="tx1"/>
                </a:solidFill>
                <a:effectLst/>
                <a:latin typeface="+mn-lt"/>
                <a:ea typeface="+mn-ea"/>
                <a:cs typeface="+mn-cs"/>
              </a:rPr>
              <a:t> zijn zwart. Er zijn 65 soorten in Nederland</a:t>
            </a:r>
            <a:r>
              <a:rPr lang="nl-NL" sz="1200" b="0" kern="1200" dirty="0" smtClean="0">
                <a:solidFill>
                  <a:schemeClr val="tx1"/>
                </a:solidFill>
                <a:effectLst/>
                <a:latin typeface="+mn-lt"/>
                <a:ea typeface="+mn-ea"/>
                <a:cs typeface="+mn-cs"/>
              </a:rPr>
              <a:t>.</a:t>
            </a:r>
          </a:p>
          <a:p>
            <a:endParaRPr lang="nl-NL"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dirty="0" smtClean="0">
                <a:solidFill>
                  <a:schemeClr val="tx1"/>
                </a:solidFill>
                <a:effectLst/>
                <a:latin typeface="+mn-lt"/>
                <a:ea typeface="+mn-ea"/>
                <a:cs typeface="+mn-cs"/>
              </a:rPr>
              <a:t>Houtwespen </a:t>
            </a:r>
            <a:r>
              <a:rPr lang="nl-NL" sz="1200" kern="1200" dirty="0" smtClean="0">
                <a:solidFill>
                  <a:schemeClr val="tx1"/>
                </a:solidFill>
                <a:effectLst/>
                <a:latin typeface="+mn-lt"/>
                <a:ea typeface="+mn-ea"/>
                <a:cs typeface="+mn-cs"/>
              </a:rPr>
              <a:t>Zij maken gebruik van staande bomen. Hun nest is in de bomen en ze eten er ook van. </a:t>
            </a:r>
            <a:endParaRPr lang="nl-NL" sz="1200" b="1" i="0" kern="1200" dirty="0" smtClean="0">
              <a:solidFill>
                <a:schemeClr val="tx1"/>
              </a:solidFill>
              <a:effectLst/>
              <a:latin typeface="+mn-lt"/>
              <a:ea typeface="+mn-ea"/>
              <a:cs typeface="+mn-cs"/>
            </a:endParaRPr>
          </a:p>
          <a:p>
            <a:endParaRPr lang="nl-NL" dirty="0"/>
          </a:p>
          <a:p>
            <a:r>
              <a:rPr lang="nl-NL" sz="1200" kern="1200" dirty="0" smtClean="0">
                <a:solidFill>
                  <a:schemeClr val="tx1"/>
                </a:solidFill>
                <a:effectLst/>
                <a:latin typeface="+mn-lt"/>
                <a:ea typeface="+mn-ea"/>
                <a:cs typeface="+mn-cs"/>
              </a:rPr>
              <a:t>Afbeelding 1 (links): roodzwarte borstelspinnendoder: nummer 16:</a:t>
            </a:r>
          </a:p>
          <a:p>
            <a:r>
              <a:rPr lang="nl-NL" sz="1200" u="sng" kern="1200" dirty="0" smtClean="0">
                <a:solidFill>
                  <a:schemeClr val="tx1"/>
                </a:solidFill>
                <a:effectLst/>
                <a:latin typeface="+mn-lt"/>
                <a:ea typeface="+mn-ea"/>
                <a:cs typeface="+mn-cs"/>
                <a:hlinkClick r:id="rId3"/>
              </a:rPr>
              <a:t>http://www.freenatureimages.eu/Animals/Hymenoptera%2C%20Bijen%2C%20Wespen-Mieren%2C%20Bees%2C%20Wasps-Ants/Anoplius%20viaticus%2C%20Black%20Banded%20Spider%20Wasp/index.html#Anoplius%25C2%25A0viaticus%25202%252C%2520Gewone%2520wegwesp%252C%2520Saxifraga-Ab%2520H%2520Baas.jpg</a:t>
            </a:r>
            <a:endParaRPr lang="nl-NL" sz="1200" kern="1200" dirty="0" smtClean="0">
              <a:solidFill>
                <a:schemeClr val="tx1"/>
              </a:solidFill>
              <a:effectLst/>
              <a:latin typeface="+mn-lt"/>
              <a:ea typeface="+mn-ea"/>
              <a:cs typeface="+mn-cs"/>
            </a:endParaRPr>
          </a:p>
          <a:p>
            <a:endParaRPr lang="nl-NL" sz="1200" i="0" kern="1200" dirty="0" smtClean="0">
              <a:solidFill>
                <a:schemeClr val="tx1"/>
              </a:solidFill>
              <a:effectLst/>
              <a:latin typeface="+mn-lt"/>
              <a:ea typeface="+mn-ea"/>
              <a:cs typeface="+mn-cs"/>
            </a:endParaRPr>
          </a:p>
          <a:p>
            <a:endParaRPr lang="nl-NL" sz="1200" i="0" kern="1200" dirty="0" smtClean="0">
              <a:solidFill>
                <a:schemeClr val="tx1"/>
              </a:solidFill>
              <a:effectLst/>
              <a:latin typeface="+mn-lt"/>
              <a:ea typeface="+mn-ea"/>
              <a:cs typeface="+mn-cs"/>
            </a:endParaRPr>
          </a:p>
          <a:p>
            <a:r>
              <a:rPr lang="nl-NL" sz="1200" i="0" kern="1200" dirty="0" smtClean="0">
                <a:solidFill>
                  <a:schemeClr val="tx1"/>
                </a:solidFill>
                <a:effectLst/>
                <a:latin typeface="+mn-lt"/>
                <a:ea typeface="+mn-ea"/>
                <a:cs typeface="+mn-cs"/>
              </a:rPr>
              <a:t>Afbeelding </a:t>
            </a:r>
            <a:r>
              <a:rPr lang="nl-NL" sz="1200" i="0" kern="1200" dirty="0">
                <a:solidFill>
                  <a:schemeClr val="tx1"/>
                </a:solidFill>
                <a:effectLst/>
                <a:latin typeface="+mn-lt"/>
                <a:ea typeface="+mn-ea"/>
                <a:cs typeface="+mn-cs"/>
              </a:rPr>
              <a:t>2 (rechts): </a:t>
            </a:r>
            <a:r>
              <a:rPr lang="nl-NL" sz="1200" kern="1200" dirty="0">
                <a:solidFill>
                  <a:schemeClr val="tx1"/>
                </a:solidFill>
                <a:effectLst/>
                <a:latin typeface="+mn-lt"/>
                <a:ea typeface="+mn-ea"/>
                <a:cs typeface="+mn-cs"/>
              </a:rPr>
              <a:t>Reuzenhoutwesp: nummer 17:</a:t>
            </a:r>
          </a:p>
          <a:p>
            <a:r>
              <a:rPr lang="nl-NL" sz="1200" u="sng" kern="1200" dirty="0">
                <a:solidFill>
                  <a:schemeClr val="tx1"/>
                </a:solidFill>
                <a:effectLst/>
                <a:latin typeface="+mn-lt"/>
                <a:ea typeface="+mn-ea"/>
                <a:cs typeface="+mn-cs"/>
                <a:hlinkClick r:id="rId4"/>
              </a:rPr>
              <a:t>http://</a:t>
            </a:r>
            <a:r>
              <a:rPr lang="nl-NL" sz="1200" u="sng" kern="1200" dirty="0" smtClean="0">
                <a:solidFill>
                  <a:schemeClr val="tx1"/>
                </a:solidFill>
                <a:effectLst/>
                <a:latin typeface="+mn-lt"/>
                <a:ea typeface="+mn-ea"/>
                <a:cs typeface="+mn-cs"/>
                <a:hlinkClick r:id="rId4"/>
              </a:rPr>
              <a:t>www.freenatureimages.eu/Animals/Hymenoptera%2C%20Bijen%2C%20Wespen-Mieren%2C%20Bees%2C%20Wasps-Ants/Urocerus%20gigas%2C%20Giant%20Wood%20Wasp/index.html#Urocerus%2520gigas%252C%2520Reuzenhoutwesp%25203%252C%2520Saxifraga-Jan%2520Nijendijk.jpg</a:t>
            </a:r>
            <a:endParaRPr lang="nl-NL"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00A664-D4F9-4FCA-8070-4DFBD68DCB08}" type="slidenum">
              <a:rPr lang="nl-NL" smtClean="0"/>
              <a:t>36</a:t>
            </a:fld>
            <a:endParaRPr lang="nl-NL"/>
          </a:p>
        </p:txBody>
      </p:sp>
    </p:spTree>
    <p:extLst>
      <p:ext uri="{BB962C8B-B14F-4D97-AF65-F5344CB8AC3E}">
        <p14:creationId xmlns:p14="http://schemas.microsoft.com/office/powerpoint/2010/main" val="2207852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Nest als een </a:t>
            </a:r>
            <a:r>
              <a:rPr lang="nl-NL" dirty="0" smtClean="0"/>
              <a:t>vlinder, maakt </a:t>
            </a:r>
            <a:r>
              <a:rPr lang="nl-NL" dirty="0"/>
              <a:t>een wesp ook een hele verandering </a:t>
            </a:r>
            <a:r>
              <a:rPr lang="nl-NL" dirty="0" smtClean="0"/>
              <a:t>door tijdens zijn leven</a:t>
            </a:r>
            <a:r>
              <a:rPr lang="nl-NL" dirty="0"/>
              <a:t>. </a:t>
            </a:r>
            <a:r>
              <a:rPr lang="nl-NL" sz="1200" kern="1200" dirty="0" smtClean="0">
                <a:solidFill>
                  <a:schemeClr val="tx1"/>
                </a:solidFill>
                <a:latin typeface="+mn-lt"/>
                <a:ea typeface="+mn-ea"/>
                <a:cs typeface="+mn-cs"/>
              </a:rPr>
              <a:t>Het wespenleven begint in een heel klein eitje. </a:t>
            </a:r>
            <a:r>
              <a:rPr lang="nl-NL" dirty="0" smtClean="0"/>
              <a:t>Alleen </a:t>
            </a:r>
            <a:r>
              <a:rPr lang="nl-NL" dirty="0"/>
              <a:t>de koningin legt de eitjes. Moet je nagaan dat </a:t>
            </a:r>
            <a:r>
              <a:rPr lang="nl-NL" dirty="0" smtClean="0"/>
              <a:t>één </a:t>
            </a:r>
            <a:r>
              <a:rPr lang="nl-NL" dirty="0"/>
              <a:t>koningin </a:t>
            </a:r>
            <a:r>
              <a:rPr lang="nl-NL" dirty="0" smtClean="0"/>
              <a:t>wel meer dan 10.000 </a:t>
            </a:r>
            <a:r>
              <a:rPr lang="nl-NL" dirty="0"/>
              <a:t>eitjes </a:t>
            </a:r>
            <a:r>
              <a:rPr lang="nl-NL" dirty="0" smtClean="0"/>
              <a:t>kan</a:t>
            </a:r>
            <a:r>
              <a:rPr lang="nl-NL" baseline="0" dirty="0" smtClean="0"/>
              <a:t> leggen</a:t>
            </a:r>
            <a:r>
              <a:rPr lang="nl-NL" dirty="0" smtClean="0"/>
              <a:t>.</a:t>
            </a:r>
          </a:p>
          <a:p>
            <a:endParaRPr lang="nl-NL" dirty="0" smtClean="0"/>
          </a:p>
          <a:p>
            <a:r>
              <a:rPr lang="nl-NL" dirty="0" smtClean="0"/>
              <a:t>In maart/april </a:t>
            </a:r>
            <a:r>
              <a:rPr lang="nl-NL" baseline="0" dirty="0" smtClean="0"/>
              <a:t>ontwaken de koninginnen uit hun winterslaap. Ze zijn vorig najaar al bevrucht door de mannetjes en kunnen zodra ze uit hun winterslaap komen direct eitjes leggen. De mannetjes sterven na bevruchting. </a:t>
            </a:r>
            <a:endParaRPr lang="nl-NL" dirty="0"/>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Middelste wesp: nummer 18: </a:t>
            </a:r>
            <a:r>
              <a:rPr lang="nl-NL" sz="1200" u="sng" kern="1200" dirty="0">
                <a:solidFill>
                  <a:schemeClr val="tx1"/>
                </a:solidFill>
                <a:effectLst/>
                <a:latin typeface="+mn-lt"/>
                <a:ea typeface="+mn-ea"/>
                <a:cs typeface="+mn-cs"/>
                <a:hlinkClick r:id="rId3"/>
              </a:rPr>
              <a:t>http://freenatureimages.eu/Animals/Hymenoptera%2C%20Bijen%2C%20Wespen-Mieren%2C%20Bees%2C%20Wasps-Ants/Dolichovespula%20media%2C%20Median%20wasp/index.html#Dolichovespula%2520media%25201%252C%2520Middelste%2520wesp%252C%2520Saxifraga-Frits%2520Bink.jpg</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1E00A664-D4F9-4FCA-8070-4DFBD68DCB08}" type="slidenum">
              <a:rPr lang="nl-NL" smtClean="0"/>
              <a:t>38</a:t>
            </a:fld>
            <a:endParaRPr lang="nl-NL"/>
          </a:p>
        </p:txBody>
      </p:sp>
    </p:spTree>
    <p:extLst>
      <p:ext uri="{BB962C8B-B14F-4D97-AF65-F5344CB8AC3E}">
        <p14:creationId xmlns:p14="http://schemas.microsoft.com/office/powerpoint/2010/main" val="123652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larf blijft in haar eigen</a:t>
            </a:r>
            <a:r>
              <a:rPr lang="nl-NL" baseline="0" dirty="0" smtClean="0"/>
              <a:t> babykamertje zitten</a:t>
            </a:r>
            <a:r>
              <a:rPr lang="nl-NL" dirty="0" smtClean="0"/>
              <a:t>. </a:t>
            </a:r>
            <a:r>
              <a:rPr lang="nl-NL" dirty="0"/>
              <a:t>Zij </a:t>
            </a:r>
            <a:r>
              <a:rPr lang="nl-NL" dirty="0" smtClean="0"/>
              <a:t>krijgt </a:t>
            </a:r>
            <a:r>
              <a:rPr lang="nl-NL" dirty="0"/>
              <a:t>van de koningin insecten, wat </a:t>
            </a:r>
            <a:r>
              <a:rPr lang="nl-NL" dirty="0" smtClean="0"/>
              <a:t>haar </a:t>
            </a:r>
            <a:r>
              <a:rPr lang="nl-NL" dirty="0"/>
              <a:t>voedsel is. Na steeds meer te eten </a:t>
            </a:r>
            <a:r>
              <a:rPr lang="nl-NL" dirty="0" smtClean="0"/>
              <a:t>wordt </a:t>
            </a:r>
            <a:r>
              <a:rPr lang="nl-NL" dirty="0"/>
              <a:t>ze groter. Op het moment dat de larf heel veel heeft gegeten, maakt ze een soort spinnendraad om </a:t>
            </a:r>
            <a:r>
              <a:rPr lang="nl-NL" dirty="0" smtClean="0"/>
              <a:t>zich </a:t>
            </a:r>
            <a:r>
              <a:rPr lang="nl-NL" dirty="0"/>
              <a:t>heen. Dat is het witte topje </a:t>
            </a:r>
            <a:r>
              <a:rPr lang="nl-NL" dirty="0" smtClean="0"/>
              <a:t>wat </a:t>
            </a:r>
            <a:r>
              <a:rPr lang="nl-NL" dirty="0"/>
              <a:t>je ziet uitsteken in </a:t>
            </a:r>
            <a:r>
              <a:rPr lang="nl-NL" dirty="0" smtClean="0"/>
              <a:t>haar </a:t>
            </a:r>
            <a:r>
              <a:rPr lang="nl-NL" dirty="0"/>
              <a:t>kamer</a:t>
            </a:r>
            <a:r>
              <a:rPr lang="nl-NL" dirty="0" smtClean="0"/>
              <a:t>.</a:t>
            </a:r>
            <a:br>
              <a:rPr lang="nl-NL" dirty="0" smtClean="0"/>
            </a:br>
            <a:r>
              <a:rPr lang="nl-NL" dirty="0" smtClean="0"/>
              <a:t>De cyclus van ei tot wesp duurt 3</a:t>
            </a:r>
            <a:r>
              <a:rPr lang="nl-NL" baseline="0" dirty="0" smtClean="0"/>
              <a:t> tot 4 weken. </a:t>
            </a: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1: </a:t>
            </a:r>
            <a:r>
              <a:rPr lang="nl-NL" sz="1200" kern="1200" dirty="0">
                <a:solidFill>
                  <a:schemeClr val="tx1"/>
                </a:solidFill>
                <a:effectLst/>
                <a:latin typeface="+mn-lt"/>
                <a:ea typeface="+mn-ea"/>
                <a:cs typeface="+mn-cs"/>
              </a:rPr>
              <a:t>Nest Middelste wesp: nummer 19: </a:t>
            </a:r>
            <a:r>
              <a:rPr lang="nl-NL" sz="1200" u="sng" kern="1200" dirty="0">
                <a:solidFill>
                  <a:schemeClr val="tx1"/>
                </a:solidFill>
                <a:effectLst/>
                <a:latin typeface="+mn-lt"/>
                <a:ea typeface="+mn-ea"/>
                <a:cs typeface="+mn-cs"/>
                <a:hlinkClick r:id="rId3"/>
              </a:rPr>
              <a:t>http://freenatureimages.eu/Animals/Hymenoptera%2C%20Bijen%2C%20Wespen-Mieren%2C%20Bees%2C%20Wasps-Ants/Dolichovespula%20media%2C%20Median%20wasp/index.html#Dolichovespula%2520media%25205%252C%2520Middelste%2520wesp%252C%2520nest%2520opened%252C%2520Saxifraga-Frits%2520Bink.jpg</a:t>
            </a:r>
            <a:endParaRPr lang="nl-NL" sz="1200" kern="1200" dirty="0">
              <a:solidFill>
                <a:schemeClr val="tx1"/>
              </a:solidFill>
              <a:effectLst/>
              <a:latin typeface="+mn-lt"/>
              <a:ea typeface="+mn-ea"/>
              <a:cs typeface="+mn-cs"/>
            </a:endParaRP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2: </a:t>
            </a:r>
            <a:r>
              <a:rPr lang="nl-NL" sz="1200" kern="1200" dirty="0">
                <a:solidFill>
                  <a:schemeClr val="tx1"/>
                </a:solidFill>
                <a:effectLst/>
                <a:latin typeface="+mn-lt"/>
                <a:ea typeface="+mn-ea"/>
                <a:cs typeface="+mn-cs"/>
              </a:rPr>
              <a:t>Larven Gewone wesp: nummer 20: </a:t>
            </a:r>
            <a:r>
              <a:rPr lang="nl-NL" sz="1200" u="sng" kern="1200" dirty="0">
                <a:solidFill>
                  <a:schemeClr val="tx1"/>
                </a:solidFill>
                <a:effectLst/>
                <a:latin typeface="+mn-lt"/>
                <a:ea typeface="+mn-ea"/>
                <a:cs typeface="+mn-cs"/>
                <a:hlinkClick r:id="rId4"/>
              </a:rPr>
              <a:t>http://www.freenatureimages.eu/Animals/Hymenoptera%2C%20Bijen%2C%20Wespen-Mieren%2C%20Bees%2C%20Wasps-Ants/Vespula%20vulgaris%2C%20Common%20Wasp/Vespula%20vulgaris%207%2C%20Gewone%20wesp%2C%20nest%20with%20opened%20cocoon%2C%20Saxifraga-Frits%20Bink.jpg</a:t>
            </a:r>
            <a:r>
              <a:rPr lang="nl-NL" sz="1200"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5"/>
          </p:nvPr>
        </p:nvSpPr>
        <p:spPr/>
        <p:txBody>
          <a:bodyPr/>
          <a:lstStyle/>
          <a:p>
            <a:fld id="{1E00A664-D4F9-4FCA-8070-4DFBD68DCB08}" type="slidenum">
              <a:rPr lang="nl-NL" smtClean="0"/>
              <a:t>39</a:t>
            </a:fld>
            <a:endParaRPr lang="nl-NL"/>
          </a:p>
        </p:txBody>
      </p:sp>
    </p:spTree>
    <p:extLst>
      <p:ext uri="{BB962C8B-B14F-4D97-AF65-F5344CB8AC3E}">
        <p14:creationId xmlns:p14="http://schemas.microsoft.com/office/powerpoint/2010/main" val="3948486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een paar dagen verandert de larve naar een volwassen wesp. Dus ze krijgt poten, vleugels, andere kleuren, antenne  en veel meer. Een hele verandering. De eerste volwassen wespen zijn vrouwtjes. Zij helpen hun koningin</a:t>
            </a:r>
            <a:r>
              <a:rPr lang="nl-NL" dirty="0" smtClean="0"/>
              <a:t>.</a:t>
            </a:r>
          </a:p>
          <a:p>
            <a:r>
              <a:rPr lang="nl-NL" dirty="0" smtClean="0"/>
              <a:t>Een volwassen wesp leeft tussen de 4 en 6 weken.</a:t>
            </a: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Afbeelding 1 (links): Duitse wesp: nummer 3: </a:t>
            </a:r>
            <a:r>
              <a:rPr lang="nl-NL" sz="1200" u="sng" kern="1200" dirty="0" smtClean="0">
                <a:solidFill>
                  <a:schemeClr val="tx1"/>
                </a:solidFill>
                <a:effectLst/>
                <a:latin typeface="+mn-lt"/>
                <a:ea typeface="+mn-ea"/>
                <a:cs typeface="+mn-cs"/>
                <a:hlinkClick r:id="rId3"/>
              </a:rPr>
              <a:t>http://www.freenatureimages.eu/Animals/Hymenoptera%2C%20Bijen%2C%20Wespen-Mieren%2C%20Bees%2C%20Wasps-Ants/Vespula%20germanica%2C%20German%20Wasp/Vespula%20germanica%2C%20Duitse%20wesp%2C%20queen%2C%20Saxifraga-Pieter%20van%20Breugel.jpg</a:t>
            </a:r>
            <a:endParaRPr lang="nl-NL" sz="1200" kern="1200" dirty="0" smtClean="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1E00A664-D4F9-4FCA-8070-4DFBD68DCB08}" type="slidenum">
              <a:rPr lang="nl-NL" smtClean="0"/>
              <a:t>40</a:t>
            </a:fld>
            <a:endParaRPr lang="nl-NL"/>
          </a:p>
        </p:txBody>
      </p:sp>
    </p:spTree>
    <p:extLst>
      <p:ext uri="{BB962C8B-B14F-4D97-AF65-F5344CB8AC3E}">
        <p14:creationId xmlns:p14="http://schemas.microsoft.com/office/powerpoint/2010/main" val="150077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volwassen vrouwtjes, de werksters, </a:t>
            </a:r>
            <a:r>
              <a:rPr lang="nl-NL" sz="1200" kern="1200" dirty="0" smtClean="0">
                <a:solidFill>
                  <a:schemeClr val="tx1"/>
                </a:solidFill>
                <a:latin typeface="+mn-lt"/>
                <a:ea typeface="+mn-ea"/>
                <a:cs typeface="+mn-cs"/>
              </a:rPr>
              <a:t>doen al het werk. </a:t>
            </a:r>
            <a:r>
              <a:rPr lang="nl-NL" sz="1200" kern="1200" smtClean="0">
                <a:solidFill>
                  <a:schemeClr val="tx1"/>
                </a:solidFill>
                <a:latin typeface="+mn-lt"/>
                <a:ea typeface="+mn-ea"/>
                <a:cs typeface="+mn-cs"/>
              </a:rPr>
              <a:t>Zij gaan op zoek naar eten, naar nestmateriaal én ze verzorgen de jonge larven. </a:t>
            </a:r>
            <a:r>
              <a:rPr lang="nl-NL" smtClean="0"/>
              <a:t>Ze </a:t>
            </a:r>
            <a:r>
              <a:rPr lang="nl-NL" dirty="0"/>
              <a:t>nemen bijna alle taken van hun koningin over. Het enige wat de koningin nog doet is het leggen van nieuwe eitjes.</a:t>
            </a:r>
          </a:p>
          <a:p>
            <a:r>
              <a:rPr lang="nl-NL" dirty="0"/>
              <a:t>Na een aantal maanden komen ook nieuwe koninginnen en mannetjes wespen.</a:t>
            </a: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dirty="0" smtClean="0"/>
              <a:t>1: </a:t>
            </a:r>
            <a:r>
              <a:rPr lang="nl-NL" dirty="0"/>
              <a:t>nummer 22: </a:t>
            </a:r>
            <a:r>
              <a:rPr lang="nl-NL" sz="1200" u="sng" kern="1200" dirty="0">
                <a:solidFill>
                  <a:schemeClr val="tx1"/>
                </a:solidFill>
                <a:effectLst/>
                <a:latin typeface="+mn-lt"/>
                <a:ea typeface="+mn-ea"/>
                <a:cs typeface="+mn-cs"/>
                <a:hlinkClick r:id="rId3"/>
              </a:rPr>
              <a:t>https://www.pexels.com/photo/yellow-and-black-bee-on-green-plant-5185738/</a:t>
            </a: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2: </a:t>
            </a:r>
            <a:r>
              <a:rPr lang="nl-NL" sz="1200" kern="1200" dirty="0">
                <a:solidFill>
                  <a:schemeClr val="tx1"/>
                </a:solidFill>
                <a:effectLst/>
                <a:latin typeface="+mn-lt"/>
                <a:ea typeface="+mn-ea"/>
                <a:cs typeface="+mn-cs"/>
              </a:rPr>
              <a:t>Europese Hoornaar Nest: nummer 23: </a:t>
            </a:r>
            <a:r>
              <a:rPr lang="nl-NL" sz="1200" u="sng" kern="1200" dirty="0">
                <a:solidFill>
                  <a:schemeClr val="tx1"/>
                </a:solidFill>
                <a:effectLst/>
                <a:latin typeface="+mn-lt"/>
                <a:ea typeface="+mn-ea"/>
                <a:cs typeface="+mn-cs"/>
                <a:hlinkClick r:id="rId4"/>
              </a:rPr>
              <a:t>http://freenatureimages.eu/Animals/Hymenoptera%2C%20Bijen%2C%20Wespen-Mieren%2C%20Bees%2C%20Wasps-Ants/Vespa%20crabro%2C%20European%20Hornet/index.html#Vespa%2520crabro%25203%252C%2520Hoornaar%252C%2520nest%252C%2520Saxifraga-Pieter%2520van%2520Breugel.jpg</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1E00A664-D4F9-4FCA-8070-4DFBD68DCB08}" type="slidenum">
              <a:rPr lang="nl-NL" smtClean="0"/>
              <a:t>41</a:t>
            </a:fld>
            <a:endParaRPr lang="nl-NL"/>
          </a:p>
        </p:txBody>
      </p:sp>
    </p:spTree>
    <p:extLst>
      <p:ext uri="{BB962C8B-B14F-4D97-AF65-F5344CB8AC3E}">
        <p14:creationId xmlns:p14="http://schemas.microsoft.com/office/powerpoint/2010/main" val="3707299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larf blijven ze in hun kamer leven. Zij krijgen van de koningin insecten, wat hun voedsel is. Na steeds meer te eten worden ze groter. Op het moment dat de larf heel veel heeft gegeten, maakt ze een soort spinnendraad om hun heen. Dat is het witte topje wat je ziet uitsteken in hun kamer</a:t>
            </a:r>
            <a:r>
              <a:rPr lang="nl-NL" dirty="0" smtClean="0"/>
              <a:t>.</a:t>
            </a:r>
            <a:br>
              <a:rPr lang="nl-NL" dirty="0" smtClean="0"/>
            </a:br>
            <a:r>
              <a:rPr lang="nl-NL" dirty="0" smtClean="0"/>
              <a:t>De cyclus van ei tot wesp duurt 3</a:t>
            </a:r>
            <a:r>
              <a:rPr lang="nl-NL" baseline="0" dirty="0" smtClean="0"/>
              <a:t> tot 4 weken. </a:t>
            </a: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1: </a:t>
            </a:r>
            <a:r>
              <a:rPr lang="nl-NL" sz="1200" kern="1200" dirty="0">
                <a:solidFill>
                  <a:schemeClr val="tx1"/>
                </a:solidFill>
                <a:effectLst/>
                <a:latin typeface="+mn-lt"/>
                <a:ea typeface="+mn-ea"/>
                <a:cs typeface="+mn-cs"/>
              </a:rPr>
              <a:t>Nest Middelste wesp: nummer 19: </a:t>
            </a:r>
            <a:r>
              <a:rPr lang="nl-NL" sz="1200" u="sng" kern="1200" dirty="0">
                <a:solidFill>
                  <a:schemeClr val="tx1"/>
                </a:solidFill>
                <a:effectLst/>
                <a:latin typeface="+mn-lt"/>
                <a:ea typeface="+mn-ea"/>
                <a:cs typeface="+mn-cs"/>
                <a:hlinkClick r:id="rId3"/>
              </a:rPr>
              <a:t>http://freenatureimages.eu/Animals/Hymenoptera%2C%20Bijen%2C%20Wespen-Mieren%2C%20Bees%2C%20Wasps-Ants/Dolichovespula%20media%2C%20Median%20wasp/index.html#Dolichovespula%2520media%25205%252C%2520Middelste%2520wesp%252C%2520nest%2520opened%252C%2520Saxifraga-Frits%2520Bink.jpg</a:t>
            </a:r>
            <a:endParaRPr lang="nl-NL" sz="1200" kern="1200" dirty="0">
              <a:solidFill>
                <a:schemeClr val="tx1"/>
              </a:solidFill>
              <a:effectLst/>
              <a:latin typeface="+mn-lt"/>
              <a:ea typeface="+mn-ea"/>
              <a:cs typeface="+mn-cs"/>
            </a:endParaRP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2: </a:t>
            </a:r>
            <a:r>
              <a:rPr lang="nl-NL" sz="1200" kern="1200" dirty="0">
                <a:solidFill>
                  <a:schemeClr val="tx1"/>
                </a:solidFill>
                <a:effectLst/>
                <a:latin typeface="+mn-lt"/>
                <a:ea typeface="+mn-ea"/>
                <a:cs typeface="+mn-cs"/>
              </a:rPr>
              <a:t>Larven Gewone wesp: nummer 20: </a:t>
            </a:r>
            <a:r>
              <a:rPr lang="nl-NL" sz="1200" u="sng" kern="1200" dirty="0">
                <a:solidFill>
                  <a:schemeClr val="tx1"/>
                </a:solidFill>
                <a:effectLst/>
                <a:latin typeface="+mn-lt"/>
                <a:ea typeface="+mn-ea"/>
                <a:cs typeface="+mn-cs"/>
                <a:hlinkClick r:id="rId4"/>
              </a:rPr>
              <a:t>http://www.freenatureimages.eu/Animals/Hymenoptera%2C%20Bijen%2C%20Wespen-Mieren%2C%20Bees%2C%20Wasps-Ants/Vespula%20vulgaris%2C%20Common%20Wasp/Vespula%20vulgaris%207%2C%20Gewone%20wesp%2C%20nest%20with%20opened%20cocoon%2C%20Saxifraga-Frits%20Bink.jpg</a:t>
            </a:r>
            <a:r>
              <a:rPr lang="nl-NL" sz="1200"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5"/>
          </p:nvPr>
        </p:nvSpPr>
        <p:spPr/>
        <p:txBody>
          <a:bodyPr/>
          <a:lstStyle/>
          <a:p>
            <a:fld id="{1E00A664-D4F9-4FCA-8070-4DFBD68DCB08}" type="slidenum">
              <a:rPr lang="nl-NL" smtClean="0"/>
              <a:t>42</a:t>
            </a:fld>
            <a:endParaRPr lang="nl-NL"/>
          </a:p>
        </p:txBody>
      </p:sp>
    </p:spTree>
    <p:extLst>
      <p:ext uri="{BB962C8B-B14F-4D97-AF65-F5344CB8AC3E}">
        <p14:creationId xmlns:p14="http://schemas.microsoft.com/office/powerpoint/2010/main" val="56859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Op de rechter afbeelding zie je de vleugels uitgeklapt</a:t>
            </a:r>
          </a:p>
          <a:p>
            <a:endParaRPr lang="nl-NL" dirty="0"/>
          </a:p>
          <a:p>
            <a:r>
              <a:rPr lang="nl-NL" dirty="0"/>
              <a:t>Foto van de plooivleugelwesp: nummer 3:</a:t>
            </a:r>
          </a:p>
          <a:p>
            <a:r>
              <a:rPr lang="nl-NL" sz="1200" u="sng" kern="1200" dirty="0">
                <a:solidFill>
                  <a:schemeClr val="tx1"/>
                </a:solidFill>
                <a:effectLst/>
                <a:latin typeface="+mn-lt"/>
                <a:ea typeface="+mn-ea"/>
                <a:cs typeface="+mn-cs"/>
                <a:hlinkClick r:id="rId3"/>
              </a:rPr>
              <a:t>https://pixabay.com/nl/photos/insect-vliegen-vleugel-honingbij-3186186/</a:t>
            </a:r>
            <a:r>
              <a:rPr lang="nl-NL" sz="1200" kern="1200" dirty="0">
                <a:solidFill>
                  <a:schemeClr val="tx1"/>
                </a:solidFill>
                <a:effectLst/>
                <a:latin typeface="+mn-lt"/>
                <a:ea typeface="+mn-ea"/>
                <a:cs typeface="+mn-cs"/>
              </a:rPr>
              <a:t> </a:t>
            </a:r>
          </a:p>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9</a:t>
            </a:fld>
            <a:endParaRPr lang="nl-NL"/>
          </a:p>
        </p:txBody>
      </p:sp>
    </p:spTree>
    <p:extLst>
      <p:ext uri="{BB962C8B-B14F-4D97-AF65-F5344CB8AC3E}">
        <p14:creationId xmlns:p14="http://schemas.microsoft.com/office/powerpoint/2010/main" val="337480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Hier zie je een wespennest binnen in een schuur. Het nest ziet er leeg uit. Wespen maken deze nesten helemaal zelf.</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Weet iemand wat ze gebruiken om dit nest te maken?</a:t>
            </a:r>
          </a:p>
          <a:p>
            <a:endParaRPr lang="nl-NL" dirty="0"/>
          </a:p>
          <a:p>
            <a:r>
              <a:rPr lang="nl-NL" dirty="0"/>
              <a:t>(volgende dia de lijst van materialen)</a:t>
            </a:r>
          </a:p>
          <a:p>
            <a:endParaRPr lang="nl-NL" dirty="0"/>
          </a:p>
          <a:p>
            <a:r>
              <a:rPr lang="nl-NL" sz="1200" kern="1200" dirty="0">
                <a:solidFill>
                  <a:schemeClr val="tx1"/>
                </a:solidFill>
                <a:effectLst/>
                <a:latin typeface="+mn-lt"/>
                <a:ea typeface="+mn-ea"/>
                <a:cs typeface="+mn-cs"/>
              </a:rPr>
              <a:t>Nest gewone wesp: nummer 25:</a:t>
            </a:r>
          </a:p>
          <a:p>
            <a:r>
              <a:rPr lang="nl-NL" sz="1200" u="sng" kern="1200" dirty="0">
                <a:solidFill>
                  <a:schemeClr val="tx1"/>
                </a:solidFill>
                <a:effectLst/>
                <a:latin typeface="+mn-lt"/>
                <a:ea typeface="+mn-ea"/>
                <a:cs typeface="+mn-cs"/>
                <a:hlinkClick r:id="rId3"/>
              </a:rPr>
              <a:t>http://www.freenatureimages.eu/Animals/Hymenoptera%2C%20Bijen%2C%20Wespen-Mieren%2C%20Bees%2C%20Wasps-Ants/Vespula%20vulgaris%2C%20Common%20Wasp/Vespula%20vulgaris%204%2C%20Gewone%20wesp%2C%20nest%2C%20Saxifraga-Frits%20Bink.jpg</a:t>
            </a:r>
            <a:endParaRPr lang="nl-NL" sz="12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5"/>
          </p:nvPr>
        </p:nvSpPr>
        <p:spPr/>
        <p:txBody>
          <a:bodyPr/>
          <a:lstStyle/>
          <a:p>
            <a:fld id="{8F86DC50-3577-45D7-A635-FCCD5705D608}" type="slidenum">
              <a:rPr lang="nl-NL" smtClean="0"/>
              <a:t>44</a:t>
            </a:fld>
            <a:endParaRPr lang="nl-NL"/>
          </a:p>
        </p:txBody>
      </p:sp>
    </p:spTree>
    <p:extLst>
      <p:ext uri="{BB962C8B-B14F-4D97-AF65-F5344CB8AC3E}">
        <p14:creationId xmlns:p14="http://schemas.microsoft.com/office/powerpoint/2010/main" val="3997931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Zij gebruiken zand, hout, hars en stukjes van blaadjes dat ze </a:t>
            </a:r>
            <a:r>
              <a:rPr lang="nl-NL" sz="1200" kern="1200" dirty="0" smtClean="0">
                <a:solidFill>
                  <a:schemeClr val="tx1"/>
                </a:solidFill>
                <a:effectLst/>
                <a:latin typeface="+mn-lt"/>
                <a:ea typeface="+mn-ea"/>
                <a:cs typeface="+mn-cs"/>
              </a:rPr>
              <a:t>fijnkauwen met hun sterke kaken. Samen met </a:t>
            </a:r>
            <a:r>
              <a:rPr lang="nl-NL" sz="1200" kern="1200" dirty="0">
                <a:solidFill>
                  <a:schemeClr val="tx1"/>
                </a:solidFill>
                <a:effectLst/>
                <a:latin typeface="+mn-lt"/>
                <a:ea typeface="+mn-ea"/>
                <a:cs typeface="+mn-cs"/>
              </a:rPr>
              <a:t>hun speeksel </a:t>
            </a:r>
            <a:r>
              <a:rPr lang="nl-NL" sz="1200" kern="1200" dirty="0" smtClean="0">
                <a:solidFill>
                  <a:schemeClr val="tx1"/>
                </a:solidFill>
                <a:effectLst/>
                <a:latin typeface="+mn-lt"/>
                <a:ea typeface="+mn-ea"/>
                <a:cs typeface="+mn-cs"/>
              </a:rPr>
              <a:t>wordt dit een soort papier-maché,</a:t>
            </a:r>
            <a:r>
              <a:rPr lang="nl-NL" sz="1200" kern="1200" baseline="0" dirty="0" smtClean="0">
                <a:solidFill>
                  <a:schemeClr val="tx1"/>
                </a:solidFill>
                <a:effectLst/>
                <a:latin typeface="+mn-lt"/>
                <a:ea typeface="+mn-ea"/>
                <a:cs typeface="+mn-cs"/>
              </a:rPr>
              <a:t> een </a:t>
            </a:r>
            <a:r>
              <a:rPr lang="nl-NL" sz="1200" kern="1200" baseline="0" dirty="0" err="1" smtClean="0">
                <a:solidFill>
                  <a:schemeClr val="tx1"/>
                </a:solidFill>
                <a:effectLst/>
                <a:latin typeface="+mn-lt"/>
                <a:ea typeface="+mn-ea"/>
                <a:cs typeface="+mn-cs"/>
              </a:rPr>
              <a:t>houtpulpje</a:t>
            </a:r>
            <a:r>
              <a:rPr lang="nl-NL" sz="1200" kern="1200" baseline="0" dirty="0" smtClean="0">
                <a:solidFill>
                  <a:schemeClr val="tx1"/>
                </a:solidFill>
                <a:effectLst/>
                <a:latin typeface="+mn-lt"/>
                <a:ea typeface="+mn-ea"/>
                <a:cs typeface="+mn-cs"/>
              </a:rPr>
              <a:t>. Daarmee </a:t>
            </a:r>
            <a:r>
              <a:rPr lang="nl-NL" sz="1200" kern="1200" dirty="0" smtClean="0">
                <a:solidFill>
                  <a:schemeClr val="tx1"/>
                </a:solidFill>
                <a:effectLst/>
                <a:latin typeface="+mn-lt"/>
                <a:ea typeface="+mn-ea"/>
                <a:cs typeface="+mn-cs"/>
              </a:rPr>
              <a:t>bouwen </a:t>
            </a:r>
            <a:r>
              <a:rPr lang="nl-NL" sz="1200" kern="1200" dirty="0">
                <a:solidFill>
                  <a:schemeClr val="tx1"/>
                </a:solidFill>
                <a:effectLst/>
                <a:latin typeface="+mn-lt"/>
                <a:ea typeface="+mn-ea"/>
                <a:cs typeface="+mn-cs"/>
              </a:rPr>
              <a:t>ze het hele nest.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Afbeelding 1 (linksboven): Nest gewone wesp: nummer 25:</a:t>
            </a:r>
          </a:p>
          <a:p>
            <a:r>
              <a:rPr lang="nl-NL" sz="1200" u="sng" kern="1200" dirty="0">
                <a:solidFill>
                  <a:schemeClr val="tx1"/>
                </a:solidFill>
                <a:effectLst/>
                <a:latin typeface="+mn-lt"/>
                <a:ea typeface="+mn-ea"/>
                <a:cs typeface="+mn-cs"/>
                <a:hlinkClick r:id="rId3"/>
              </a:rPr>
              <a:t>http://www.freenatureimages.eu/Animals/Hymenoptera%2C%20Bijen%2C%20Wespen-Mieren%2C%20Bees%2C%20Wasps-Ants/Vespula%20vulgaris%2C%20Common%20Wasp/Vespula%20vulgaris%204%2C%20Gewone%20wesp%2C%20nest%2C%20Saxifraga-Frits%20Bink.jpg</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Afbeelding 2 (linksonder): Kop van gewone wesp; nummer 26: </a:t>
            </a:r>
            <a:r>
              <a:rPr lang="nl-NL" sz="1200" u="sng" kern="1200" dirty="0">
                <a:solidFill>
                  <a:schemeClr val="tx1"/>
                </a:solidFill>
                <a:effectLst/>
                <a:latin typeface="+mn-lt"/>
                <a:ea typeface="+mn-ea"/>
                <a:cs typeface="+mn-cs"/>
                <a:hlinkClick r:id="rId4"/>
              </a:rPr>
              <a:t>http://www.freenatureimages.eu/Animals/Hymenoptera%2C%20Bijen%2C%20Wespen-Mieren%2C%20Bees%2C%20Wasps-Ants/Vespula%20vulgaris%2C%20Common%20Wasp/Vespula%20vulgaris%209%2C%20Gewone%20wesp%2C%20Saxifraga-Ab%20H%20Baas.jpg</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Afbeelding 3 (middelste): Europese Hoornaar: nummer 14: </a:t>
            </a:r>
            <a:r>
              <a:rPr lang="nl-NL" sz="1200" u="sng" kern="1200" dirty="0">
                <a:solidFill>
                  <a:schemeClr val="tx1"/>
                </a:solidFill>
                <a:effectLst/>
                <a:latin typeface="+mn-lt"/>
                <a:ea typeface="+mn-ea"/>
                <a:cs typeface="+mn-cs"/>
                <a:hlinkClick r:id="rId5"/>
              </a:rPr>
              <a:t>http://freenatureimages.eu/Animals/Hymenoptera%2C%20Bijen%2C%20Wespen-Mieren%2C%20Bees%2C%20Wasps-Ants/Vespa%20crabro%2C%20European%20Hornet/index.html#Vespa%2520crabro%25206%252C%2520Hoornaar%252C%2520Saxifraga-Mark%2520Zekhuis.jpg</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Afbeelding 4 (rechts): Franse veldwesp C: nummer 27:  </a:t>
            </a:r>
            <a:r>
              <a:rPr lang="nl-NL" sz="1200" u="sng" kern="1200" dirty="0">
                <a:solidFill>
                  <a:schemeClr val="tx1"/>
                </a:solidFill>
                <a:effectLst/>
                <a:latin typeface="+mn-lt"/>
                <a:ea typeface="+mn-ea"/>
                <a:cs typeface="+mn-cs"/>
                <a:hlinkClick r:id="rId6"/>
              </a:rPr>
              <a:t>http://freenatureimages.eu/Animals/Hymenoptera%2C%20Bijen%2C%20Wespen-Mieren%2C%20Bees%2C%20Wasps-Ants/Polistes%20dominulus/index.html#Polistes%2520dominulus%25205%252C%2520Franse%2520veldwesp%252C%2520Saxifraga-Hans%2520Dekker.jpg</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86DC50-3577-45D7-A635-FCCD5705D608}" type="slidenum">
              <a:rPr lang="nl-NL" smtClean="0"/>
              <a:t>45</a:t>
            </a:fld>
            <a:endParaRPr lang="nl-NL"/>
          </a:p>
        </p:txBody>
      </p:sp>
    </p:spTree>
    <p:extLst>
      <p:ext uri="{BB962C8B-B14F-4D97-AF65-F5344CB8AC3E}">
        <p14:creationId xmlns:p14="http://schemas.microsoft.com/office/powerpoint/2010/main" val="3775102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Met die grondstoffen (materialen) maken ze een</a:t>
            </a:r>
            <a:r>
              <a:rPr lang="nl-NL" sz="1200" kern="1200" baseline="0" dirty="0" smtClean="0">
                <a:solidFill>
                  <a:schemeClr val="tx1"/>
                </a:solidFill>
                <a:effectLst/>
                <a:latin typeface="+mn-lt"/>
                <a:ea typeface="+mn-ea"/>
                <a:cs typeface="+mn-cs"/>
              </a:rPr>
              <a:t> soort </a:t>
            </a:r>
            <a:r>
              <a:rPr lang="nl-NL" sz="1200" kern="1200" baseline="0" dirty="0" err="1" smtClean="0">
                <a:solidFill>
                  <a:schemeClr val="tx1"/>
                </a:solidFill>
                <a:effectLst/>
                <a:latin typeface="+mn-lt"/>
                <a:ea typeface="+mn-ea"/>
                <a:cs typeface="+mn-cs"/>
              </a:rPr>
              <a:t>papiermaché</a:t>
            </a:r>
            <a:r>
              <a:rPr lang="nl-NL" sz="1200" kern="1200" baseline="0" dirty="0" smtClean="0">
                <a:solidFill>
                  <a:schemeClr val="tx1"/>
                </a:solidFill>
                <a:effectLst/>
                <a:latin typeface="+mn-lt"/>
                <a:ea typeface="+mn-ea"/>
                <a:cs typeface="+mn-cs"/>
              </a:rPr>
              <a:t> waar ze hun nest van bouwen</a:t>
            </a:r>
            <a:r>
              <a:rPr lang="nl-NL" sz="1200" kern="1200" dirty="0" smtClean="0">
                <a:solidFill>
                  <a:schemeClr val="tx1"/>
                </a:solidFill>
                <a:effectLst/>
                <a:latin typeface="+mn-lt"/>
                <a:ea typeface="+mn-ea"/>
                <a:cs typeface="+mn-cs"/>
              </a:rPr>
              <a:t>. </a:t>
            </a:r>
            <a:br>
              <a:rPr lang="nl-NL" sz="1200" kern="1200" dirty="0" smtClean="0">
                <a:solidFill>
                  <a:schemeClr val="tx1"/>
                </a:solidFill>
                <a:effectLst/>
                <a:latin typeface="+mn-lt"/>
                <a:ea typeface="+mn-ea"/>
                <a:cs typeface="+mn-cs"/>
              </a:rPr>
            </a:br>
            <a:r>
              <a:rPr lang="nl-NL" sz="1200" kern="1200" dirty="0" smtClean="0">
                <a:solidFill>
                  <a:schemeClr val="tx1"/>
                </a:solidFill>
                <a:effectLst/>
                <a:latin typeface="+mn-lt"/>
                <a:ea typeface="+mn-ea"/>
                <a:cs typeface="+mn-cs"/>
              </a:rPr>
              <a:t>Het nest is heel breekbaar en erg licht. </a:t>
            </a:r>
            <a:r>
              <a:rPr lang="nl-NL" sz="1200" dirty="0" smtClean="0"/>
              <a:t>Omdat de nesten breekbaar zijn, hangen ze hun nest vaak goed verstopt en beschut. </a:t>
            </a:r>
            <a:br>
              <a:rPr lang="nl-NL" sz="1200" dirty="0" smtClean="0"/>
            </a:br>
            <a:r>
              <a:rPr lang="nl-NL" sz="1200" dirty="0" smtClean="0"/>
              <a:t>Zo wordt het nest niet nat of waait het niet stuk</a:t>
            </a:r>
            <a:r>
              <a:rPr lang="nl-NL" sz="1200" baseline="0" dirty="0" smtClean="0"/>
              <a:t> én kunnen er geen roofdieren bij.</a:t>
            </a:r>
            <a:endParaRPr lang="nl-NL"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Vaak bouwen de limonadewespen hun nest onder dakpannen, een veranda of in een schuur of</a:t>
            </a:r>
            <a:r>
              <a:rPr lang="nl-NL" sz="1200" kern="1200" baseline="0" dirty="0" smtClean="0">
                <a:solidFill>
                  <a:schemeClr val="tx1"/>
                </a:solidFill>
                <a:effectLst/>
                <a:latin typeface="+mn-lt"/>
                <a:ea typeface="+mn-ea"/>
                <a:cs typeface="+mn-cs"/>
              </a:rPr>
              <a:t> spouwmuur</a:t>
            </a:r>
            <a:r>
              <a:rPr lang="nl-NL" sz="1200" kern="1200" dirty="0" smtClean="0">
                <a:solidFill>
                  <a:schemeClr val="tx1"/>
                </a:solidFill>
                <a:effectLst/>
                <a:latin typeface="+mn-lt"/>
                <a:ea typeface="+mn-ea"/>
                <a:cs typeface="+mn-cs"/>
              </a:rPr>
              <a:t>. Op een plek waar er weinig tot geen wind en geen regen is. Anders gaat het hele nest kapot.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Leuk weetje: </a:t>
            </a:r>
            <a:br>
              <a:rPr lang="nl-NL" sz="1200" kern="1200" dirty="0" smtClean="0">
                <a:solidFill>
                  <a:schemeClr val="tx1"/>
                </a:solidFill>
                <a:effectLst/>
                <a:latin typeface="+mn-lt"/>
                <a:ea typeface="+mn-ea"/>
                <a:cs typeface="+mn-cs"/>
              </a:rPr>
            </a:br>
            <a:r>
              <a:rPr lang="nl-NL" sz="1200" kern="1200" dirty="0" smtClean="0">
                <a:solidFill>
                  <a:schemeClr val="tx1"/>
                </a:solidFill>
                <a:effectLst/>
                <a:latin typeface="+mn-lt"/>
                <a:ea typeface="+mn-ea"/>
                <a:cs typeface="+mn-cs"/>
              </a:rPr>
              <a:t>De</a:t>
            </a:r>
            <a:r>
              <a:rPr lang="nl-NL" sz="1200" kern="1200" baseline="0" dirty="0" smtClean="0">
                <a:solidFill>
                  <a:schemeClr val="tx1"/>
                </a:solidFill>
                <a:effectLst/>
                <a:latin typeface="+mn-lt"/>
                <a:ea typeface="+mn-ea"/>
                <a:cs typeface="+mn-cs"/>
              </a:rPr>
              <a:t> manier waarop wij nu papier maken hebben we hoogst waarschijnlijk afgekeken van wespen. Eigenlijk zijn wespen dus de uitvinder van papier!</a:t>
            </a:r>
            <a:endParaRPr lang="nl-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Afbeelding 1 (linksboven): Nest Gewone wesp: nummer 25:</a:t>
            </a:r>
          </a:p>
          <a:p>
            <a:r>
              <a:rPr lang="nl-NL" sz="1200" u="sng" kern="1200" dirty="0">
                <a:solidFill>
                  <a:schemeClr val="tx1"/>
                </a:solidFill>
                <a:effectLst/>
                <a:latin typeface="+mn-lt"/>
                <a:ea typeface="+mn-ea"/>
                <a:cs typeface="+mn-cs"/>
                <a:hlinkClick r:id="rId3"/>
              </a:rPr>
              <a:t>http://www.freenatureimages.eu/Animals/Hymenoptera%2C%20Bijen%2C%20Wespen-Mieren%2C%20Bees%2C%20Wasps-Ants/Vespula%20vulgaris%2C%20Common%20Wasp/Vespula%20vulgaris%204%2C%20Gewone%20wesp%2C%20nest%2C%20Saxifraga-Frits%20Bink.jpg</a:t>
            </a:r>
            <a:endParaRPr lang="nl-NL" sz="1200" kern="1200" dirty="0">
              <a:solidFill>
                <a:schemeClr val="tx1"/>
              </a:solidFill>
              <a:effectLst/>
              <a:latin typeface="+mn-lt"/>
              <a:ea typeface="+mn-ea"/>
              <a:cs typeface="+mn-cs"/>
            </a:endParaRP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2 (linksonder): </a:t>
            </a:r>
            <a:r>
              <a:rPr lang="nl-NL" sz="1200" kern="1200" dirty="0">
                <a:solidFill>
                  <a:schemeClr val="tx1"/>
                </a:solidFill>
                <a:effectLst/>
                <a:latin typeface="+mn-lt"/>
                <a:ea typeface="+mn-ea"/>
                <a:cs typeface="+mn-cs"/>
              </a:rPr>
              <a:t>Europese Hoornaar Nest: nummer 23: </a:t>
            </a:r>
            <a:r>
              <a:rPr lang="nl-NL" sz="1200" u="sng" kern="1200" dirty="0">
                <a:solidFill>
                  <a:schemeClr val="tx1"/>
                </a:solidFill>
                <a:effectLst/>
                <a:latin typeface="+mn-lt"/>
                <a:ea typeface="+mn-ea"/>
                <a:cs typeface="+mn-cs"/>
                <a:hlinkClick r:id="rId4"/>
              </a:rPr>
              <a:t>http://freenatureimages.eu/Animals/Hymenoptera%2C%20Bijen%2C%20Wespen-Mieren%2C%20Bees%2C%20Wasps-Ants/Vespa%20crabro%2C%20European%20Hornet/index.html#Vespa%2520crabro%25203%252C%2520Hoornaar%252C%2520nest%252C%2520Saxifraga-Pieter%2520van%2520Breugel.jpg</a:t>
            </a:r>
            <a:endParaRPr lang="nl-NL" sz="1200" kern="1200" dirty="0">
              <a:solidFill>
                <a:schemeClr val="tx1"/>
              </a:solidFill>
              <a:effectLst/>
              <a:latin typeface="+mn-lt"/>
              <a:ea typeface="+mn-ea"/>
              <a:cs typeface="+mn-cs"/>
            </a:endParaRPr>
          </a:p>
          <a:p>
            <a:endParaRPr lang="nl-NL" dirty="0"/>
          </a:p>
          <a:p>
            <a:endParaRPr lang="nl-NL" dirty="0"/>
          </a:p>
        </p:txBody>
      </p:sp>
      <p:sp>
        <p:nvSpPr>
          <p:cNvPr id="4" name="Slide Number Placeholder 3"/>
          <p:cNvSpPr>
            <a:spLocks noGrp="1"/>
          </p:cNvSpPr>
          <p:nvPr>
            <p:ph type="sldNum" sz="quarter" idx="5"/>
          </p:nvPr>
        </p:nvSpPr>
        <p:spPr/>
        <p:txBody>
          <a:bodyPr/>
          <a:lstStyle/>
          <a:p>
            <a:fld id="{8F86DC50-3577-45D7-A635-FCCD5705D608}" type="slidenum">
              <a:rPr lang="nl-NL" smtClean="0"/>
              <a:t>46</a:t>
            </a:fld>
            <a:endParaRPr lang="nl-NL"/>
          </a:p>
        </p:txBody>
      </p:sp>
    </p:spTree>
    <p:extLst>
      <p:ext uri="{BB962C8B-B14F-4D97-AF65-F5344CB8AC3E}">
        <p14:creationId xmlns:p14="http://schemas.microsoft.com/office/powerpoint/2010/main" val="904156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werksters zijn hier weken mee bezig om zo’n nest te maken. Het buitenste deel van het nest is wel twee centimeter dik. Dat is groter dan de wesp zelf.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1 (Links): Schuur met een wespennest: nummer 28:</a:t>
            </a:r>
            <a:br>
              <a:rPr lang="nl-NL" dirty="0"/>
            </a:br>
            <a:r>
              <a:rPr lang="nl-NL" sz="1200" u="sng" kern="1200" dirty="0">
                <a:solidFill>
                  <a:schemeClr val="tx1"/>
                </a:solidFill>
                <a:effectLst/>
                <a:latin typeface="+mn-lt"/>
                <a:ea typeface="+mn-ea"/>
                <a:cs typeface="+mn-cs"/>
                <a:hlinkClick r:id="rId3"/>
              </a:rPr>
              <a:t>https://pixabay.com/nl/photos/schuurtje-oude-houten-hek-285518/</a:t>
            </a:r>
            <a:endParaRPr lang="nl-NL" sz="1200" kern="1200" dirty="0">
              <a:solidFill>
                <a:schemeClr val="tx1"/>
              </a:solidFill>
              <a:effectLst/>
              <a:latin typeface="+mn-lt"/>
              <a:ea typeface="+mn-ea"/>
              <a:cs typeface="+mn-cs"/>
            </a:endParaRPr>
          </a:p>
          <a:p>
            <a:endParaRPr lang="nl-NL" dirty="0"/>
          </a:p>
          <a:p>
            <a:r>
              <a:rPr lang="nl-NL" dirty="0"/>
              <a:t>Afbeelding 2 (Rechts): Boom met een wespennest: nummer 29:</a:t>
            </a:r>
            <a:br>
              <a:rPr lang="nl-NL" dirty="0"/>
            </a:br>
            <a:r>
              <a:rPr lang="nl-NL" sz="1200" u="sng" kern="1200" dirty="0">
                <a:solidFill>
                  <a:schemeClr val="tx1"/>
                </a:solidFill>
                <a:effectLst/>
                <a:latin typeface="+mn-lt"/>
                <a:ea typeface="+mn-ea"/>
                <a:cs typeface="+mn-cs"/>
                <a:hlinkClick r:id="rId4"/>
              </a:rPr>
              <a:t>http://www.freenatureimages.eu/Friesland/Friesland/186/186-549%2C%20Skarsterlan/index.html#186-549%252C%2520O%252C%25202011-09-19%252C%2520NL-G.deHeij%252C%252052.931742%2520NB-5.856250%2520OL%252C%2520Skarsterlan.jpg</a:t>
            </a:r>
            <a:endParaRPr lang="nl-NL" sz="12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5"/>
          </p:nvPr>
        </p:nvSpPr>
        <p:spPr/>
        <p:txBody>
          <a:bodyPr/>
          <a:lstStyle/>
          <a:p>
            <a:fld id="{8F86DC50-3577-45D7-A635-FCCD5705D608}" type="slidenum">
              <a:rPr lang="nl-NL" smtClean="0"/>
              <a:t>47</a:t>
            </a:fld>
            <a:endParaRPr lang="nl-NL"/>
          </a:p>
        </p:txBody>
      </p:sp>
    </p:spTree>
    <p:extLst>
      <p:ext uri="{BB962C8B-B14F-4D97-AF65-F5344CB8AC3E}">
        <p14:creationId xmlns:p14="http://schemas.microsoft.com/office/powerpoint/2010/main" val="408158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De ingang van het nest zit aan de onderkant. Op deze foto kun je zien wat voor lagen het nest allemaal heeft.</a:t>
            </a:r>
            <a:br>
              <a:rPr lang="nl-NL" sz="1200" kern="1200" dirty="0" smtClean="0">
                <a:solidFill>
                  <a:schemeClr val="tx1"/>
                </a:solidFill>
                <a:effectLst/>
                <a:latin typeface="+mn-lt"/>
                <a:ea typeface="+mn-ea"/>
                <a:cs typeface="+mn-cs"/>
              </a:rPr>
            </a:br>
            <a:r>
              <a:rPr lang="nl-NL" sz="1200" kern="1200" dirty="0" smtClean="0">
                <a:solidFill>
                  <a:schemeClr val="tx1"/>
                </a:solidFill>
                <a:effectLst/>
                <a:latin typeface="+mn-lt"/>
                <a:ea typeface="+mn-ea"/>
                <a:cs typeface="+mn-cs"/>
              </a:rPr>
              <a:t>Je ziet dat er heel veel kamers zijn, waar de wespen gebruik van maken. Kun je zien wat voor soort vorm deze kamers hebben. Het is geen rondje.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(Antwoord gegeven door één of meerdere leerlingen)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Dit zijn zeshoekige kamers, waar de larven in leven.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Leuk weetje: </a:t>
            </a:r>
            <a:br>
              <a:rPr lang="nl-NL" sz="1200" kern="1200" dirty="0" smtClean="0">
                <a:solidFill>
                  <a:schemeClr val="tx1"/>
                </a:solidFill>
                <a:effectLst/>
                <a:latin typeface="+mn-lt"/>
                <a:ea typeface="+mn-ea"/>
                <a:cs typeface="+mn-cs"/>
              </a:rPr>
            </a:br>
            <a:r>
              <a:rPr lang="nl-NL" sz="1200" kern="1200" dirty="0" smtClean="0">
                <a:solidFill>
                  <a:schemeClr val="tx1"/>
                </a:solidFill>
                <a:effectLst/>
                <a:latin typeface="+mn-lt"/>
                <a:ea typeface="+mn-ea"/>
                <a:cs typeface="+mn-cs"/>
              </a:rPr>
              <a:t>Limonadewespen bouwen een</a:t>
            </a:r>
            <a:r>
              <a:rPr lang="nl-NL" sz="1200" kern="1200" baseline="0" dirty="0" smtClean="0">
                <a:solidFill>
                  <a:schemeClr val="tx1"/>
                </a:solidFill>
                <a:effectLst/>
                <a:latin typeface="+mn-lt"/>
                <a:ea typeface="+mn-ea"/>
                <a:cs typeface="+mn-cs"/>
              </a:rPr>
              <a:t> extra laag als omhulsel om het nest. Die laag dient ter isolatie. Vergelijk het maar met een spouwmuur. Dat helpt om hun nest op temperatuur (30 gr C) te houden!</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Afbeelding 1 (links): Binnenkant nest: nummer 30: </a:t>
            </a:r>
            <a:r>
              <a:rPr lang="nl-NL" sz="1200" u="sng" kern="1200" dirty="0">
                <a:solidFill>
                  <a:schemeClr val="tx1"/>
                </a:solidFill>
                <a:effectLst/>
                <a:latin typeface="+mn-lt"/>
                <a:ea typeface="+mn-ea"/>
                <a:cs typeface="+mn-cs"/>
                <a:hlinkClick r:id="rId3"/>
              </a:rPr>
              <a:t>http://www.freenatureimages.eu/Animals/Hymenoptera%2C%20Bijen%2C%20Wespen-Mieren%2C%20Bees%2C%20Wasps-Ants/Vespula%20vulgaris%2C%20Common%20Wasp/Vespula%20vulgaris%208%2C%20Gewone%20wesp%2C%20nest%2C%20Saxifraga-Frits%20Bink.jpg</a:t>
            </a:r>
            <a:r>
              <a:rPr lang="nl-N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Afbeelding 2 (rechts): Europese Hoornaar nest B: nummer 24: </a:t>
            </a:r>
            <a:r>
              <a:rPr lang="nl-NL" sz="1200" u="sng" kern="1200" dirty="0">
                <a:solidFill>
                  <a:schemeClr val="tx1"/>
                </a:solidFill>
                <a:effectLst/>
                <a:latin typeface="+mn-lt"/>
                <a:ea typeface="+mn-ea"/>
                <a:cs typeface="+mn-cs"/>
                <a:hlinkClick r:id="rId4"/>
              </a:rPr>
              <a:t>http://freenatureimages.eu/Animals/Hymenoptera%2C%20Bijen%2C%20Wespen-Mieren%2C%20Bees%2C%20Wasps-Ants/Vespa%20crabro%2C%20European%20Hornet/index.html#Vespa%2520crabro%25209%252C%2520Hoornaar%252C%2520Saxifraga-Bart%2520Vastenhouw.JPG</a:t>
            </a:r>
            <a:r>
              <a:rPr lang="nl-N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5"/>
          </p:nvPr>
        </p:nvSpPr>
        <p:spPr/>
        <p:txBody>
          <a:bodyPr/>
          <a:lstStyle/>
          <a:p>
            <a:fld id="{8F86DC50-3577-45D7-A635-FCCD5705D608}" type="slidenum">
              <a:rPr lang="nl-NL" smtClean="0"/>
              <a:t>48</a:t>
            </a:fld>
            <a:endParaRPr lang="nl-NL"/>
          </a:p>
        </p:txBody>
      </p:sp>
    </p:spTree>
    <p:extLst>
      <p:ext uri="{BB962C8B-B14F-4D97-AF65-F5344CB8AC3E}">
        <p14:creationId xmlns:p14="http://schemas.microsoft.com/office/powerpoint/2010/main" val="4091166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Dit gaan jullie doen met gebruik van papier-maché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Nest Gewone wesp: nummer 25: </a:t>
            </a:r>
            <a:r>
              <a:rPr lang="nl-NL" sz="1200" u="sng" kern="1200" dirty="0">
                <a:solidFill>
                  <a:schemeClr val="tx1"/>
                </a:solidFill>
                <a:effectLst/>
                <a:latin typeface="+mn-lt"/>
                <a:ea typeface="+mn-ea"/>
                <a:cs typeface="+mn-cs"/>
                <a:hlinkClick r:id="rId3"/>
              </a:rPr>
              <a:t>http://www.freenatureimages.eu/Animals/Hymenoptera%2C%20Bijen%2C%20Wespen-Mieren%2C%20Bees%2C%20Wasps-Ants/Vespula%20vulgaris%2C%20Common%20Wasp/Vespula%20vulgaris%204%2C%20Gewone%20wesp%2C%20nest%2C%20Saxifraga-Frits%20Bink.jpg</a:t>
            </a:r>
            <a:endParaRPr lang="nl-NL" sz="12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5"/>
          </p:nvPr>
        </p:nvSpPr>
        <p:spPr/>
        <p:txBody>
          <a:bodyPr/>
          <a:lstStyle/>
          <a:p>
            <a:fld id="{8F86DC50-3577-45D7-A635-FCCD5705D608}" type="slidenum">
              <a:rPr lang="nl-NL" smtClean="0"/>
              <a:t>49</a:t>
            </a:fld>
            <a:endParaRPr lang="nl-NL"/>
          </a:p>
        </p:txBody>
      </p:sp>
    </p:spTree>
    <p:extLst>
      <p:ext uri="{BB962C8B-B14F-4D97-AF65-F5344CB8AC3E}">
        <p14:creationId xmlns:p14="http://schemas.microsoft.com/office/powerpoint/2010/main" val="555235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Bekijk met de klas eventueel dit korte</a:t>
            </a:r>
            <a:r>
              <a:rPr lang="nl-NL" baseline="0" dirty="0" smtClean="0"/>
              <a:t> filmpje om te zien hoe je dit netjes kunt doen:</a:t>
            </a:r>
          </a:p>
          <a:p>
            <a:r>
              <a:rPr lang="en-US" dirty="0" smtClean="0">
                <a:hlinkClick r:id="rId3"/>
              </a:rPr>
              <a:t>How to Paper Mache a Balloon – YouTube</a:t>
            </a:r>
            <a:r>
              <a:rPr lang="en-US" dirty="0" smtClean="0"/>
              <a:t> </a:t>
            </a:r>
            <a:br>
              <a:rPr lang="en-US" dirty="0" smtClean="0"/>
            </a:br>
            <a:endParaRPr lang="en-US" dirty="0" smtClean="0"/>
          </a:p>
          <a:p>
            <a:r>
              <a:rPr lang="en-US" dirty="0" smtClean="0"/>
              <a:t>https://www.youtube.com/watch?v=nKdumBy-jIY </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E00A664-D4F9-4FCA-8070-4DFBD68DCB08}" type="slidenum">
              <a:rPr lang="nl-NL" smtClean="0"/>
              <a:t>50</a:t>
            </a:fld>
            <a:endParaRPr lang="nl-NL"/>
          </a:p>
        </p:txBody>
      </p:sp>
    </p:spTree>
    <p:extLst>
      <p:ext uri="{BB962C8B-B14F-4D97-AF65-F5344CB8AC3E}">
        <p14:creationId xmlns:p14="http://schemas.microsoft.com/office/powerpoint/2010/main" val="2288593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Foto van de Franse Veldwesp: nummer 4: </a:t>
            </a:r>
          </a:p>
          <a:p>
            <a:r>
              <a:rPr lang="nl-NL" sz="1200" u="sng" kern="1200" dirty="0">
                <a:solidFill>
                  <a:schemeClr val="tx1"/>
                </a:solidFill>
                <a:effectLst/>
                <a:latin typeface="+mn-lt"/>
                <a:ea typeface="+mn-ea"/>
                <a:cs typeface="+mn-cs"/>
                <a:hlinkClick r:id="rId3"/>
              </a:rPr>
              <a:t>http://www.freenatureimages.eu/Animals/Hymenoptera%2C%20Bijen%2C%20Wespen-Mieren%2C%20Bees%2C%20Wasps-Ants/Polistes%20dominulus/index.html#Polistes%2520dominulus%25203%252C%2520Franse%2520veldwesp%252C%2520Saxifraga-Peter%2520Meininger.JPG</a:t>
            </a:r>
            <a:r>
              <a:rPr lang="nl-NL" sz="1200" kern="1200" dirty="0">
                <a:solidFill>
                  <a:schemeClr val="tx1"/>
                </a:solidFill>
                <a:effectLst/>
                <a:latin typeface="+mn-lt"/>
                <a:ea typeface="+mn-ea"/>
                <a:cs typeface="+mn-cs"/>
              </a:rPr>
              <a:t> </a:t>
            </a:r>
          </a:p>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10</a:t>
            </a:fld>
            <a:endParaRPr lang="nl-NL"/>
          </a:p>
        </p:txBody>
      </p:sp>
    </p:spTree>
    <p:extLst>
      <p:ext uri="{BB962C8B-B14F-4D97-AF65-F5344CB8AC3E}">
        <p14:creationId xmlns:p14="http://schemas.microsoft.com/office/powerpoint/2010/main" val="1899359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1 (links): Duitse wesp: nummer 3: </a:t>
            </a:r>
            <a:r>
              <a:rPr lang="nl-NL" sz="1200" u="sng" kern="1200" dirty="0">
                <a:solidFill>
                  <a:schemeClr val="tx1"/>
                </a:solidFill>
                <a:effectLst/>
                <a:latin typeface="+mn-lt"/>
                <a:ea typeface="+mn-ea"/>
                <a:cs typeface="+mn-cs"/>
                <a:hlinkClick r:id="rId3"/>
              </a:rPr>
              <a:t>http://www.freenatureimages.eu/Animals/Hymenoptera%2C%20Bijen%2C%20Wespen-Mieren%2C%20Bees%2C%20Wasps-Ants/Vespula%20germanica%2C%20German%20Wasp/Vespula%20germanica%2C%20Duitse%20wesp%2C%20queen%2C%20Saxifraga-Pieter%20van%20Breugel.jpg</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Afbeelding 2 (rechts): Honingbij A: nummer 5: </a:t>
            </a:r>
            <a:r>
              <a:rPr lang="nl-NL" sz="1200" u="sng" kern="1200" dirty="0">
                <a:solidFill>
                  <a:schemeClr val="tx1"/>
                </a:solidFill>
                <a:effectLst/>
                <a:latin typeface="+mn-lt"/>
                <a:ea typeface="+mn-ea"/>
                <a:cs typeface="+mn-cs"/>
                <a:hlinkClick r:id="rId4"/>
              </a:rPr>
              <a:t>http://www.freenatureimages.eu/Animals/Hymenoptera%2C%20Bijen%2C%20Wespen-Mieren%2C%20Bees%2C%20Wasps-Ants/Apis%20mellifera%2C%20Honey%20Bee/index.html#Apis%2520mellifera%25203%252C%2520Honingbij%252C%2520Saxifraga-Ab%2520H%2520Baas.jpg</a:t>
            </a:r>
            <a:endParaRPr lang="nl-NL" sz="1200" kern="1200" dirty="0">
              <a:solidFill>
                <a:schemeClr val="tx1"/>
              </a:solidFill>
              <a:effectLst/>
              <a:latin typeface="+mn-lt"/>
              <a:ea typeface="+mn-ea"/>
              <a:cs typeface="+mn-cs"/>
            </a:endParaRPr>
          </a:p>
          <a:p>
            <a:endParaRPr lang="en-US" dirty="0">
              <a:cs typeface="Calibri"/>
            </a:endParaRPr>
          </a:p>
        </p:txBody>
      </p:sp>
      <p:sp>
        <p:nvSpPr>
          <p:cNvPr id="4" name="Tijdelijke aanduiding voor dianummer 3"/>
          <p:cNvSpPr>
            <a:spLocks noGrp="1"/>
          </p:cNvSpPr>
          <p:nvPr>
            <p:ph type="sldNum" sz="quarter" idx="5"/>
          </p:nvPr>
        </p:nvSpPr>
        <p:spPr/>
        <p:txBody>
          <a:bodyPr/>
          <a:lstStyle/>
          <a:p>
            <a:fld id="{1E00A664-D4F9-4FCA-8070-4DFBD68DCB08}" type="slidenum">
              <a:rPr lang="nl-NL" smtClean="0"/>
              <a:t>12</a:t>
            </a:fld>
            <a:endParaRPr lang="nl-NL"/>
          </a:p>
        </p:txBody>
      </p:sp>
    </p:spTree>
    <p:extLst>
      <p:ext uri="{BB962C8B-B14F-4D97-AF65-F5344CB8AC3E}">
        <p14:creationId xmlns:p14="http://schemas.microsoft.com/office/powerpoint/2010/main" val="400748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Ze </a:t>
            </a:r>
            <a:r>
              <a:rPr lang="nl-NL" dirty="0"/>
              <a:t>hebben allebei </a:t>
            </a:r>
            <a:r>
              <a:rPr lang="nl-NL" dirty="0" smtClean="0"/>
              <a:t>een lijf dat bestaat uit drie delen (net als alle insecten)</a:t>
            </a:r>
            <a:r>
              <a:rPr lang="nl-NL" baseline="0" dirty="0" smtClean="0"/>
              <a:t>: </a:t>
            </a:r>
            <a:r>
              <a:rPr lang="nl-NL" dirty="0" smtClean="0"/>
              <a:t>kop</a:t>
            </a:r>
            <a:r>
              <a:rPr lang="nl-NL" dirty="0"/>
              <a:t>, </a:t>
            </a:r>
            <a:r>
              <a:rPr lang="nl-NL" dirty="0" smtClean="0"/>
              <a:t>borststuk, achterlijf.</a:t>
            </a:r>
            <a:endParaRPr lang="nl-NL" dirty="0"/>
          </a:p>
          <a:p>
            <a:r>
              <a:rPr lang="nl-NL" dirty="0" smtClean="0"/>
              <a:t>Ze </a:t>
            </a:r>
            <a:r>
              <a:rPr lang="nl-NL" dirty="0"/>
              <a:t>hebben allebei de geel/zwarte kleurstelling. </a:t>
            </a:r>
            <a:endParaRPr lang="nl-NL" dirty="0" smtClean="0"/>
          </a:p>
          <a:p>
            <a:r>
              <a:rPr lang="nl-NL" dirty="0" smtClean="0"/>
              <a:t>Wespen</a:t>
            </a:r>
            <a:r>
              <a:rPr lang="nl-NL" baseline="0" dirty="0" smtClean="0"/>
              <a:t> zijn vaak veel feller-geel. </a:t>
            </a:r>
          </a:p>
          <a:p>
            <a:r>
              <a:rPr lang="nl-NL" baseline="0" dirty="0" smtClean="0"/>
              <a:t>Wespen zijn weinig behaard. Bijen hebben vaak haren op hun lijf en poten. </a:t>
            </a:r>
          </a:p>
          <a:p>
            <a:r>
              <a:rPr lang="nl-NL" baseline="0" dirty="0" smtClean="0"/>
              <a:t>Wespen halen geen stuifmeel. Bijen wel. </a:t>
            </a:r>
          </a:p>
          <a:p>
            <a:r>
              <a:rPr lang="nl-NL" baseline="0" dirty="0" smtClean="0"/>
              <a:t>Wespen hebben meestal een smallere taille dan bijen. </a:t>
            </a:r>
            <a:endParaRPr lang="nl-NL" dirty="0"/>
          </a:p>
        </p:txBody>
      </p:sp>
      <p:sp>
        <p:nvSpPr>
          <p:cNvPr id="4" name="Tijdelijke aanduiding voor dianummer 3"/>
          <p:cNvSpPr>
            <a:spLocks noGrp="1"/>
          </p:cNvSpPr>
          <p:nvPr>
            <p:ph type="sldNum" sz="quarter" idx="5"/>
          </p:nvPr>
        </p:nvSpPr>
        <p:spPr/>
        <p:txBody>
          <a:bodyPr/>
          <a:lstStyle/>
          <a:p>
            <a:fld id="{1E00A664-D4F9-4FCA-8070-4DFBD68DCB08}" type="slidenum">
              <a:rPr lang="nl-NL" smtClean="0"/>
              <a:t>15</a:t>
            </a:fld>
            <a:endParaRPr lang="nl-NL"/>
          </a:p>
        </p:txBody>
      </p:sp>
    </p:spTree>
    <p:extLst>
      <p:ext uri="{BB962C8B-B14F-4D97-AF65-F5344CB8AC3E}">
        <p14:creationId xmlns:p14="http://schemas.microsoft.com/office/powerpoint/2010/main" val="1671002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de leerlingen de wesp aanwijzen.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1 (links): Duitse wesp: nummer 3: </a:t>
            </a:r>
            <a:r>
              <a:rPr lang="nl-NL" sz="1200" u="sng" kern="1200" dirty="0">
                <a:solidFill>
                  <a:schemeClr val="tx1"/>
                </a:solidFill>
                <a:effectLst/>
                <a:latin typeface="+mn-lt"/>
                <a:ea typeface="+mn-ea"/>
                <a:cs typeface="+mn-cs"/>
                <a:hlinkClick r:id="rId3"/>
              </a:rPr>
              <a:t>http://www.freenatureimages.eu/Animals/Hymenoptera%2C%20Bijen%2C%20Wespen-Mieren%2C%20Bees%2C%20Wasps-Ants/Vespula%20germanica%2C%20German%20Wasp/Vespula%20germanica%2C%20Duitse%20wesp%2C%20queen%2C%20Saxifraga-Pieter%20van%20Breugel.jpg</a:t>
            </a:r>
            <a:endParaRPr lang="nl-NL" sz="1200" kern="1200" dirty="0">
              <a:solidFill>
                <a:schemeClr val="tx1"/>
              </a:solidFill>
              <a:effectLst/>
              <a:latin typeface="+mn-lt"/>
              <a:ea typeface="+mn-ea"/>
              <a:cs typeface="+mn-cs"/>
            </a:endParaRP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2 (rechts) Zebrarups: nummer 4: </a:t>
            </a:r>
            <a:r>
              <a:rPr lang="nl-NL" sz="1200" u="sng" kern="1200" dirty="0">
                <a:solidFill>
                  <a:schemeClr val="tx1"/>
                </a:solidFill>
                <a:effectLst/>
                <a:latin typeface="+mn-lt"/>
                <a:ea typeface="+mn-ea"/>
                <a:cs typeface="+mn-cs"/>
                <a:hlinkClick r:id="rId4"/>
              </a:rPr>
              <a:t>http://www.freenatureimages.eu/Animals/Microlepidoptera-Heterocera%2C%20Nachtvlinders%2C%20Moths/Tyria%20jacobaeae%2C%20Cinnabar%20Moth/index.html#Tyria%2520jacobaeae%252017%252C%2520Sint-jacobsvlinder%252C%2520Saxifraga-Ab%2520H%2520Baas.jpg</a:t>
            </a:r>
            <a:r>
              <a:rPr lang="nl-NL" sz="1200"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5"/>
          </p:nvPr>
        </p:nvSpPr>
        <p:spPr/>
        <p:txBody>
          <a:bodyPr/>
          <a:lstStyle/>
          <a:p>
            <a:fld id="{1E00A664-D4F9-4FCA-8070-4DFBD68DCB08}" type="slidenum">
              <a:rPr lang="nl-NL" smtClean="0"/>
              <a:t>17</a:t>
            </a:fld>
            <a:endParaRPr lang="nl-NL"/>
          </a:p>
        </p:txBody>
      </p:sp>
    </p:spTree>
    <p:extLst>
      <p:ext uri="{BB962C8B-B14F-4D97-AF65-F5344CB8AC3E}">
        <p14:creationId xmlns:p14="http://schemas.microsoft.com/office/powerpoint/2010/main" val="1215329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Leg uit dat het andere plaatje een </a:t>
            </a:r>
            <a:r>
              <a:rPr lang="nl-NL" dirty="0" smtClean="0"/>
              <a:t>rups </a:t>
            </a:r>
            <a:r>
              <a:rPr lang="nl-NL" dirty="0"/>
              <a:t>is. </a:t>
            </a:r>
          </a:p>
        </p:txBody>
      </p:sp>
      <p:sp>
        <p:nvSpPr>
          <p:cNvPr id="4" name="Tijdelijke aanduiding voor dianummer 3"/>
          <p:cNvSpPr>
            <a:spLocks noGrp="1"/>
          </p:cNvSpPr>
          <p:nvPr>
            <p:ph type="sldNum" sz="quarter" idx="5"/>
          </p:nvPr>
        </p:nvSpPr>
        <p:spPr/>
        <p:txBody>
          <a:bodyPr/>
          <a:lstStyle/>
          <a:p>
            <a:fld id="{1E00A664-D4F9-4FCA-8070-4DFBD68DCB08}" type="slidenum">
              <a:rPr lang="nl-NL" smtClean="0"/>
              <a:t>18</a:t>
            </a:fld>
            <a:endParaRPr lang="nl-NL"/>
          </a:p>
        </p:txBody>
      </p:sp>
    </p:spTree>
    <p:extLst>
      <p:ext uri="{BB962C8B-B14F-4D97-AF65-F5344CB8AC3E}">
        <p14:creationId xmlns:p14="http://schemas.microsoft.com/office/powerpoint/2010/main" val="2173508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Afbeelding 1 (links): Zweefvlieg: nummer 9:</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hlinkClick r:id="rId3"/>
              </a:rPr>
              <a:t>https://www.flickr.com/photos/gezienapomplooman/5877960098/in/photostream/</a:t>
            </a:r>
            <a:r>
              <a:rPr lang="nl-NL" sz="1200" kern="1200" dirty="0">
                <a:solidFill>
                  <a:schemeClr val="tx1"/>
                </a:solidFill>
                <a:effectLst/>
                <a:latin typeface="+mn-lt"/>
                <a:ea typeface="+mn-ea"/>
                <a:cs typeface="+mn-cs"/>
              </a:rPr>
              <a:t> </a:t>
            </a: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Afbeelding 2 (rechts) Grote </a:t>
            </a:r>
            <a:r>
              <a:rPr lang="nl-NL" sz="1200" kern="1200" dirty="0" err="1">
                <a:solidFill>
                  <a:schemeClr val="tx1"/>
                </a:solidFill>
                <a:effectLst/>
                <a:latin typeface="+mn-lt"/>
                <a:ea typeface="+mn-ea"/>
                <a:cs typeface="+mn-cs"/>
              </a:rPr>
              <a:t>fopwesp</a:t>
            </a:r>
            <a:r>
              <a:rPr lang="nl-NL" sz="1200" kern="1200" dirty="0">
                <a:solidFill>
                  <a:schemeClr val="tx1"/>
                </a:solidFill>
                <a:effectLst/>
                <a:latin typeface="+mn-lt"/>
                <a:ea typeface="+mn-ea"/>
                <a:cs typeface="+mn-cs"/>
              </a:rPr>
              <a:t>: nummer 10: </a:t>
            </a:r>
            <a:r>
              <a:rPr lang="nl-NL" sz="1200" u="sng" kern="1200" dirty="0">
                <a:solidFill>
                  <a:schemeClr val="tx1"/>
                </a:solidFill>
                <a:effectLst/>
                <a:latin typeface="+mn-lt"/>
                <a:ea typeface="+mn-ea"/>
                <a:cs typeface="+mn-cs"/>
                <a:hlinkClick r:id="rId4"/>
              </a:rPr>
              <a:t>http://www.freenatureimages.eu/Animals/Hymenoptera%2C%20Bijen%2C%20Wespen-Mieren%2C%20Bees%2C%20Wasps-Ants/Chrysotoxum%20cautum/index.html#Chrysotoxum%2520cautum%25201%252C%2520Grote%2520fopwesp%252C%2520Saxifraga-Ab%2520H%2520Baas.jpg</a:t>
            </a:r>
            <a:endParaRPr lang="nl-NL" sz="12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5"/>
          </p:nvPr>
        </p:nvSpPr>
        <p:spPr/>
        <p:txBody>
          <a:bodyPr/>
          <a:lstStyle/>
          <a:p>
            <a:fld id="{1E00A664-D4F9-4FCA-8070-4DFBD68DCB08}" type="slidenum">
              <a:rPr lang="nl-NL" smtClean="0"/>
              <a:t>19</a:t>
            </a:fld>
            <a:endParaRPr lang="nl-NL"/>
          </a:p>
        </p:txBody>
      </p:sp>
    </p:spTree>
    <p:extLst>
      <p:ext uri="{BB962C8B-B14F-4D97-AF65-F5344CB8AC3E}">
        <p14:creationId xmlns:p14="http://schemas.microsoft.com/office/powerpoint/2010/main" val="561127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nl-NL" smtClean="0"/>
              <a:t>Klik om de stijl te bewerken</a:t>
            </a:r>
            <a:endParaRPr lang="nl-NL"/>
          </a:p>
        </p:txBody>
      </p:sp>
      <p:sp>
        <p:nvSpPr>
          <p:cNvPr id="3" name="O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33A42867-0329-DC49-83DB-B998A3847B73}" type="datetimeFigureOut">
              <a:rPr lang="nl-NL" smtClean="0"/>
              <a:pPr/>
              <a:t>31-5-2021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35107F-FF34-C64A-B46A-27C307F2FD84}" type="slidenum">
              <a:rPr lang="nl-NL" smtClean="0"/>
              <a:pPr/>
              <a:t>‹nr.›</a:t>
            </a:fld>
            <a:endParaRPr lang="nl-NL"/>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64400" y="6287706"/>
            <a:ext cx="1717675" cy="398827"/>
          </a:xfrm>
          <a:prstGeom prst="rect">
            <a:avLst/>
          </a:prstGeom>
        </p:spPr>
      </p:pic>
    </p:spTree>
    <p:extLst>
      <p:ext uri="{BB962C8B-B14F-4D97-AF65-F5344CB8AC3E}">
        <p14:creationId xmlns:p14="http://schemas.microsoft.com/office/powerpoint/2010/main" val="108826639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3A42867-0329-DC49-83DB-B998A3847B73}" type="datetimeFigureOut">
              <a:rPr lang="nl-NL" smtClean="0"/>
              <a:pPr/>
              <a:t>31-5-2021</a:t>
            </a:fld>
            <a:endParaRPr lang="nl-NL"/>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D535107F-FF34-C64A-B46A-27C307F2FD84}" type="slidenum">
              <a:rPr lang="nl-NL" smtClean="0"/>
              <a:pPr/>
              <a:t>‹nr.›</a:t>
            </a:fld>
            <a:endParaRPr lang="nl-NL"/>
          </a:p>
        </p:txBody>
      </p:sp>
    </p:spTree>
    <p:extLst>
      <p:ext uri="{BB962C8B-B14F-4D97-AF65-F5344CB8AC3E}">
        <p14:creationId xmlns:p14="http://schemas.microsoft.com/office/powerpoint/2010/main" val="37722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365125"/>
            <a:ext cx="1971675"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628650" y="365125"/>
            <a:ext cx="5800725"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3A42867-0329-DC49-83DB-B998A3847B73}" type="datetimeFigureOut">
              <a:rPr lang="nl-NL" smtClean="0"/>
              <a:pPr/>
              <a:t>31-5-2021</a:t>
            </a:fld>
            <a:endParaRPr lang="nl-NL"/>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D535107F-FF34-C64A-B46A-27C307F2FD84}" type="slidenum">
              <a:rPr lang="nl-NL" smtClean="0"/>
              <a:pPr/>
              <a:t>‹nr.›</a:t>
            </a:fld>
            <a:endParaRPr lang="nl-NL"/>
          </a:p>
        </p:txBody>
      </p:sp>
    </p:spTree>
    <p:extLst>
      <p:ext uri="{BB962C8B-B14F-4D97-AF65-F5344CB8AC3E}">
        <p14:creationId xmlns:p14="http://schemas.microsoft.com/office/powerpoint/2010/main" val="3889341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3A42867-0329-DC49-83DB-B998A3847B73}" type="datetimeFigureOut">
              <a:rPr lang="nl-NL" smtClean="0"/>
              <a:t>31-5-2021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35107F-FF34-C64A-B46A-27C307F2FD84}" type="slidenum">
              <a:rPr lang="nl-NL" smtClean="0"/>
              <a:t>‹nr.›</a:t>
            </a:fld>
            <a:endParaRPr lang="nl-NL"/>
          </a:p>
        </p:txBody>
      </p:sp>
    </p:spTree>
    <p:extLst>
      <p:ext uri="{BB962C8B-B14F-4D97-AF65-F5344CB8AC3E}">
        <p14:creationId xmlns:p14="http://schemas.microsoft.com/office/powerpoint/2010/main" val="25820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nl-NL" smtClean="0"/>
              <a:t>Klik om de stijl te bewerken</a:t>
            </a:r>
            <a:endParaRPr lang="nl-NL"/>
          </a:p>
        </p:txBody>
      </p:sp>
      <p:sp>
        <p:nvSpPr>
          <p:cNvPr id="3" name="Tijdelijke aanduiding voor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33A42867-0329-DC49-83DB-B998A3847B73}" type="datetimeFigureOut">
              <a:rPr lang="nl-NL" smtClean="0"/>
              <a:pPr/>
              <a:t>31-5-2021</a:t>
            </a:fld>
            <a:endParaRPr lang="nl-NL"/>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D535107F-FF34-C64A-B46A-27C307F2FD84}" type="slidenum">
              <a:rPr lang="nl-NL" smtClean="0"/>
              <a:pPr/>
              <a:t>‹nr.›</a:t>
            </a:fld>
            <a:endParaRPr lang="nl-NL"/>
          </a:p>
        </p:txBody>
      </p:sp>
    </p:spTree>
    <p:extLst>
      <p:ext uri="{BB962C8B-B14F-4D97-AF65-F5344CB8AC3E}">
        <p14:creationId xmlns:p14="http://schemas.microsoft.com/office/powerpoint/2010/main" val="11340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628650" y="1825625"/>
            <a:ext cx="38862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29150" y="1825625"/>
            <a:ext cx="38862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33A42867-0329-DC49-83DB-B998A3847B73}" type="datetimeFigureOut">
              <a:rPr lang="nl-NL" smtClean="0"/>
              <a:pPr/>
              <a:t>31-5-2021</a:t>
            </a:fld>
            <a:endParaRPr lang="nl-NL"/>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D535107F-FF34-C64A-B46A-27C307F2FD84}" type="slidenum">
              <a:rPr lang="nl-NL" smtClean="0"/>
              <a:pPr/>
              <a:t>‹nr.›</a:t>
            </a:fld>
            <a:endParaRPr lang="nl-NL"/>
          </a:p>
        </p:txBody>
      </p:sp>
    </p:spTree>
    <p:extLst>
      <p:ext uri="{BB962C8B-B14F-4D97-AF65-F5344CB8AC3E}">
        <p14:creationId xmlns:p14="http://schemas.microsoft.com/office/powerpoint/2010/main" val="1598932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Tekststijl van het model bewerken</a:t>
            </a:r>
          </a:p>
        </p:txBody>
      </p:sp>
      <p:sp>
        <p:nvSpPr>
          <p:cNvPr id="4" name="Tijdelijke aanduiding voor inhoud 3"/>
          <p:cNvSpPr>
            <a:spLocks noGrp="1"/>
          </p:cNvSpPr>
          <p:nvPr>
            <p:ph sz="half" idx="2"/>
          </p:nvPr>
        </p:nvSpPr>
        <p:spPr>
          <a:xfrm>
            <a:off x="629842" y="2505075"/>
            <a:ext cx="3868340"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Tekststijl van het model bewerken</a:t>
            </a:r>
          </a:p>
        </p:txBody>
      </p:sp>
      <p:sp>
        <p:nvSpPr>
          <p:cNvPr id="6" name="Tijdelijke aanduiding voor inhoud 5"/>
          <p:cNvSpPr>
            <a:spLocks noGrp="1"/>
          </p:cNvSpPr>
          <p:nvPr>
            <p:ph sz="quarter" idx="4"/>
          </p:nvPr>
        </p:nvSpPr>
        <p:spPr>
          <a:xfrm>
            <a:off x="4629150" y="2505075"/>
            <a:ext cx="3887391"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33A42867-0329-DC49-83DB-B998A3847B73}" type="datetimeFigureOut">
              <a:rPr lang="nl-NL" smtClean="0"/>
              <a:pPr/>
              <a:t>31-5-2021</a:t>
            </a:fld>
            <a:endParaRPr lang="nl-NL"/>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D535107F-FF34-C64A-B46A-27C307F2FD84}" type="slidenum">
              <a:rPr lang="nl-NL" smtClean="0"/>
              <a:pPr/>
              <a:t>‹nr.›</a:t>
            </a:fld>
            <a:endParaRPr lang="nl-NL"/>
          </a:p>
        </p:txBody>
      </p:sp>
    </p:spTree>
    <p:extLst>
      <p:ext uri="{BB962C8B-B14F-4D97-AF65-F5344CB8AC3E}">
        <p14:creationId xmlns:p14="http://schemas.microsoft.com/office/powerpoint/2010/main" val="2692940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33A42867-0329-DC49-83DB-B998A3847B73}" type="datetimeFigureOut">
              <a:rPr lang="nl-NL" smtClean="0"/>
              <a:pPr/>
              <a:t>31-5-2021</a:t>
            </a:fld>
            <a:endParaRPr lang="nl-NL"/>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D535107F-FF34-C64A-B46A-27C307F2FD84}" type="slidenum">
              <a:rPr lang="nl-NL" smtClean="0"/>
              <a:pPr/>
              <a:t>‹nr.›</a:t>
            </a:fld>
            <a:endParaRPr lang="nl-NL"/>
          </a:p>
        </p:txBody>
      </p:sp>
    </p:spTree>
    <p:extLst>
      <p:ext uri="{BB962C8B-B14F-4D97-AF65-F5344CB8AC3E}">
        <p14:creationId xmlns:p14="http://schemas.microsoft.com/office/powerpoint/2010/main" val="9885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3A42867-0329-DC49-83DB-B998A3847B73}" type="datetimeFigureOut">
              <a:rPr lang="nl-NL" smtClean="0"/>
              <a:pPr/>
              <a:t>31-5-2021</a:t>
            </a:fld>
            <a:endParaRPr lang="nl-NL"/>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D535107F-FF34-C64A-B46A-27C307F2FD84}" type="slidenum">
              <a:rPr lang="nl-NL" smtClean="0"/>
              <a:pPr/>
              <a:t>‹nr.›</a:t>
            </a:fld>
            <a:endParaRPr lang="nl-NL"/>
          </a:p>
        </p:txBody>
      </p:sp>
    </p:spTree>
    <p:extLst>
      <p:ext uri="{BB962C8B-B14F-4D97-AF65-F5344CB8AC3E}">
        <p14:creationId xmlns:p14="http://schemas.microsoft.com/office/powerpoint/2010/main" val="205606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nl-NL" smtClean="0"/>
              <a:t>Klik om de stijl te bewerken</a:t>
            </a:r>
            <a:endParaRPr lang="nl-NL"/>
          </a:p>
        </p:txBody>
      </p:sp>
      <p:sp>
        <p:nvSpPr>
          <p:cNvPr id="3" name="Tijdelijke aanduiding voor inhou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33A42867-0329-DC49-83DB-B998A3847B73}" type="datetimeFigureOut">
              <a:rPr lang="nl-NL" smtClean="0"/>
              <a:pPr/>
              <a:t>31-5-2021</a:t>
            </a:fld>
            <a:endParaRPr lang="nl-NL"/>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D535107F-FF34-C64A-B46A-27C307F2FD84}" type="slidenum">
              <a:rPr lang="nl-NL" smtClean="0"/>
              <a:pPr/>
              <a:t>‹nr.›</a:t>
            </a:fld>
            <a:endParaRPr lang="nl-NL"/>
          </a:p>
        </p:txBody>
      </p:sp>
    </p:spTree>
    <p:extLst>
      <p:ext uri="{BB962C8B-B14F-4D97-AF65-F5344CB8AC3E}">
        <p14:creationId xmlns:p14="http://schemas.microsoft.com/office/powerpoint/2010/main" val="3294898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33A42867-0329-DC49-83DB-B998A3847B73}" type="datetimeFigureOut">
              <a:rPr lang="nl-NL" smtClean="0"/>
              <a:pPr/>
              <a:t>31-5-2021</a:t>
            </a:fld>
            <a:endParaRPr lang="nl-NL"/>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D535107F-FF34-C64A-B46A-27C307F2FD84}" type="slidenum">
              <a:rPr lang="nl-NL" smtClean="0"/>
              <a:pPr/>
              <a:t>‹nr.›</a:t>
            </a:fld>
            <a:endParaRPr lang="nl-NL"/>
          </a:p>
        </p:txBody>
      </p:sp>
    </p:spTree>
    <p:extLst>
      <p:ext uri="{BB962C8B-B14F-4D97-AF65-F5344CB8AC3E}">
        <p14:creationId xmlns:p14="http://schemas.microsoft.com/office/powerpoint/2010/main" val="1631024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A42867-0329-DC49-83DB-B998A3847B73}" type="datetimeFigureOut">
              <a:rPr lang="nl-NL" smtClean="0"/>
              <a:pPr/>
              <a:t>31-5-2021</a:t>
            </a:fld>
            <a:endParaRPr lang="nl-NL"/>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35107F-FF34-C64A-B46A-27C307F2FD84}" type="slidenum">
              <a:rPr lang="nl-NL" smtClean="0"/>
              <a:pPr/>
              <a:t>‹nr.›</a:t>
            </a:fld>
            <a:endParaRPr lang="nl-NL"/>
          </a:p>
        </p:txBody>
      </p:sp>
      <p:pic>
        <p:nvPicPr>
          <p:cNvPr id="7" name="Afbeelding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7199498" y="6219859"/>
            <a:ext cx="1845292" cy="525931"/>
          </a:xfrm>
          <a:prstGeom prst="rect">
            <a:avLst/>
          </a:prstGeom>
        </p:spPr>
      </p:pic>
      <p:pic>
        <p:nvPicPr>
          <p:cNvPr id="8" name="Afbeelding 7"/>
          <p:cNvPicPr>
            <a:picLocks noChangeAspect="1"/>
          </p:cNvPicPr>
          <p:nvPr userDrawn="1"/>
        </p:nvPicPr>
        <p:blipFill rotWithShape="1">
          <a:blip r:embed="rId14" cstate="email">
            <a:extLst>
              <a:ext uri="{28A0092B-C50C-407E-A947-70E740481C1C}">
                <a14:useLocalDpi xmlns:a14="http://schemas.microsoft.com/office/drawing/2010/main"/>
              </a:ext>
            </a:extLst>
          </a:blip>
          <a:srcRect l="48458" t="27892" r="26297" b="20684"/>
          <a:stretch/>
        </p:blipFill>
        <p:spPr>
          <a:xfrm>
            <a:off x="0" y="6280442"/>
            <a:ext cx="504051" cy="577558"/>
          </a:xfrm>
          <a:prstGeom prst="rect">
            <a:avLst/>
          </a:prstGeom>
        </p:spPr>
      </p:pic>
    </p:spTree>
    <p:extLst>
      <p:ext uri="{BB962C8B-B14F-4D97-AF65-F5344CB8AC3E}">
        <p14:creationId xmlns:p14="http://schemas.microsoft.com/office/powerpoint/2010/main" val="1428881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2519" userDrawn="1">
          <p15:clr>
            <a:srgbClr val="F26B43"/>
          </p15:clr>
        </p15:guide>
        <p15:guide id="3" pos="2158" userDrawn="1">
          <p15:clr>
            <a:srgbClr val="F26B43"/>
          </p15:clr>
        </p15:guide>
        <p15:guide id="4" pos="716" userDrawn="1">
          <p15:clr>
            <a:srgbClr val="F26B43"/>
          </p15:clr>
        </p15:guide>
        <p15:guide id="5" pos="1438" userDrawn="1">
          <p15:clr>
            <a:srgbClr val="F26B43"/>
          </p15:clr>
        </p15:guide>
        <p15:guide id="6" pos="1799" userDrawn="1">
          <p15:clr>
            <a:srgbClr val="F26B43"/>
          </p15:clr>
        </p15:guide>
        <p15:guide id="7" pos="3241" userDrawn="1">
          <p15:clr>
            <a:srgbClr val="F26B43"/>
          </p15:clr>
        </p15:guide>
        <p15:guide id="8" pos="3602" userDrawn="1">
          <p15:clr>
            <a:srgbClr val="F26B43"/>
          </p15:clr>
        </p15:guide>
        <p15:guide id="9" pos="4684" userDrawn="1">
          <p15:clr>
            <a:srgbClr val="F26B43"/>
          </p15:clr>
        </p15:guide>
        <p15:guide id="10" pos="3962" userDrawn="1">
          <p15:clr>
            <a:srgbClr val="F26B43"/>
          </p15:clr>
        </p15:guide>
        <p15:guide id="11" pos="4322" userDrawn="1">
          <p15:clr>
            <a:srgbClr val="F26B43"/>
          </p15:clr>
        </p15:guide>
        <p15:guide id="12" pos="5044" userDrawn="1">
          <p15:clr>
            <a:srgbClr val="F26B43"/>
          </p15:clr>
        </p15:guide>
        <p15:guide id="13" pos="5404" userDrawn="1">
          <p15:clr>
            <a:srgbClr val="F26B43"/>
          </p15:clr>
        </p15:guide>
        <p15:guide id="14" pos="355" userDrawn="1">
          <p15:clr>
            <a:srgbClr val="F26B43"/>
          </p15:clr>
        </p15:guide>
        <p15:guide id="15" pos="1077" userDrawn="1">
          <p15:clr>
            <a:srgbClr val="F26B43"/>
          </p15:clr>
        </p15:guide>
        <p15:guide id="16" orient="horz" pos="368" userDrawn="1">
          <p15:clr>
            <a:srgbClr val="F26B43"/>
          </p15:clr>
        </p15:guide>
        <p15:guide id="17" orient="horz" pos="3962" userDrawn="1">
          <p15:clr>
            <a:srgbClr val="F26B43"/>
          </p15:clr>
        </p15:guide>
        <p15:guide id="18" orient="horz" pos="3770" userDrawn="1">
          <p15:clr>
            <a:srgbClr val="F26B43"/>
          </p15:clr>
        </p15:guide>
        <p15:guide id="19" orient="horz" pos="73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f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8.jpeg"/><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1.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475D-40DD-474F-BA91-B4A7F4FB7457}"/>
              </a:ext>
            </a:extLst>
          </p:cNvPr>
          <p:cNvSpPr>
            <a:spLocks noGrp="1"/>
          </p:cNvSpPr>
          <p:nvPr>
            <p:ph type="ctrTitle"/>
          </p:nvPr>
        </p:nvSpPr>
        <p:spPr>
          <a:xfrm>
            <a:off x="814638" y="3440593"/>
            <a:ext cx="6858000" cy="1790700"/>
          </a:xfrm>
        </p:spPr>
        <p:txBody>
          <a:bodyPr>
            <a:normAutofit/>
          </a:bodyPr>
          <a:lstStyle/>
          <a:p>
            <a:r>
              <a:rPr lang="nl-NL" sz="5400" dirty="0"/>
              <a:t>De wesp</a:t>
            </a:r>
          </a:p>
        </p:txBody>
      </p:sp>
      <p:pic>
        <p:nvPicPr>
          <p:cNvPr id="4" name="Picture 3">
            <a:extLst>
              <a:ext uri="{FF2B5EF4-FFF2-40B4-BE49-F238E27FC236}">
                <a16:creationId xmlns:a16="http://schemas.microsoft.com/office/drawing/2014/main" id="{1BA6B97E-448A-4881-9681-E687003496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004" y="1054131"/>
            <a:ext cx="7067550" cy="3494349"/>
          </a:xfrm>
          <a:prstGeom prst="rect">
            <a:avLst/>
          </a:prstGeom>
        </p:spPr>
      </p:pic>
    </p:spTree>
    <p:extLst>
      <p:ext uri="{BB962C8B-B14F-4D97-AF65-F5344CB8AC3E}">
        <p14:creationId xmlns:p14="http://schemas.microsoft.com/office/powerpoint/2010/main" val="16526490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98DB-EAB0-41C4-A950-DE71FEAAA4F8}"/>
              </a:ext>
            </a:extLst>
          </p:cNvPr>
          <p:cNvSpPr>
            <a:spLocks noGrp="1"/>
          </p:cNvSpPr>
          <p:nvPr>
            <p:ph type="title"/>
          </p:nvPr>
        </p:nvSpPr>
        <p:spPr/>
        <p:txBody>
          <a:bodyPr/>
          <a:lstStyle/>
          <a:p>
            <a:r>
              <a:rPr lang="nl-NL" dirty="0"/>
              <a:t>Wat maakt de wesp bijzonder?</a:t>
            </a:r>
          </a:p>
        </p:txBody>
      </p:sp>
      <p:pic>
        <p:nvPicPr>
          <p:cNvPr id="4" name="Picture 3">
            <a:extLst>
              <a:ext uri="{FF2B5EF4-FFF2-40B4-BE49-F238E27FC236}">
                <a16:creationId xmlns:a16="http://schemas.microsoft.com/office/drawing/2014/main" id="{38CE25B8-F770-448D-A2F5-4AF3348F567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76256" y="3141691"/>
            <a:ext cx="4209004" cy="2390810"/>
          </a:xfrm>
          <a:prstGeom prst="rect">
            <a:avLst/>
          </a:prstGeom>
          <a:ln>
            <a:noFill/>
          </a:ln>
          <a:effectLst>
            <a:softEdge rad="112500"/>
          </a:effectLst>
        </p:spPr>
      </p:pic>
      <p:sp>
        <p:nvSpPr>
          <p:cNvPr id="24" name="TextBox 23">
            <a:extLst>
              <a:ext uri="{FF2B5EF4-FFF2-40B4-BE49-F238E27FC236}">
                <a16:creationId xmlns:a16="http://schemas.microsoft.com/office/drawing/2014/main" id="{8D76FF69-A614-4E03-9752-D4CD50E588C5}"/>
              </a:ext>
            </a:extLst>
          </p:cNvPr>
          <p:cNvSpPr txBox="1"/>
          <p:nvPr/>
        </p:nvSpPr>
        <p:spPr>
          <a:xfrm>
            <a:off x="5429030" y="2278939"/>
            <a:ext cx="1668727" cy="415498"/>
          </a:xfrm>
          <a:prstGeom prst="rect">
            <a:avLst/>
          </a:prstGeom>
          <a:noFill/>
        </p:spPr>
        <p:txBody>
          <a:bodyPr wrap="none" rtlCol="0">
            <a:spAutoFit/>
          </a:bodyPr>
          <a:lstStyle/>
          <a:p>
            <a:r>
              <a:rPr lang="nl-NL" sz="2100" dirty="0"/>
              <a:t>Wespen taille</a:t>
            </a:r>
          </a:p>
        </p:txBody>
      </p:sp>
      <p:cxnSp>
        <p:nvCxnSpPr>
          <p:cNvPr id="7" name="Straight Arrow Connector 6">
            <a:extLst>
              <a:ext uri="{FF2B5EF4-FFF2-40B4-BE49-F238E27FC236}">
                <a16:creationId xmlns:a16="http://schemas.microsoft.com/office/drawing/2014/main" id="{972F1B4F-AD71-4E31-9771-C9BCB55A0E24}"/>
              </a:ext>
            </a:extLst>
          </p:cNvPr>
          <p:cNvCxnSpPr>
            <a:cxnSpLocks/>
          </p:cNvCxnSpPr>
          <p:nvPr/>
        </p:nvCxnSpPr>
        <p:spPr>
          <a:xfrm flipH="1">
            <a:off x="2862272" y="2642330"/>
            <a:ext cx="2566758" cy="135582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8" name="Picture 7">
            <a:extLst>
              <a:ext uri="{FF2B5EF4-FFF2-40B4-BE49-F238E27FC236}">
                <a16:creationId xmlns:a16="http://schemas.microsoft.com/office/drawing/2014/main" id="{6AE32934-B886-43C3-81E5-31F37200851E}"/>
              </a:ext>
            </a:extLst>
          </p:cNvPr>
          <p:cNvPicPr/>
          <p:nvPr/>
        </p:nvPicPr>
        <p:blipFill rotWithShape="1">
          <a:blip r:embed="rId4">
            <a:extLst>
              <a:ext uri="{28A0092B-C50C-407E-A947-70E740481C1C}">
                <a14:useLocalDpi xmlns:a14="http://schemas.microsoft.com/office/drawing/2010/main" val="0"/>
              </a:ext>
            </a:extLst>
          </a:blip>
          <a:srcRect l="16262" t="19061" r="23549" b="12519"/>
          <a:stretch/>
        </p:blipFill>
        <p:spPr bwMode="auto">
          <a:xfrm>
            <a:off x="5610571" y="3330723"/>
            <a:ext cx="2683043" cy="2201779"/>
          </a:xfrm>
          <a:prstGeom prst="rect">
            <a:avLst/>
          </a:prstGeom>
          <a:ln>
            <a:noFill/>
          </a:ln>
          <a:effectLst>
            <a:softEdge rad="112500"/>
          </a:effectLst>
        </p:spPr>
      </p:pic>
      <p:cxnSp>
        <p:nvCxnSpPr>
          <p:cNvPr id="9" name="Straight Arrow Connector 8">
            <a:extLst>
              <a:ext uri="{FF2B5EF4-FFF2-40B4-BE49-F238E27FC236}">
                <a16:creationId xmlns:a16="http://schemas.microsoft.com/office/drawing/2014/main" id="{9A490F7B-CA7A-4109-84FF-5FCE7651B565}"/>
              </a:ext>
            </a:extLst>
          </p:cNvPr>
          <p:cNvCxnSpPr>
            <a:cxnSpLocks/>
          </p:cNvCxnSpPr>
          <p:nvPr/>
        </p:nvCxnSpPr>
        <p:spPr>
          <a:xfrm>
            <a:off x="6832910" y="2642329"/>
            <a:ext cx="519108" cy="1234481"/>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344933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43BC724-7E02-4771-8D60-8699F78E9E6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84" t="-1869" r="130" b="-4871"/>
          <a:stretch/>
        </p:blipFill>
        <p:spPr>
          <a:xfrm>
            <a:off x="-622090" y="1009937"/>
            <a:ext cx="9766090" cy="4838126"/>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7" name="TextBox 6">
            <a:extLst>
              <a:ext uri="{FF2B5EF4-FFF2-40B4-BE49-F238E27FC236}">
                <a16:creationId xmlns:a16="http://schemas.microsoft.com/office/drawing/2014/main" id="{033A851A-6A9E-48EB-896C-3F0E510927B5}"/>
              </a:ext>
            </a:extLst>
          </p:cNvPr>
          <p:cNvSpPr txBox="1"/>
          <p:nvPr/>
        </p:nvSpPr>
        <p:spPr>
          <a:xfrm>
            <a:off x="2273968" y="1379107"/>
            <a:ext cx="4788569" cy="646331"/>
          </a:xfrm>
          <a:prstGeom prst="rect">
            <a:avLst/>
          </a:prstGeom>
          <a:noFill/>
        </p:spPr>
        <p:txBody>
          <a:bodyPr wrap="square" rtlCol="0">
            <a:spAutoFit/>
          </a:bodyPr>
          <a:lstStyle/>
          <a:p>
            <a:r>
              <a:rPr lang="nl-NL" sz="3600" dirty="0"/>
              <a:t>Herken jij de wesp?</a:t>
            </a:r>
          </a:p>
        </p:txBody>
      </p:sp>
    </p:spTree>
    <p:extLst>
      <p:ext uri="{BB962C8B-B14F-4D97-AF65-F5344CB8AC3E}">
        <p14:creationId xmlns:p14="http://schemas.microsoft.com/office/powerpoint/2010/main" val="15013688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F7E7-6AFE-48FA-A461-8408549CB73A}"/>
              </a:ext>
            </a:extLst>
          </p:cNvPr>
          <p:cNvSpPr>
            <a:spLocks noGrp="1"/>
          </p:cNvSpPr>
          <p:nvPr>
            <p:ph type="title"/>
          </p:nvPr>
        </p:nvSpPr>
        <p:spPr>
          <a:xfrm>
            <a:off x="628650" y="1171339"/>
            <a:ext cx="3943350" cy="424538"/>
          </a:xfrm>
        </p:spPr>
        <p:txBody>
          <a:bodyPr>
            <a:normAutofit fontScale="90000"/>
          </a:bodyPr>
          <a:lstStyle/>
          <a:p>
            <a:r>
              <a:rPr lang="nl-NL"/>
              <a:t>Welke is de wesp?</a:t>
            </a:r>
          </a:p>
        </p:txBody>
      </p:sp>
      <p:pic>
        <p:nvPicPr>
          <p:cNvPr id="8" name="Picture 7">
            <a:extLst>
              <a:ext uri="{FF2B5EF4-FFF2-40B4-BE49-F238E27FC236}">
                <a16:creationId xmlns:a16="http://schemas.microsoft.com/office/drawing/2014/main" id="{2EB80100-DBE4-4F75-9B9A-B662C8A5676D}"/>
              </a:ext>
            </a:extLst>
          </p:cNvPr>
          <p:cNvPicPr/>
          <p:nvPr/>
        </p:nvPicPr>
        <p:blipFill rotWithShape="1">
          <a:blip r:embed="rId3">
            <a:extLst>
              <a:ext uri="{28A0092B-C50C-407E-A947-70E740481C1C}">
                <a14:useLocalDpi xmlns:a14="http://schemas.microsoft.com/office/drawing/2010/main" val="0"/>
              </a:ext>
            </a:extLst>
          </a:blip>
          <a:srcRect l="27746" t="22500" r="8459" b="15366"/>
          <a:stretch/>
        </p:blipFill>
        <p:spPr bwMode="auto">
          <a:xfrm flipH="1">
            <a:off x="296278" y="2494861"/>
            <a:ext cx="4608095" cy="2767262"/>
          </a:xfrm>
          <a:prstGeom prst="rect">
            <a:avLst/>
          </a:prstGeom>
          <a:ln>
            <a:noFill/>
          </a:ln>
          <a:effectLst>
            <a:softEdge rad="112500"/>
          </a:effectLst>
        </p:spPr>
      </p:pic>
      <p:pic>
        <p:nvPicPr>
          <p:cNvPr id="5" name="Afbeelding 4">
            <a:extLst>
              <a:ext uri="{FF2B5EF4-FFF2-40B4-BE49-F238E27FC236}">
                <a16:creationId xmlns:a16="http://schemas.microsoft.com/office/drawing/2014/main" id="{85F9C288-4FAA-4C44-9B60-44B31C1F9986}"/>
              </a:ext>
            </a:extLst>
          </p:cNvPr>
          <p:cNvPicPr>
            <a:picLocks noChangeAspect="1"/>
          </p:cNvPicPr>
          <p:nvPr/>
        </p:nvPicPr>
        <p:blipFill>
          <a:blip r:embed="rId4"/>
          <a:stretch>
            <a:fillRect/>
          </a:stretch>
        </p:blipFill>
        <p:spPr>
          <a:xfrm>
            <a:off x="5158040" y="2494861"/>
            <a:ext cx="3689683" cy="2767262"/>
          </a:xfrm>
          <a:prstGeom prst="rect">
            <a:avLst/>
          </a:prstGeom>
          <a:ln>
            <a:noFill/>
          </a:ln>
          <a:effectLst>
            <a:softEdge rad="112500"/>
          </a:effectLst>
        </p:spPr>
      </p:pic>
    </p:spTree>
    <p:extLst>
      <p:ext uri="{BB962C8B-B14F-4D97-AF65-F5344CB8AC3E}">
        <p14:creationId xmlns:p14="http://schemas.microsoft.com/office/powerpoint/2010/main" val="36246614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F7E7-6AFE-48FA-A461-8408549CB73A}"/>
              </a:ext>
            </a:extLst>
          </p:cNvPr>
          <p:cNvSpPr>
            <a:spLocks noGrp="1"/>
          </p:cNvSpPr>
          <p:nvPr>
            <p:ph type="title"/>
          </p:nvPr>
        </p:nvSpPr>
        <p:spPr/>
        <p:txBody>
          <a:bodyPr/>
          <a:lstStyle/>
          <a:p>
            <a:r>
              <a:rPr lang="nl-NL"/>
              <a:t>Welke is de wesp?</a:t>
            </a:r>
          </a:p>
        </p:txBody>
      </p:sp>
      <p:pic>
        <p:nvPicPr>
          <p:cNvPr id="8" name="Picture 7">
            <a:extLst>
              <a:ext uri="{FF2B5EF4-FFF2-40B4-BE49-F238E27FC236}">
                <a16:creationId xmlns:a16="http://schemas.microsoft.com/office/drawing/2014/main" id="{2EB80100-DBE4-4F75-9B9A-B662C8A5676D}"/>
              </a:ext>
            </a:extLst>
          </p:cNvPr>
          <p:cNvPicPr/>
          <p:nvPr/>
        </p:nvPicPr>
        <p:blipFill rotWithShape="1">
          <a:blip r:embed="rId2">
            <a:extLst>
              <a:ext uri="{28A0092B-C50C-407E-A947-70E740481C1C}">
                <a14:useLocalDpi xmlns:a14="http://schemas.microsoft.com/office/drawing/2010/main" val="0"/>
              </a:ext>
            </a:extLst>
          </a:blip>
          <a:srcRect l="27746" t="22500" r="8459" b="15366"/>
          <a:stretch/>
        </p:blipFill>
        <p:spPr bwMode="auto">
          <a:xfrm flipH="1">
            <a:off x="493295" y="2806367"/>
            <a:ext cx="4608095" cy="2767262"/>
          </a:xfrm>
          <a:prstGeom prst="rect">
            <a:avLst/>
          </a:prstGeom>
          <a:ln>
            <a:noFill/>
          </a:ln>
          <a:effectLst>
            <a:softEdge rad="112500"/>
          </a:effectLst>
        </p:spPr>
      </p:pic>
      <p:sp>
        <p:nvSpPr>
          <p:cNvPr id="6" name="Oval 5">
            <a:extLst>
              <a:ext uri="{FF2B5EF4-FFF2-40B4-BE49-F238E27FC236}">
                <a16:creationId xmlns:a16="http://schemas.microsoft.com/office/drawing/2014/main" id="{F740815F-527E-43DB-94BA-5617F782DE0A}"/>
              </a:ext>
            </a:extLst>
          </p:cNvPr>
          <p:cNvSpPr/>
          <p:nvPr/>
        </p:nvSpPr>
        <p:spPr>
          <a:xfrm>
            <a:off x="628651" y="2400927"/>
            <a:ext cx="4206125" cy="3599823"/>
          </a:xfrm>
          <a:prstGeom prst="ellipse">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sz="1350"/>
          </a:p>
        </p:txBody>
      </p:sp>
      <p:pic>
        <p:nvPicPr>
          <p:cNvPr id="5" name="Afbeelding 4">
            <a:extLst>
              <a:ext uri="{FF2B5EF4-FFF2-40B4-BE49-F238E27FC236}">
                <a16:creationId xmlns:a16="http://schemas.microsoft.com/office/drawing/2014/main" id="{0495D8BA-AB28-2C45-97B6-A2AA6DA97F0C}"/>
              </a:ext>
            </a:extLst>
          </p:cNvPr>
          <p:cNvPicPr>
            <a:picLocks noChangeAspect="1"/>
          </p:cNvPicPr>
          <p:nvPr/>
        </p:nvPicPr>
        <p:blipFill>
          <a:blip r:embed="rId3"/>
          <a:stretch>
            <a:fillRect/>
          </a:stretch>
        </p:blipFill>
        <p:spPr>
          <a:xfrm>
            <a:off x="5266575" y="2806366"/>
            <a:ext cx="3689683" cy="2767262"/>
          </a:xfrm>
          <a:prstGeom prst="rect">
            <a:avLst/>
          </a:prstGeom>
          <a:ln>
            <a:noFill/>
          </a:ln>
          <a:effectLst>
            <a:softEdge rad="112500"/>
          </a:effectLst>
        </p:spPr>
      </p:pic>
    </p:spTree>
    <p:extLst>
      <p:ext uri="{BB962C8B-B14F-4D97-AF65-F5344CB8AC3E}">
        <p14:creationId xmlns:p14="http://schemas.microsoft.com/office/powerpoint/2010/main" val="42486379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F7E7-6AFE-48FA-A461-8408549CB73A}"/>
              </a:ext>
            </a:extLst>
          </p:cNvPr>
          <p:cNvSpPr>
            <a:spLocks noGrp="1"/>
          </p:cNvSpPr>
          <p:nvPr>
            <p:ph type="title"/>
          </p:nvPr>
        </p:nvSpPr>
        <p:spPr/>
        <p:txBody>
          <a:bodyPr/>
          <a:lstStyle/>
          <a:p>
            <a:r>
              <a:rPr lang="nl-NL"/>
              <a:t>Waar kun je de wesp aan herkennen?</a:t>
            </a:r>
          </a:p>
        </p:txBody>
      </p:sp>
      <p:pic>
        <p:nvPicPr>
          <p:cNvPr id="8" name="Picture 7">
            <a:extLst>
              <a:ext uri="{FF2B5EF4-FFF2-40B4-BE49-F238E27FC236}">
                <a16:creationId xmlns:a16="http://schemas.microsoft.com/office/drawing/2014/main" id="{2EB80100-DBE4-4F75-9B9A-B662C8A5676D}"/>
              </a:ext>
            </a:extLst>
          </p:cNvPr>
          <p:cNvPicPr/>
          <p:nvPr/>
        </p:nvPicPr>
        <p:blipFill rotWithShape="1">
          <a:blip r:embed="rId2">
            <a:extLst>
              <a:ext uri="{28A0092B-C50C-407E-A947-70E740481C1C}">
                <a14:useLocalDpi xmlns:a14="http://schemas.microsoft.com/office/drawing/2010/main" val="0"/>
              </a:ext>
            </a:extLst>
          </a:blip>
          <a:srcRect l="27746" t="22500" r="8459" b="15366"/>
          <a:stretch/>
        </p:blipFill>
        <p:spPr bwMode="auto">
          <a:xfrm flipH="1">
            <a:off x="536485" y="2806367"/>
            <a:ext cx="4035515" cy="2457820"/>
          </a:xfrm>
          <a:prstGeom prst="rect">
            <a:avLst/>
          </a:prstGeom>
          <a:ln>
            <a:noFill/>
          </a:ln>
          <a:effectLst>
            <a:softEdge rad="112500"/>
          </a:effectLst>
        </p:spPr>
      </p:pic>
      <p:sp>
        <p:nvSpPr>
          <p:cNvPr id="7" name="TextBox 6">
            <a:extLst>
              <a:ext uri="{FF2B5EF4-FFF2-40B4-BE49-F238E27FC236}">
                <a16:creationId xmlns:a16="http://schemas.microsoft.com/office/drawing/2014/main" id="{37CFEA6F-C94E-4222-8EBF-C19465ED1E7F}"/>
              </a:ext>
            </a:extLst>
          </p:cNvPr>
          <p:cNvSpPr txBox="1"/>
          <p:nvPr/>
        </p:nvSpPr>
        <p:spPr>
          <a:xfrm>
            <a:off x="2351680" y="5456875"/>
            <a:ext cx="806631" cy="415498"/>
          </a:xfrm>
          <a:prstGeom prst="rect">
            <a:avLst/>
          </a:prstGeom>
          <a:noFill/>
        </p:spPr>
        <p:txBody>
          <a:bodyPr wrap="none" rtlCol="0">
            <a:spAutoFit/>
          </a:bodyPr>
          <a:lstStyle/>
          <a:p>
            <a:r>
              <a:rPr lang="nl-NL" sz="2100" b="1"/>
              <a:t>Wesp</a:t>
            </a:r>
          </a:p>
        </p:txBody>
      </p:sp>
      <p:sp>
        <p:nvSpPr>
          <p:cNvPr id="9" name="TextBox 8">
            <a:extLst>
              <a:ext uri="{FF2B5EF4-FFF2-40B4-BE49-F238E27FC236}">
                <a16:creationId xmlns:a16="http://schemas.microsoft.com/office/drawing/2014/main" id="{41B12CF6-C4B3-480B-B61E-93D8F7C76FDE}"/>
              </a:ext>
            </a:extLst>
          </p:cNvPr>
          <p:cNvSpPr txBox="1"/>
          <p:nvPr/>
        </p:nvSpPr>
        <p:spPr>
          <a:xfrm>
            <a:off x="6658442" y="5539847"/>
            <a:ext cx="470000" cy="415498"/>
          </a:xfrm>
          <a:prstGeom prst="rect">
            <a:avLst/>
          </a:prstGeom>
          <a:noFill/>
        </p:spPr>
        <p:txBody>
          <a:bodyPr wrap="none" rtlCol="0">
            <a:spAutoFit/>
          </a:bodyPr>
          <a:lstStyle/>
          <a:p>
            <a:r>
              <a:rPr lang="nl-NL" sz="2100" b="1" dirty="0"/>
              <a:t>Bij</a:t>
            </a:r>
          </a:p>
        </p:txBody>
      </p:sp>
      <p:pic>
        <p:nvPicPr>
          <p:cNvPr id="11" name="Afbeelding 10">
            <a:extLst>
              <a:ext uri="{FF2B5EF4-FFF2-40B4-BE49-F238E27FC236}">
                <a16:creationId xmlns:a16="http://schemas.microsoft.com/office/drawing/2014/main" id="{9A174582-7B63-B540-8817-5395765DA432}"/>
              </a:ext>
            </a:extLst>
          </p:cNvPr>
          <p:cNvPicPr>
            <a:picLocks noChangeAspect="1"/>
          </p:cNvPicPr>
          <p:nvPr/>
        </p:nvPicPr>
        <p:blipFill>
          <a:blip r:embed="rId3"/>
          <a:stretch>
            <a:fillRect/>
          </a:stretch>
        </p:blipFill>
        <p:spPr>
          <a:xfrm>
            <a:off x="4917833" y="2689613"/>
            <a:ext cx="3689683" cy="2767262"/>
          </a:xfrm>
          <a:prstGeom prst="rect">
            <a:avLst/>
          </a:prstGeom>
          <a:ln>
            <a:noFill/>
          </a:ln>
          <a:effectLst>
            <a:softEdge rad="112500"/>
          </a:effectLst>
        </p:spPr>
      </p:pic>
    </p:spTree>
    <p:extLst>
      <p:ext uri="{BB962C8B-B14F-4D97-AF65-F5344CB8AC3E}">
        <p14:creationId xmlns:p14="http://schemas.microsoft.com/office/powerpoint/2010/main" val="12246019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F7E7-6AFE-48FA-A461-8408549CB73A}"/>
              </a:ext>
            </a:extLst>
          </p:cNvPr>
          <p:cNvSpPr>
            <a:spLocks noGrp="1"/>
          </p:cNvSpPr>
          <p:nvPr>
            <p:ph type="title"/>
          </p:nvPr>
        </p:nvSpPr>
        <p:spPr/>
        <p:txBody>
          <a:bodyPr/>
          <a:lstStyle/>
          <a:p>
            <a:r>
              <a:rPr lang="nl-NL" dirty="0"/>
              <a:t>Waar kun je de wesp aan herkennen?</a:t>
            </a:r>
          </a:p>
        </p:txBody>
      </p:sp>
      <p:pic>
        <p:nvPicPr>
          <p:cNvPr id="8" name="Picture 7">
            <a:extLst>
              <a:ext uri="{FF2B5EF4-FFF2-40B4-BE49-F238E27FC236}">
                <a16:creationId xmlns:a16="http://schemas.microsoft.com/office/drawing/2014/main" id="{2EB80100-DBE4-4F75-9B9A-B662C8A5676D}"/>
              </a:ext>
            </a:extLst>
          </p:cNvPr>
          <p:cNvPicPr/>
          <p:nvPr/>
        </p:nvPicPr>
        <p:blipFill rotWithShape="1">
          <a:blip r:embed="rId3">
            <a:extLst>
              <a:ext uri="{28A0092B-C50C-407E-A947-70E740481C1C}">
                <a14:useLocalDpi xmlns:a14="http://schemas.microsoft.com/office/drawing/2010/main" val="0"/>
              </a:ext>
            </a:extLst>
          </a:blip>
          <a:srcRect l="27746" t="22500" r="8459" b="15366"/>
          <a:stretch/>
        </p:blipFill>
        <p:spPr bwMode="auto">
          <a:xfrm flipH="1">
            <a:off x="180474" y="2823098"/>
            <a:ext cx="4608095" cy="2767262"/>
          </a:xfrm>
          <a:prstGeom prst="rect">
            <a:avLst/>
          </a:prstGeom>
          <a:ln>
            <a:noFill/>
          </a:ln>
          <a:effectLst>
            <a:softEdge rad="112500"/>
          </a:effectLst>
        </p:spPr>
      </p:pic>
      <p:sp>
        <p:nvSpPr>
          <p:cNvPr id="7" name="TextBox 6">
            <a:extLst>
              <a:ext uri="{FF2B5EF4-FFF2-40B4-BE49-F238E27FC236}">
                <a16:creationId xmlns:a16="http://schemas.microsoft.com/office/drawing/2014/main" id="{37CFEA6F-C94E-4222-8EBF-C19465ED1E7F}"/>
              </a:ext>
            </a:extLst>
          </p:cNvPr>
          <p:cNvSpPr txBox="1"/>
          <p:nvPr/>
        </p:nvSpPr>
        <p:spPr>
          <a:xfrm>
            <a:off x="2351680" y="5456875"/>
            <a:ext cx="806631" cy="415498"/>
          </a:xfrm>
          <a:prstGeom prst="rect">
            <a:avLst/>
          </a:prstGeom>
          <a:noFill/>
        </p:spPr>
        <p:txBody>
          <a:bodyPr wrap="none" rtlCol="0">
            <a:spAutoFit/>
          </a:bodyPr>
          <a:lstStyle/>
          <a:p>
            <a:r>
              <a:rPr lang="nl-NL" sz="2100" b="1" dirty="0"/>
              <a:t>Wesp</a:t>
            </a:r>
          </a:p>
        </p:txBody>
      </p:sp>
      <p:sp>
        <p:nvSpPr>
          <p:cNvPr id="9" name="TextBox 8">
            <a:extLst>
              <a:ext uri="{FF2B5EF4-FFF2-40B4-BE49-F238E27FC236}">
                <a16:creationId xmlns:a16="http://schemas.microsoft.com/office/drawing/2014/main" id="{41B12CF6-C4B3-480B-B61E-93D8F7C76FDE}"/>
              </a:ext>
            </a:extLst>
          </p:cNvPr>
          <p:cNvSpPr txBox="1"/>
          <p:nvPr/>
        </p:nvSpPr>
        <p:spPr>
          <a:xfrm>
            <a:off x="6966139" y="5550432"/>
            <a:ext cx="470000" cy="415498"/>
          </a:xfrm>
          <a:prstGeom prst="rect">
            <a:avLst/>
          </a:prstGeom>
          <a:noFill/>
        </p:spPr>
        <p:txBody>
          <a:bodyPr wrap="none" rtlCol="0">
            <a:spAutoFit/>
          </a:bodyPr>
          <a:lstStyle/>
          <a:p>
            <a:r>
              <a:rPr lang="nl-NL" sz="2100" b="1" dirty="0"/>
              <a:t>Bij</a:t>
            </a:r>
          </a:p>
        </p:txBody>
      </p:sp>
      <p:cxnSp>
        <p:nvCxnSpPr>
          <p:cNvPr id="10" name="Straight Arrow Connector 9">
            <a:extLst>
              <a:ext uri="{FF2B5EF4-FFF2-40B4-BE49-F238E27FC236}">
                <a16:creationId xmlns:a16="http://schemas.microsoft.com/office/drawing/2014/main" id="{2FA1505E-5956-461C-92B2-EBC612E28DE4}"/>
              </a:ext>
            </a:extLst>
          </p:cNvPr>
          <p:cNvCxnSpPr>
            <a:cxnSpLocks/>
          </p:cNvCxnSpPr>
          <p:nvPr/>
        </p:nvCxnSpPr>
        <p:spPr>
          <a:xfrm flipH="1">
            <a:off x="2384019" y="2806367"/>
            <a:ext cx="100503" cy="101109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654C122B-72EE-47B5-B0C4-1B6192B40E83}"/>
              </a:ext>
            </a:extLst>
          </p:cNvPr>
          <p:cNvCxnSpPr>
            <a:cxnSpLocks/>
          </p:cNvCxnSpPr>
          <p:nvPr/>
        </p:nvCxnSpPr>
        <p:spPr>
          <a:xfrm>
            <a:off x="4561589" y="2643941"/>
            <a:ext cx="0" cy="142242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C5DF6F72-722C-4C36-8283-F25B271E90A2}"/>
              </a:ext>
            </a:extLst>
          </p:cNvPr>
          <p:cNvCxnSpPr>
            <a:cxnSpLocks/>
          </p:cNvCxnSpPr>
          <p:nvPr/>
        </p:nvCxnSpPr>
        <p:spPr>
          <a:xfrm>
            <a:off x="865464" y="2643940"/>
            <a:ext cx="490414" cy="1736255"/>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52FBC115-45F1-4580-8E60-EC9CE5613BF2}"/>
              </a:ext>
            </a:extLst>
          </p:cNvPr>
          <p:cNvSpPr txBox="1"/>
          <p:nvPr/>
        </p:nvSpPr>
        <p:spPr>
          <a:xfrm>
            <a:off x="3252774" y="2269609"/>
            <a:ext cx="1775038" cy="415498"/>
          </a:xfrm>
          <a:prstGeom prst="rect">
            <a:avLst/>
          </a:prstGeom>
          <a:noFill/>
        </p:spPr>
        <p:txBody>
          <a:bodyPr wrap="none" rtlCol="0">
            <a:spAutoFit/>
          </a:bodyPr>
          <a:lstStyle/>
          <a:p>
            <a:r>
              <a:rPr lang="nl-NL" sz="2100" dirty="0"/>
              <a:t>Grote antenne</a:t>
            </a:r>
          </a:p>
        </p:txBody>
      </p:sp>
      <p:sp>
        <p:nvSpPr>
          <p:cNvPr id="14" name="TextBox 13">
            <a:extLst>
              <a:ext uri="{FF2B5EF4-FFF2-40B4-BE49-F238E27FC236}">
                <a16:creationId xmlns:a16="http://schemas.microsoft.com/office/drawing/2014/main" id="{8D55C30E-DF9B-4893-AB8E-245F94765D11}"/>
              </a:ext>
            </a:extLst>
          </p:cNvPr>
          <p:cNvSpPr txBox="1"/>
          <p:nvPr/>
        </p:nvSpPr>
        <p:spPr>
          <a:xfrm>
            <a:off x="1706019" y="2430682"/>
            <a:ext cx="1508683" cy="415498"/>
          </a:xfrm>
          <a:prstGeom prst="rect">
            <a:avLst/>
          </a:prstGeom>
          <a:noFill/>
        </p:spPr>
        <p:txBody>
          <a:bodyPr wrap="none" rtlCol="0">
            <a:spAutoFit/>
          </a:bodyPr>
          <a:lstStyle/>
          <a:p>
            <a:r>
              <a:rPr lang="nl-NL" sz="2100" dirty="0"/>
              <a:t>Smalle taille</a:t>
            </a:r>
          </a:p>
        </p:txBody>
      </p:sp>
      <p:sp>
        <p:nvSpPr>
          <p:cNvPr id="15" name="TextBox 14">
            <a:extLst>
              <a:ext uri="{FF2B5EF4-FFF2-40B4-BE49-F238E27FC236}">
                <a16:creationId xmlns:a16="http://schemas.microsoft.com/office/drawing/2014/main" id="{8174C894-88A7-4A09-ADD4-CD719447D070}"/>
              </a:ext>
            </a:extLst>
          </p:cNvPr>
          <p:cNvSpPr txBox="1"/>
          <p:nvPr/>
        </p:nvSpPr>
        <p:spPr>
          <a:xfrm>
            <a:off x="65010" y="1928549"/>
            <a:ext cx="1882951" cy="738664"/>
          </a:xfrm>
          <a:prstGeom prst="rect">
            <a:avLst/>
          </a:prstGeom>
          <a:noFill/>
        </p:spPr>
        <p:txBody>
          <a:bodyPr wrap="none" rtlCol="0">
            <a:spAutoFit/>
          </a:bodyPr>
          <a:lstStyle/>
          <a:p>
            <a:pPr algn="ctr"/>
            <a:r>
              <a:rPr lang="nl-NL" sz="2100" dirty="0"/>
              <a:t>Weinig of geen </a:t>
            </a:r>
            <a:br>
              <a:rPr lang="nl-NL" sz="2100" dirty="0"/>
            </a:br>
            <a:r>
              <a:rPr lang="nl-NL" sz="2100" dirty="0"/>
              <a:t>haren</a:t>
            </a:r>
          </a:p>
        </p:txBody>
      </p:sp>
      <p:pic>
        <p:nvPicPr>
          <p:cNvPr id="17" name="Afbeelding 16">
            <a:extLst>
              <a:ext uri="{FF2B5EF4-FFF2-40B4-BE49-F238E27FC236}">
                <a16:creationId xmlns:a16="http://schemas.microsoft.com/office/drawing/2014/main" id="{BADC6410-E06F-A645-A7DA-3B496E758E74}"/>
              </a:ext>
            </a:extLst>
          </p:cNvPr>
          <p:cNvPicPr>
            <a:picLocks noChangeAspect="1"/>
          </p:cNvPicPr>
          <p:nvPr/>
        </p:nvPicPr>
        <p:blipFill>
          <a:blip r:embed="rId4"/>
          <a:stretch>
            <a:fillRect/>
          </a:stretch>
        </p:blipFill>
        <p:spPr>
          <a:xfrm>
            <a:off x="5333616" y="2772586"/>
            <a:ext cx="3689683" cy="2767262"/>
          </a:xfrm>
          <a:prstGeom prst="rect">
            <a:avLst/>
          </a:prstGeom>
          <a:ln>
            <a:noFill/>
          </a:ln>
          <a:effectLst>
            <a:softEdge rad="112500"/>
          </a:effectLst>
        </p:spPr>
      </p:pic>
    </p:spTree>
    <p:extLst>
      <p:ext uri="{BB962C8B-B14F-4D97-AF65-F5344CB8AC3E}">
        <p14:creationId xmlns:p14="http://schemas.microsoft.com/office/powerpoint/2010/main" val="11568480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2374507B-1D53-43E4-A24F-9B088ED2E58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84" t="-1869" r="130" b="-4871"/>
          <a:stretch/>
        </p:blipFill>
        <p:spPr>
          <a:xfrm>
            <a:off x="-622090" y="1009937"/>
            <a:ext cx="9766090" cy="4838126"/>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7" name="TextBox 6">
            <a:extLst>
              <a:ext uri="{FF2B5EF4-FFF2-40B4-BE49-F238E27FC236}">
                <a16:creationId xmlns:a16="http://schemas.microsoft.com/office/drawing/2014/main" id="{033A851A-6A9E-48EB-896C-3F0E510927B5}"/>
              </a:ext>
            </a:extLst>
          </p:cNvPr>
          <p:cNvSpPr txBox="1"/>
          <p:nvPr/>
        </p:nvSpPr>
        <p:spPr>
          <a:xfrm>
            <a:off x="2273968" y="1379107"/>
            <a:ext cx="4788569" cy="646331"/>
          </a:xfrm>
          <a:prstGeom prst="rect">
            <a:avLst/>
          </a:prstGeom>
          <a:noFill/>
        </p:spPr>
        <p:txBody>
          <a:bodyPr wrap="square" rtlCol="0">
            <a:spAutoFit/>
          </a:bodyPr>
          <a:lstStyle/>
          <a:p>
            <a:r>
              <a:rPr lang="nl-NL" sz="3600"/>
              <a:t>Herken jij de wesp?</a:t>
            </a:r>
            <a:endParaRPr lang="nl-NL" sz="3600" dirty="0"/>
          </a:p>
        </p:txBody>
      </p:sp>
    </p:spTree>
    <p:extLst>
      <p:ext uri="{BB962C8B-B14F-4D97-AF65-F5344CB8AC3E}">
        <p14:creationId xmlns:p14="http://schemas.microsoft.com/office/powerpoint/2010/main" val="9012284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F7E7-6AFE-48FA-A461-8408549CB73A}"/>
              </a:ext>
            </a:extLst>
          </p:cNvPr>
          <p:cNvSpPr>
            <a:spLocks noGrp="1"/>
          </p:cNvSpPr>
          <p:nvPr>
            <p:ph type="title"/>
          </p:nvPr>
        </p:nvSpPr>
        <p:spPr>
          <a:xfrm>
            <a:off x="628650" y="1171339"/>
            <a:ext cx="3943350" cy="424538"/>
          </a:xfrm>
        </p:spPr>
        <p:txBody>
          <a:bodyPr>
            <a:normAutofit fontScale="90000"/>
          </a:bodyPr>
          <a:lstStyle/>
          <a:p>
            <a:r>
              <a:rPr lang="nl-NL"/>
              <a:t>Welke is de wesp?</a:t>
            </a:r>
          </a:p>
        </p:txBody>
      </p:sp>
      <p:pic>
        <p:nvPicPr>
          <p:cNvPr id="8" name="Picture 7">
            <a:extLst>
              <a:ext uri="{FF2B5EF4-FFF2-40B4-BE49-F238E27FC236}">
                <a16:creationId xmlns:a16="http://schemas.microsoft.com/office/drawing/2014/main" id="{2EB80100-DBE4-4F75-9B9A-B662C8A5676D}"/>
              </a:ext>
            </a:extLst>
          </p:cNvPr>
          <p:cNvPicPr/>
          <p:nvPr/>
        </p:nvPicPr>
        <p:blipFill rotWithShape="1">
          <a:blip r:embed="rId3">
            <a:extLst>
              <a:ext uri="{28A0092B-C50C-407E-A947-70E740481C1C}">
                <a14:useLocalDpi xmlns:a14="http://schemas.microsoft.com/office/drawing/2010/main" val="0"/>
              </a:ext>
            </a:extLst>
          </a:blip>
          <a:srcRect l="27746" t="22500" r="8459" b="15366"/>
          <a:stretch/>
        </p:blipFill>
        <p:spPr bwMode="auto">
          <a:xfrm flipH="1">
            <a:off x="296278" y="2494861"/>
            <a:ext cx="4608095" cy="2767262"/>
          </a:xfrm>
          <a:prstGeom prst="rect">
            <a:avLst/>
          </a:prstGeom>
          <a:ln>
            <a:noFill/>
          </a:ln>
          <a:effectLst>
            <a:softEdge rad="112500"/>
          </a:effectLst>
        </p:spPr>
      </p:pic>
      <p:pic>
        <p:nvPicPr>
          <p:cNvPr id="1026" name="Picture 2">
            <a:extLst>
              <a:ext uri="{FF2B5EF4-FFF2-40B4-BE49-F238E27FC236}">
                <a16:creationId xmlns:a16="http://schemas.microsoft.com/office/drawing/2014/main" id="{E6ED7EF3-190B-8042-A767-AA37350D4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051" y="2585990"/>
            <a:ext cx="3446672" cy="25850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0807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F7E7-6AFE-48FA-A461-8408549CB73A}"/>
              </a:ext>
            </a:extLst>
          </p:cNvPr>
          <p:cNvSpPr>
            <a:spLocks noGrp="1"/>
          </p:cNvSpPr>
          <p:nvPr>
            <p:ph type="title"/>
          </p:nvPr>
        </p:nvSpPr>
        <p:spPr/>
        <p:txBody>
          <a:bodyPr/>
          <a:lstStyle/>
          <a:p>
            <a:r>
              <a:rPr lang="nl-NL" dirty="0" smtClean="0"/>
              <a:t>Er zijn veel andere diersoorten die op wespen lijken. </a:t>
            </a:r>
            <a:endParaRPr lang="nl-NL" dirty="0"/>
          </a:p>
        </p:txBody>
      </p:sp>
      <p:pic>
        <p:nvPicPr>
          <p:cNvPr id="8" name="Picture 7">
            <a:extLst>
              <a:ext uri="{FF2B5EF4-FFF2-40B4-BE49-F238E27FC236}">
                <a16:creationId xmlns:a16="http://schemas.microsoft.com/office/drawing/2014/main" id="{2EB80100-DBE4-4F75-9B9A-B662C8A5676D}"/>
              </a:ext>
            </a:extLst>
          </p:cNvPr>
          <p:cNvPicPr/>
          <p:nvPr/>
        </p:nvPicPr>
        <p:blipFill rotWithShape="1">
          <a:blip r:embed="rId3">
            <a:extLst>
              <a:ext uri="{28A0092B-C50C-407E-A947-70E740481C1C}">
                <a14:useLocalDpi xmlns:a14="http://schemas.microsoft.com/office/drawing/2010/main" val="0"/>
              </a:ext>
            </a:extLst>
          </a:blip>
          <a:srcRect l="27746" t="22500" r="8459" b="15366"/>
          <a:stretch/>
        </p:blipFill>
        <p:spPr bwMode="auto">
          <a:xfrm flipH="1">
            <a:off x="911821" y="2806366"/>
            <a:ext cx="4035515" cy="2457820"/>
          </a:xfrm>
          <a:prstGeom prst="rect">
            <a:avLst/>
          </a:prstGeom>
          <a:ln>
            <a:noFill/>
          </a:ln>
          <a:effectLst>
            <a:softEdge rad="112500"/>
          </a:effectLst>
        </p:spPr>
      </p:pic>
      <p:sp>
        <p:nvSpPr>
          <p:cNvPr id="7" name="TextBox 6">
            <a:extLst>
              <a:ext uri="{FF2B5EF4-FFF2-40B4-BE49-F238E27FC236}">
                <a16:creationId xmlns:a16="http://schemas.microsoft.com/office/drawing/2014/main" id="{37CFEA6F-C94E-4222-8EBF-C19465ED1E7F}"/>
              </a:ext>
            </a:extLst>
          </p:cNvPr>
          <p:cNvSpPr txBox="1"/>
          <p:nvPr/>
        </p:nvSpPr>
        <p:spPr>
          <a:xfrm>
            <a:off x="2351680" y="5456875"/>
            <a:ext cx="806631" cy="415498"/>
          </a:xfrm>
          <a:prstGeom prst="rect">
            <a:avLst/>
          </a:prstGeom>
          <a:noFill/>
        </p:spPr>
        <p:txBody>
          <a:bodyPr wrap="none" rtlCol="0">
            <a:spAutoFit/>
          </a:bodyPr>
          <a:lstStyle/>
          <a:p>
            <a:r>
              <a:rPr lang="nl-NL" sz="2100" b="1"/>
              <a:t>Wesp</a:t>
            </a:r>
          </a:p>
        </p:txBody>
      </p:sp>
      <p:sp>
        <p:nvSpPr>
          <p:cNvPr id="9" name="TextBox 8">
            <a:extLst>
              <a:ext uri="{FF2B5EF4-FFF2-40B4-BE49-F238E27FC236}">
                <a16:creationId xmlns:a16="http://schemas.microsoft.com/office/drawing/2014/main" id="{41B12CF6-C4B3-480B-B61E-93D8F7C76FDE}"/>
              </a:ext>
            </a:extLst>
          </p:cNvPr>
          <p:cNvSpPr txBox="1"/>
          <p:nvPr/>
        </p:nvSpPr>
        <p:spPr>
          <a:xfrm>
            <a:off x="6658441" y="5539847"/>
            <a:ext cx="1303434" cy="415498"/>
          </a:xfrm>
          <a:prstGeom prst="rect">
            <a:avLst/>
          </a:prstGeom>
          <a:noFill/>
        </p:spPr>
        <p:txBody>
          <a:bodyPr wrap="none" rtlCol="0">
            <a:spAutoFit/>
          </a:bodyPr>
          <a:lstStyle/>
          <a:p>
            <a:r>
              <a:rPr lang="nl-NL" sz="2100" b="1" dirty="0"/>
              <a:t>Zebrarups</a:t>
            </a:r>
          </a:p>
        </p:txBody>
      </p:sp>
      <p:pic>
        <p:nvPicPr>
          <p:cNvPr id="10" name="Picture 2">
            <a:extLst>
              <a:ext uri="{FF2B5EF4-FFF2-40B4-BE49-F238E27FC236}">
                <a16:creationId xmlns:a16="http://schemas.microsoft.com/office/drawing/2014/main" id="{11D99FB2-13BB-FE4E-8A31-5DCC43560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763" y="2742774"/>
            <a:ext cx="3446672" cy="25850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4919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B4EA-45B1-4B9E-A7D1-8045A863E624}"/>
              </a:ext>
            </a:extLst>
          </p:cNvPr>
          <p:cNvSpPr>
            <a:spLocks noGrp="1"/>
          </p:cNvSpPr>
          <p:nvPr>
            <p:ph type="title"/>
          </p:nvPr>
        </p:nvSpPr>
        <p:spPr/>
        <p:txBody>
          <a:bodyPr/>
          <a:lstStyle/>
          <a:p>
            <a:r>
              <a:rPr lang="nl-NL" dirty="0"/>
              <a:t>Zijn dit wespen?</a:t>
            </a:r>
          </a:p>
        </p:txBody>
      </p:sp>
      <p:pic>
        <p:nvPicPr>
          <p:cNvPr id="4" name="Picture 3">
            <a:extLst>
              <a:ext uri="{FF2B5EF4-FFF2-40B4-BE49-F238E27FC236}">
                <a16:creationId xmlns:a16="http://schemas.microsoft.com/office/drawing/2014/main" id="{D9B5B020-6002-4CF1-9D8D-58FF47A5CDA6}"/>
              </a:ext>
            </a:extLst>
          </p:cNvPr>
          <p:cNvPicPr/>
          <p:nvPr/>
        </p:nvPicPr>
        <p:blipFill rotWithShape="1">
          <a:blip r:embed="rId3">
            <a:extLst>
              <a:ext uri="{28A0092B-C50C-407E-A947-70E740481C1C}">
                <a14:useLocalDpi xmlns:a14="http://schemas.microsoft.com/office/drawing/2010/main" val="0"/>
              </a:ext>
            </a:extLst>
          </a:blip>
          <a:srcRect l="12173" t="10460" r="6959" b="8347"/>
          <a:stretch/>
        </p:blipFill>
        <p:spPr bwMode="auto">
          <a:xfrm>
            <a:off x="4921929" y="2608752"/>
            <a:ext cx="4039915" cy="2773058"/>
          </a:xfrm>
          <a:prstGeom prst="rect">
            <a:avLst/>
          </a:prstGeom>
          <a:ln>
            <a:noFill/>
          </a:ln>
          <a:effectLst>
            <a:softEdge rad="112500"/>
          </a:effectLst>
        </p:spPr>
      </p:pic>
      <p:pic>
        <p:nvPicPr>
          <p:cNvPr id="2050" name="Picture 2" descr="Zweefvlieg (Syrphidae) | Zweefvliegen zijn er in alle soorte… | Flickr">
            <a:extLst>
              <a:ext uri="{FF2B5EF4-FFF2-40B4-BE49-F238E27FC236}">
                <a16:creationId xmlns:a16="http://schemas.microsoft.com/office/drawing/2014/main" id="{270AC03B-958F-4EE3-947C-08384565C0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t="2560" r="9871" b="20229"/>
          <a:stretch/>
        </p:blipFill>
        <p:spPr bwMode="auto">
          <a:xfrm>
            <a:off x="628650" y="2608752"/>
            <a:ext cx="3432789" cy="2773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1619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 Nederland komen wel 500 verschillende wespensoorten voor!</a:t>
            </a:r>
            <a:endParaRPr lang="nl-NL"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419" t="8858" r="12464" b="32401"/>
          <a:stretch/>
        </p:blipFill>
        <p:spPr>
          <a:xfrm>
            <a:off x="0" y="3900082"/>
            <a:ext cx="3551129" cy="2100668"/>
          </a:xfr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651" y="3900082"/>
            <a:ext cx="2917594" cy="2100668"/>
          </a:xfrm>
          <a:prstGeom prst="rect">
            <a:avLst/>
          </a:prstGeom>
        </p:spPr>
      </p:pic>
      <p:pic>
        <p:nvPicPr>
          <p:cNvPr id="7" name="Afbeelding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92998" y="3900082"/>
            <a:ext cx="3151002" cy="2100668"/>
          </a:xfrm>
          <a:prstGeom prst="rect">
            <a:avLst/>
          </a:prstGeom>
        </p:spPr>
      </p:pic>
      <p:sp>
        <p:nvSpPr>
          <p:cNvPr id="8" name="Title 1">
            <a:extLst>
              <a:ext uri="{FF2B5EF4-FFF2-40B4-BE49-F238E27FC236}">
                <a16:creationId xmlns:a16="http://schemas.microsoft.com/office/drawing/2014/main" id="{B1F469E4-CECF-4BC9-9DA7-68F6AF066049}"/>
              </a:ext>
            </a:extLst>
          </p:cNvPr>
          <p:cNvSpPr txBox="1">
            <a:spLocks/>
          </p:cNvSpPr>
          <p:nvPr/>
        </p:nvSpPr>
        <p:spPr>
          <a:xfrm>
            <a:off x="506522" y="212526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dirty="0"/>
              <a:t>Slechts 11 soorten leven samen in een familie. Alle andere soorten leven alleen. </a:t>
            </a:r>
          </a:p>
        </p:txBody>
      </p:sp>
    </p:spTree>
    <p:extLst>
      <p:ext uri="{BB962C8B-B14F-4D97-AF65-F5344CB8AC3E}">
        <p14:creationId xmlns:p14="http://schemas.microsoft.com/office/powerpoint/2010/main" val="413435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B4EA-45B1-4B9E-A7D1-8045A863E624}"/>
              </a:ext>
            </a:extLst>
          </p:cNvPr>
          <p:cNvSpPr>
            <a:spLocks noGrp="1"/>
          </p:cNvSpPr>
          <p:nvPr>
            <p:ph type="title"/>
          </p:nvPr>
        </p:nvSpPr>
        <p:spPr/>
        <p:txBody>
          <a:bodyPr/>
          <a:lstStyle/>
          <a:p>
            <a:r>
              <a:rPr lang="nl-NL" dirty="0"/>
              <a:t>Zijn dit wespen?</a:t>
            </a:r>
          </a:p>
        </p:txBody>
      </p:sp>
      <p:pic>
        <p:nvPicPr>
          <p:cNvPr id="4" name="Picture 3">
            <a:extLst>
              <a:ext uri="{FF2B5EF4-FFF2-40B4-BE49-F238E27FC236}">
                <a16:creationId xmlns:a16="http://schemas.microsoft.com/office/drawing/2014/main" id="{D9B5B020-6002-4CF1-9D8D-58FF47A5CDA6}"/>
              </a:ext>
            </a:extLst>
          </p:cNvPr>
          <p:cNvPicPr/>
          <p:nvPr/>
        </p:nvPicPr>
        <p:blipFill rotWithShape="1">
          <a:blip r:embed="rId3">
            <a:extLst>
              <a:ext uri="{28A0092B-C50C-407E-A947-70E740481C1C}">
                <a14:useLocalDpi xmlns:a14="http://schemas.microsoft.com/office/drawing/2010/main" val="0"/>
              </a:ext>
            </a:extLst>
          </a:blip>
          <a:srcRect l="12173" t="10460" r="6959" b="8347"/>
          <a:stretch/>
        </p:blipFill>
        <p:spPr bwMode="auto">
          <a:xfrm>
            <a:off x="4921929" y="2608752"/>
            <a:ext cx="4039915" cy="2773058"/>
          </a:xfrm>
          <a:prstGeom prst="rect">
            <a:avLst/>
          </a:prstGeom>
          <a:ln>
            <a:noFill/>
          </a:ln>
          <a:effectLst>
            <a:softEdge rad="112500"/>
          </a:effectLst>
        </p:spPr>
      </p:pic>
      <p:pic>
        <p:nvPicPr>
          <p:cNvPr id="2050" name="Picture 2" descr="Zweefvlieg (Syrphidae) | Zweefvliegen zijn er in alle soorte… | Flickr">
            <a:extLst>
              <a:ext uri="{FF2B5EF4-FFF2-40B4-BE49-F238E27FC236}">
                <a16:creationId xmlns:a16="http://schemas.microsoft.com/office/drawing/2014/main" id="{270AC03B-958F-4EE3-947C-08384565C0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t="2560" r="9871" b="20229"/>
          <a:stretch/>
        </p:blipFill>
        <p:spPr bwMode="auto">
          <a:xfrm>
            <a:off x="628650" y="2608752"/>
            <a:ext cx="3432789" cy="2773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D75CDE-9A87-406B-9AE1-6F88839761B5}"/>
              </a:ext>
            </a:extLst>
          </p:cNvPr>
          <p:cNvSpPr txBox="1"/>
          <p:nvPr/>
        </p:nvSpPr>
        <p:spPr>
          <a:xfrm>
            <a:off x="1674355" y="5334491"/>
            <a:ext cx="1386726" cy="415498"/>
          </a:xfrm>
          <a:prstGeom prst="rect">
            <a:avLst/>
          </a:prstGeom>
          <a:noFill/>
        </p:spPr>
        <p:txBody>
          <a:bodyPr wrap="none" rtlCol="0">
            <a:spAutoFit/>
          </a:bodyPr>
          <a:lstStyle/>
          <a:p>
            <a:r>
              <a:rPr lang="nl-NL" sz="2100" b="1" dirty="0"/>
              <a:t>Zweefvlieg</a:t>
            </a:r>
          </a:p>
        </p:txBody>
      </p:sp>
      <p:sp>
        <p:nvSpPr>
          <p:cNvPr id="7" name="TextBox 6">
            <a:extLst>
              <a:ext uri="{FF2B5EF4-FFF2-40B4-BE49-F238E27FC236}">
                <a16:creationId xmlns:a16="http://schemas.microsoft.com/office/drawing/2014/main" id="{917DDAE2-AC3C-4136-882B-5BBC0DCD3032}"/>
              </a:ext>
            </a:extLst>
          </p:cNvPr>
          <p:cNvSpPr txBox="1"/>
          <p:nvPr/>
        </p:nvSpPr>
        <p:spPr>
          <a:xfrm>
            <a:off x="6271197" y="5334491"/>
            <a:ext cx="1386726" cy="415498"/>
          </a:xfrm>
          <a:prstGeom prst="rect">
            <a:avLst/>
          </a:prstGeom>
          <a:noFill/>
        </p:spPr>
        <p:txBody>
          <a:bodyPr wrap="none" rtlCol="0">
            <a:spAutoFit/>
          </a:bodyPr>
          <a:lstStyle/>
          <a:p>
            <a:r>
              <a:rPr lang="nl-NL" sz="2100" b="1" dirty="0"/>
              <a:t>Zweefvlieg</a:t>
            </a:r>
          </a:p>
        </p:txBody>
      </p:sp>
    </p:spTree>
    <p:extLst>
      <p:ext uri="{BB962C8B-B14F-4D97-AF65-F5344CB8AC3E}">
        <p14:creationId xmlns:p14="http://schemas.microsoft.com/office/powerpoint/2010/main" val="29100322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B4EA-45B1-4B9E-A7D1-8045A863E624}"/>
              </a:ext>
            </a:extLst>
          </p:cNvPr>
          <p:cNvSpPr>
            <a:spLocks noGrp="1"/>
          </p:cNvSpPr>
          <p:nvPr>
            <p:ph type="title"/>
          </p:nvPr>
        </p:nvSpPr>
        <p:spPr/>
        <p:txBody>
          <a:bodyPr/>
          <a:lstStyle/>
          <a:p>
            <a:r>
              <a:rPr lang="nl-NL" dirty="0" smtClean="0"/>
              <a:t>Zweefvliegen</a:t>
            </a:r>
            <a:endParaRPr lang="nl-NL" dirty="0"/>
          </a:p>
        </p:txBody>
      </p:sp>
      <p:sp>
        <p:nvSpPr>
          <p:cNvPr id="3" name="Content Placeholder 2">
            <a:extLst>
              <a:ext uri="{FF2B5EF4-FFF2-40B4-BE49-F238E27FC236}">
                <a16:creationId xmlns:a16="http://schemas.microsoft.com/office/drawing/2014/main" id="{7D043AFE-8BE6-4377-AD48-E2533315DB8D}"/>
              </a:ext>
            </a:extLst>
          </p:cNvPr>
          <p:cNvSpPr>
            <a:spLocks noGrp="1"/>
          </p:cNvSpPr>
          <p:nvPr>
            <p:ph idx="1"/>
          </p:nvPr>
        </p:nvSpPr>
        <p:spPr/>
        <p:txBody>
          <a:bodyPr/>
          <a:lstStyle/>
          <a:p>
            <a:pPr marL="0" indent="0">
              <a:buNone/>
            </a:pPr>
            <a:r>
              <a:rPr lang="nl-NL" dirty="0" smtClean="0"/>
              <a:t>Blijven </a:t>
            </a:r>
            <a:r>
              <a:rPr lang="nl-NL" dirty="0"/>
              <a:t>op één plek vliegen</a:t>
            </a:r>
          </a:p>
          <a:p>
            <a:pPr marL="0" indent="0">
              <a:buNone/>
            </a:pPr>
            <a:endParaRPr lang="nl-NL" dirty="0"/>
          </a:p>
          <a:p>
            <a:pPr marL="0" indent="0">
              <a:buNone/>
            </a:pPr>
            <a:r>
              <a:rPr lang="nl-NL" dirty="0"/>
              <a:t>Kunnen niet </a:t>
            </a:r>
            <a:r>
              <a:rPr lang="nl-NL" dirty="0" smtClean="0"/>
              <a:t>steken</a:t>
            </a:r>
          </a:p>
          <a:p>
            <a:pPr marL="0" indent="0">
              <a:buNone/>
            </a:pPr>
            <a:endParaRPr lang="nl-NL" dirty="0"/>
          </a:p>
          <a:p>
            <a:pPr marL="0" indent="0">
              <a:buNone/>
            </a:pPr>
            <a:r>
              <a:rPr lang="nl-NL" dirty="0" smtClean="0"/>
              <a:t>Korte antennes</a:t>
            </a:r>
            <a:br>
              <a:rPr lang="nl-NL" dirty="0" smtClean="0"/>
            </a:br>
            <a:r>
              <a:rPr lang="nl-NL" dirty="0" smtClean="0"/>
              <a:t/>
            </a:r>
            <a:br>
              <a:rPr lang="nl-NL" dirty="0" smtClean="0"/>
            </a:br>
            <a:r>
              <a:rPr lang="nl-NL" dirty="0" smtClean="0"/>
              <a:t>Grote ogen</a:t>
            </a:r>
            <a:endParaRPr lang="nl-NL" dirty="0"/>
          </a:p>
        </p:txBody>
      </p:sp>
      <p:pic>
        <p:nvPicPr>
          <p:cNvPr id="4" name="Picture 3">
            <a:extLst>
              <a:ext uri="{FF2B5EF4-FFF2-40B4-BE49-F238E27FC236}">
                <a16:creationId xmlns:a16="http://schemas.microsoft.com/office/drawing/2014/main" id="{D9B5B020-6002-4CF1-9D8D-58FF47A5CDA6}"/>
              </a:ext>
            </a:extLst>
          </p:cNvPr>
          <p:cNvPicPr/>
          <p:nvPr/>
        </p:nvPicPr>
        <p:blipFill rotWithShape="1">
          <a:blip r:embed="rId3">
            <a:extLst>
              <a:ext uri="{28A0092B-C50C-407E-A947-70E740481C1C}">
                <a14:useLocalDpi xmlns:a14="http://schemas.microsoft.com/office/drawing/2010/main" val="0"/>
              </a:ext>
            </a:extLst>
          </a:blip>
          <a:srcRect l="12173" t="10460" r="6959" b="8347"/>
          <a:stretch/>
        </p:blipFill>
        <p:spPr bwMode="auto">
          <a:xfrm>
            <a:off x="4921929" y="2608752"/>
            <a:ext cx="4039915" cy="2773058"/>
          </a:xfrm>
          <a:prstGeom prst="rect">
            <a:avLst/>
          </a:prstGeom>
          <a:ln>
            <a:noFill/>
          </a:ln>
          <a:effectLst>
            <a:softEdge rad="112500"/>
          </a:effectLst>
        </p:spPr>
      </p:pic>
      <p:sp>
        <p:nvSpPr>
          <p:cNvPr id="6" name="TextBox 5">
            <a:extLst>
              <a:ext uri="{FF2B5EF4-FFF2-40B4-BE49-F238E27FC236}">
                <a16:creationId xmlns:a16="http://schemas.microsoft.com/office/drawing/2014/main" id="{DF9EE561-18C2-44AD-9BA5-111E94F564C0}"/>
              </a:ext>
            </a:extLst>
          </p:cNvPr>
          <p:cNvSpPr txBox="1"/>
          <p:nvPr/>
        </p:nvSpPr>
        <p:spPr>
          <a:xfrm>
            <a:off x="6271197" y="5334491"/>
            <a:ext cx="1834477" cy="415498"/>
          </a:xfrm>
          <a:prstGeom prst="rect">
            <a:avLst/>
          </a:prstGeom>
          <a:noFill/>
        </p:spPr>
        <p:txBody>
          <a:bodyPr wrap="none" rtlCol="0">
            <a:spAutoFit/>
          </a:bodyPr>
          <a:lstStyle/>
          <a:p>
            <a:r>
              <a:rPr lang="nl-NL" sz="2100" b="1" dirty="0"/>
              <a:t>Grote </a:t>
            </a:r>
            <a:r>
              <a:rPr lang="nl-NL" sz="2100" b="1" dirty="0" err="1"/>
              <a:t>fopwesp</a:t>
            </a:r>
            <a:endParaRPr lang="nl-NL" sz="2100" b="1" dirty="0"/>
          </a:p>
        </p:txBody>
      </p:sp>
    </p:spTree>
    <p:extLst>
      <p:ext uri="{BB962C8B-B14F-4D97-AF65-F5344CB8AC3E}">
        <p14:creationId xmlns:p14="http://schemas.microsoft.com/office/powerpoint/2010/main" val="11423544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E9788-D7F2-4357-8558-08CDCEF883B8}"/>
              </a:ext>
            </a:extLst>
          </p:cNvPr>
          <p:cNvSpPr>
            <a:spLocks noGrp="1"/>
          </p:cNvSpPr>
          <p:nvPr>
            <p:ph type="title"/>
          </p:nvPr>
        </p:nvSpPr>
        <p:spPr/>
        <p:txBody>
          <a:bodyPr/>
          <a:lstStyle/>
          <a:p>
            <a:r>
              <a:rPr lang="nl-NL" dirty="0"/>
              <a:t>Mimicry</a:t>
            </a:r>
          </a:p>
        </p:txBody>
      </p:sp>
      <p:sp>
        <p:nvSpPr>
          <p:cNvPr id="3" name="Content Placeholder 2">
            <a:extLst>
              <a:ext uri="{FF2B5EF4-FFF2-40B4-BE49-F238E27FC236}">
                <a16:creationId xmlns:a16="http://schemas.microsoft.com/office/drawing/2014/main" id="{E6A3B6F3-3A29-43F3-83BC-F8568A451C7E}"/>
              </a:ext>
            </a:extLst>
          </p:cNvPr>
          <p:cNvSpPr>
            <a:spLocks noGrp="1"/>
          </p:cNvSpPr>
          <p:nvPr>
            <p:ph idx="1"/>
          </p:nvPr>
        </p:nvSpPr>
        <p:spPr/>
        <p:txBody>
          <a:bodyPr/>
          <a:lstStyle/>
          <a:p>
            <a:pPr marL="0" indent="0">
              <a:buNone/>
            </a:pPr>
            <a:r>
              <a:rPr lang="nl-NL" dirty="0"/>
              <a:t>Bijna geen verschil</a:t>
            </a:r>
          </a:p>
          <a:p>
            <a:pPr marL="0" indent="0">
              <a:buNone/>
            </a:pPr>
            <a:r>
              <a:rPr lang="nl-NL" dirty="0"/>
              <a:t>Ook wel </a:t>
            </a:r>
            <a:r>
              <a:rPr lang="nl-NL" b="1" dirty="0"/>
              <a:t>na-apen</a:t>
            </a:r>
          </a:p>
        </p:txBody>
      </p:sp>
      <p:pic>
        <p:nvPicPr>
          <p:cNvPr id="4" name="Picture 3">
            <a:extLst>
              <a:ext uri="{FF2B5EF4-FFF2-40B4-BE49-F238E27FC236}">
                <a16:creationId xmlns:a16="http://schemas.microsoft.com/office/drawing/2014/main" id="{9F40398C-6980-4663-A6B6-579808564F18}"/>
              </a:ext>
            </a:extLst>
          </p:cNvPr>
          <p:cNvPicPr/>
          <p:nvPr/>
        </p:nvPicPr>
        <p:blipFill rotWithShape="1">
          <a:blip r:embed="rId3">
            <a:extLst>
              <a:ext uri="{28A0092B-C50C-407E-A947-70E740481C1C}">
                <a14:useLocalDpi xmlns:a14="http://schemas.microsoft.com/office/drawing/2010/main" val="0"/>
              </a:ext>
            </a:extLst>
          </a:blip>
          <a:srcRect l="15521" t="5407" r="12415" b="4677"/>
          <a:stretch/>
        </p:blipFill>
        <p:spPr bwMode="auto">
          <a:xfrm>
            <a:off x="5730040" y="2806366"/>
            <a:ext cx="3212432" cy="3004886"/>
          </a:xfrm>
          <a:prstGeom prst="rect">
            <a:avLst/>
          </a:prstGeom>
          <a:ln>
            <a:noFill/>
          </a:ln>
          <a:effectLst>
            <a:softEdge rad="112500"/>
          </a:effectLst>
        </p:spPr>
      </p:pic>
      <p:pic>
        <p:nvPicPr>
          <p:cNvPr id="6" name="Picture 5">
            <a:extLst>
              <a:ext uri="{FF2B5EF4-FFF2-40B4-BE49-F238E27FC236}">
                <a16:creationId xmlns:a16="http://schemas.microsoft.com/office/drawing/2014/main" id="{2092039C-1B05-405E-A761-4455E0184F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0315" y="4021447"/>
            <a:ext cx="2375659" cy="1789805"/>
          </a:xfrm>
          <a:prstGeom prst="rect">
            <a:avLst/>
          </a:prstGeom>
          <a:ln>
            <a:noFill/>
          </a:ln>
          <a:effectLst>
            <a:softEdge rad="112500"/>
          </a:effectLst>
        </p:spPr>
      </p:pic>
      <p:pic>
        <p:nvPicPr>
          <p:cNvPr id="7" name="Picture 6" descr="Zweefvlieg Foto's - Download gratis afbeeldingen - Pixabay">
            <a:extLst>
              <a:ext uri="{FF2B5EF4-FFF2-40B4-BE49-F238E27FC236}">
                <a16:creationId xmlns:a16="http://schemas.microsoft.com/office/drawing/2014/main" id="{E3AF9806-C30D-4A07-8289-E49796343D1C}"/>
              </a:ext>
            </a:extLst>
          </p:cNvPr>
          <p:cNvPicPr/>
          <p:nvPr/>
        </p:nvPicPr>
        <p:blipFill rotWithShape="1">
          <a:blip r:embed="rId5">
            <a:extLst>
              <a:ext uri="{28A0092B-C50C-407E-A947-70E740481C1C}">
                <a14:useLocalDpi xmlns:a14="http://schemas.microsoft.com/office/drawing/2010/main" val="0"/>
              </a:ext>
            </a:extLst>
          </a:blip>
          <a:srcRect l="13406" t="11618" r="20701" b="7057"/>
          <a:stretch/>
        </p:blipFill>
        <p:spPr bwMode="auto">
          <a:xfrm>
            <a:off x="2617750" y="3676846"/>
            <a:ext cx="2994048" cy="2134406"/>
          </a:xfrm>
          <a:prstGeom prst="rect">
            <a:avLst/>
          </a:prstGeom>
          <a:ln>
            <a:noFill/>
          </a:ln>
          <a:effectLst>
            <a:softEdge rad="112500"/>
          </a:effectLst>
        </p:spPr>
      </p:pic>
    </p:spTree>
    <p:extLst>
      <p:ext uri="{BB962C8B-B14F-4D97-AF65-F5344CB8AC3E}">
        <p14:creationId xmlns:p14="http://schemas.microsoft.com/office/powerpoint/2010/main" val="19362012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E9788-D7F2-4357-8558-08CDCEF883B8}"/>
              </a:ext>
            </a:extLst>
          </p:cNvPr>
          <p:cNvSpPr>
            <a:spLocks noGrp="1"/>
          </p:cNvSpPr>
          <p:nvPr>
            <p:ph type="title"/>
          </p:nvPr>
        </p:nvSpPr>
        <p:spPr/>
        <p:txBody>
          <a:bodyPr/>
          <a:lstStyle/>
          <a:p>
            <a:r>
              <a:rPr lang="nl-NL" dirty="0"/>
              <a:t>Mimicry</a:t>
            </a:r>
          </a:p>
        </p:txBody>
      </p:sp>
      <p:sp>
        <p:nvSpPr>
          <p:cNvPr id="3" name="Content Placeholder 2">
            <a:extLst>
              <a:ext uri="{FF2B5EF4-FFF2-40B4-BE49-F238E27FC236}">
                <a16:creationId xmlns:a16="http://schemas.microsoft.com/office/drawing/2014/main" id="{E6A3B6F3-3A29-43F3-83BC-F8568A451C7E}"/>
              </a:ext>
            </a:extLst>
          </p:cNvPr>
          <p:cNvSpPr>
            <a:spLocks noGrp="1"/>
          </p:cNvSpPr>
          <p:nvPr>
            <p:ph idx="1"/>
          </p:nvPr>
        </p:nvSpPr>
        <p:spPr/>
        <p:txBody>
          <a:bodyPr/>
          <a:lstStyle/>
          <a:p>
            <a:pPr marL="0" indent="0">
              <a:buNone/>
            </a:pPr>
            <a:r>
              <a:rPr lang="nl-NL" dirty="0"/>
              <a:t>Welk is de wesp? </a:t>
            </a:r>
            <a:endParaRPr lang="nl-NL" b="1" dirty="0"/>
          </a:p>
        </p:txBody>
      </p:sp>
      <p:pic>
        <p:nvPicPr>
          <p:cNvPr id="4" name="Picture 3">
            <a:extLst>
              <a:ext uri="{FF2B5EF4-FFF2-40B4-BE49-F238E27FC236}">
                <a16:creationId xmlns:a16="http://schemas.microsoft.com/office/drawing/2014/main" id="{9F40398C-6980-4663-A6B6-579808564F18}"/>
              </a:ext>
            </a:extLst>
          </p:cNvPr>
          <p:cNvPicPr/>
          <p:nvPr/>
        </p:nvPicPr>
        <p:blipFill rotWithShape="1">
          <a:blip r:embed="rId3">
            <a:extLst>
              <a:ext uri="{28A0092B-C50C-407E-A947-70E740481C1C}">
                <a14:useLocalDpi xmlns:a14="http://schemas.microsoft.com/office/drawing/2010/main" val="0"/>
              </a:ext>
            </a:extLst>
          </a:blip>
          <a:srcRect l="15521" t="5407" r="12415" b="4677"/>
          <a:stretch/>
        </p:blipFill>
        <p:spPr bwMode="auto">
          <a:xfrm>
            <a:off x="5730040" y="2806366"/>
            <a:ext cx="3212432" cy="3004886"/>
          </a:xfrm>
          <a:prstGeom prst="rect">
            <a:avLst/>
          </a:prstGeom>
          <a:ln>
            <a:noFill/>
          </a:ln>
          <a:effectLst>
            <a:softEdge rad="112500"/>
          </a:effectLst>
        </p:spPr>
      </p:pic>
      <p:pic>
        <p:nvPicPr>
          <p:cNvPr id="6" name="Picture 5">
            <a:extLst>
              <a:ext uri="{FF2B5EF4-FFF2-40B4-BE49-F238E27FC236}">
                <a16:creationId xmlns:a16="http://schemas.microsoft.com/office/drawing/2014/main" id="{2092039C-1B05-405E-A761-4455E0184F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0315" y="4021447"/>
            <a:ext cx="2375659" cy="1789805"/>
          </a:xfrm>
          <a:prstGeom prst="rect">
            <a:avLst/>
          </a:prstGeom>
          <a:ln>
            <a:noFill/>
          </a:ln>
          <a:effectLst>
            <a:softEdge rad="112500"/>
          </a:effectLst>
        </p:spPr>
      </p:pic>
      <p:pic>
        <p:nvPicPr>
          <p:cNvPr id="7" name="Picture 6" descr="Zweefvlieg Foto's - Download gratis afbeeldingen - Pixabay">
            <a:extLst>
              <a:ext uri="{FF2B5EF4-FFF2-40B4-BE49-F238E27FC236}">
                <a16:creationId xmlns:a16="http://schemas.microsoft.com/office/drawing/2014/main" id="{58CCD455-1AC0-4F8E-8A87-04EA08707D8A}"/>
              </a:ext>
            </a:extLst>
          </p:cNvPr>
          <p:cNvPicPr/>
          <p:nvPr/>
        </p:nvPicPr>
        <p:blipFill rotWithShape="1">
          <a:blip r:embed="rId5">
            <a:extLst>
              <a:ext uri="{28A0092B-C50C-407E-A947-70E740481C1C}">
                <a14:useLocalDpi xmlns:a14="http://schemas.microsoft.com/office/drawing/2010/main" val="0"/>
              </a:ext>
            </a:extLst>
          </a:blip>
          <a:srcRect l="13406" t="11618" r="20701" b="7057"/>
          <a:stretch/>
        </p:blipFill>
        <p:spPr bwMode="auto">
          <a:xfrm>
            <a:off x="2617750" y="3676846"/>
            <a:ext cx="2994048" cy="2134406"/>
          </a:xfrm>
          <a:prstGeom prst="rect">
            <a:avLst/>
          </a:prstGeom>
          <a:ln>
            <a:noFill/>
          </a:ln>
          <a:effectLst>
            <a:softEdge rad="112500"/>
          </a:effectLst>
        </p:spPr>
      </p:pic>
    </p:spTree>
    <p:extLst>
      <p:ext uri="{BB962C8B-B14F-4D97-AF65-F5344CB8AC3E}">
        <p14:creationId xmlns:p14="http://schemas.microsoft.com/office/powerpoint/2010/main" val="38407857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E9788-D7F2-4357-8558-08CDCEF883B8}"/>
              </a:ext>
            </a:extLst>
          </p:cNvPr>
          <p:cNvSpPr>
            <a:spLocks noGrp="1"/>
          </p:cNvSpPr>
          <p:nvPr>
            <p:ph type="title"/>
          </p:nvPr>
        </p:nvSpPr>
        <p:spPr/>
        <p:txBody>
          <a:bodyPr/>
          <a:lstStyle/>
          <a:p>
            <a:r>
              <a:rPr lang="nl-NL" dirty="0"/>
              <a:t>Mimicry</a:t>
            </a:r>
          </a:p>
        </p:txBody>
      </p:sp>
      <p:sp>
        <p:nvSpPr>
          <p:cNvPr id="3" name="Content Placeholder 2">
            <a:extLst>
              <a:ext uri="{FF2B5EF4-FFF2-40B4-BE49-F238E27FC236}">
                <a16:creationId xmlns:a16="http://schemas.microsoft.com/office/drawing/2014/main" id="{E6A3B6F3-3A29-43F3-83BC-F8568A451C7E}"/>
              </a:ext>
            </a:extLst>
          </p:cNvPr>
          <p:cNvSpPr>
            <a:spLocks noGrp="1"/>
          </p:cNvSpPr>
          <p:nvPr>
            <p:ph idx="1"/>
          </p:nvPr>
        </p:nvSpPr>
        <p:spPr/>
        <p:txBody>
          <a:bodyPr/>
          <a:lstStyle/>
          <a:p>
            <a:pPr marL="0" indent="0">
              <a:buNone/>
            </a:pPr>
            <a:r>
              <a:rPr lang="nl-NL" dirty="0"/>
              <a:t>Welk is de wesp? </a:t>
            </a:r>
            <a:endParaRPr lang="nl-NL" b="1" dirty="0"/>
          </a:p>
        </p:txBody>
      </p:sp>
      <p:pic>
        <p:nvPicPr>
          <p:cNvPr id="4" name="Picture 3">
            <a:extLst>
              <a:ext uri="{FF2B5EF4-FFF2-40B4-BE49-F238E27FC236}">
                <a16:creationId xmlns:a16="http://schemas.microsoft.com/office/drawing/2014/main" id="{9F40398C-6980-4663-A6B6-579808564F18}"/>
              </a:ext>
            </a:extLst>
          </p:cNvPr>
          <p:cNvPicPr/>
          <p:nvPr/>
        </p:nvPicPr>
        <p:blipFill rotWithShape="1">
          <a:blip r:embed="rId3">
            <a:extLst>
              <a:ext uri="{28A0092B-C50C-407E-A947-70E740481C1C}">
                <a14:useLocalDpi xmlns:a14="http://schemas.microsoft.com/office/drawing/2010/main" val="0"/>
              </a:ext>
            </a:extLst>
          </a:blip>
          <a:srcRect l="15521" t="5407" r="12415" b="4677"/>
          <a:stretch/>
        </p:blipFill>
        <p:spPr bwMode="auto">
          <a:xfrm>
            <a:off x="5730040" y="2806366"/>
            <a:ext cx="3212432" cy="3004886"/>
          </a:xfrm>
          <a:prstGeom prst="rect">
            <a:avLst/>
          </a:prstGeom>
          <a:ln>
            <a:noFill/>
          </a:ln>
          <a:effectLst>
            <a:softEdge rad="112500"/>
          </a:effectLst>
        </p:spPr>
      </p:pic>
      <p:pic>
        <p:nvPicPr>
          <p:cNvPr id="6" name="Picture 5">
            <a:extLst>
              <a:ext uri="{FF2B5EF4-FFF2-40B4-BE49-F238E27FC236}">
                <a16:creationId xmlns:a16="http://schemas.microsoft.com/office/drawing/2014/main" id="{2092039C-1B05-405E-A761-4455E0184F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0315" y="4021447"/>
            <a:ext cx="2375659" cy="1789805"/>
          </a:xfrm>
          <a:prstGeom prst="rect">
            <a:avLst/>
          </a:prstGeom>
          <a:ln>
            <a:noFill/>
          </a:ln>
          <a:effectLst>
            <a:softEdge rad="112500"/>
          </a:effectLst>
        </p:spPr>
      </p:pic>
      <p:sp>
        <p:nvSpPr>
          <p:cNvPr id="7" name="Oval 6">
            <a:extLst>
              <a:ext uri="{FF2B5EF4-FFF2-40B4-BE49-F238E27FC236}">
                <a16:creationId xmlns:a16="http://schemas.microsoft.com/office/drawing/2014/main" id="{C4487E53-92B8-4F41-9E58-736294BF47E5}"/>
              </a:ext>
            </a:extLst>
          </p:cNvPr>
          <p:cNvSpPr/>
          <p:nvPr/>
        </p:nvSpPr>
        <p:spPr>
          <a:xfrm>
            <a:off x="172771" y="3654600"/>
            <a:ext cx="2323203" cy="2270879"/>
          </a:xfrm>
          <a:prstGeom prst="ellipse">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sz="1350"/>
          </a:p>
        </p:txBody>
      </p:sp>
      <p:pic>
        <p:nvPicPr>
          <p:cNvPr id="9" name="Picture 8" descr="Zweefvlieg Foto's - Download gratis afbeeldingen - Pixabay">
            <a:extLst>
              <a:ext uri="{FF2B5EF4-FFF2-40B4-BE49-F238E27FC236}">
                <a16:creationId xmlns:a16="http://schemas.microsoft.com/office/drawing/2014/main" id="{41B9633D-D1C9-4FA6-8D36-E773D1A7CC6D}"/>
              </a:ext>
            </a:extLst>
          </p:cNvPr>
          <p:cNvPicPr/>
          <p:nvPr/>
        </p:nvPicPr>
        <p:blipFill rotWithShape="1">
          <a:blip r:embed="rId5">
            <a:extLst>
              <a:ext uri="{28A0092B-C50C-407E-A947-70E740481C1C}">
                <a14:useLocalDpi xmlns:a14="http://schemas.microsoft.com/office/drawing/2010/main" val="0"/>
              </a:ext>
            </a:extLst>
          </a:blip>
          <a:srcRect l="13406" t="11618" r="20701" b="7057"/>
          <a:stretch/>
        </p:blipFill>
        <p:spPr bwMode="auto">
          <a:xfrm>
            <a:off x="2617750" y="3676846"/>
            <a:ext cx="2994048" cy="2134406"/>
          </a:xfrm>
          <a:prstGeom prst="rect">
            <a:avLst/>
          </a:prstGeom>
          <a:ln>
            <a:noFill/>
          </a:ln>
          <a:effectLst>
            <a:softEdge rad="112500"/>
          </a:effectLst>
        </p:spPr>
      </p:pic>
    </p:spTree>
    <p:extLst>
      <p:ext uri="{BB962C8B-B14F-4D97-AF65-F5344CB8AC3E}">
        <p14:creationId xmlns:p14="http://schemas.microsoft.com/office/powerpoint/2010/main" val="15622004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E9788-D7F2-4357-8558-08CDCEF883B8}"/>
              </a:ext>
            </a:extLst>
          </p:cNvPr>
          <p:cNvSpPr>
            <a:spLocks noGrp="1"/>
          </p:cNvSpPr>
          <p:nvPr>
            <p:ph type="title"/>
          </p:nvPr>
        </p:nvSpPr>
        <p:spPr/>
        <p:txBody>
          <a:bodyPr/>
          <a:lstStyle/>
          <a:p>
            <a:r>
              <a:rPr lang="nl-NL" dirty="0"/>
              <a:t>Mimicry</a:t>
            </a:r>
          </a:p>
        </p:txBody>
      </p:sp>
      <p:sp>
        <p:nvSpPr>
          <p:cNvPr id="3" name="Content Placeholder 2">
            <a:extLst>
              <a:ext uri="{FF2B5EF4-FFF2-40B4-BE49-F238E27FC236}">
                <a16:creationId xmlns:a16="http://schemas.microsoft.com/office/drawing/2014/main" id="{E6A3B6F3-3A29-43F3-83BC-F8568A451C7E}"/>
              </a:ext>
            </a:extLst>
          </p:cNvPr>
          <p:cNvSpPr>
            <a:spLocks noGrp="1"/>
          </p:cNvSpPr>
          <p:nvPr>
            <p:ph idx="1"/>
          </p:nvPr>
        </p:nvSpPr>
        <p:spPr/>
        <p:txBody>
          <a:bodyPr/>
          <a:lstStyle/>
          <a:p>
            <a:pPr marL="0" indent="0">
              <a:buNone/>
            </a:pPr>
            <a:r>
              <a:rPr lang="nl-NL" dirty="0"/>
              <a:t>Geel en zwarte kleur</a:t>
            </a:r>
            <a:br>
              <a:rPr lang="nl-NL" dirty="0"/>
            </a:br>
            <a:r>
              <a:rPr lang="nl-NL" dirty="0"/>
              <a:t>‘blijf uit de buurt, ik kan je steken’</a:t>
            </a:r>
          </a:p>
          <a:p>
            <a:pPr marL="0" indent="0">
              <a:buNone/>
            </a:pPr>
            <a:r>
              <a:rPr lang="nl-NL" dirty="0"/>
              <a:t>Maar ze kunnen niet steken</a:t>
            </a:r>
          </a:p>
        </p:txBody>
      </p:sp>
      <p:pic>
        <p:nvPicPr>
          <p:cNvPr id="4" name="Picture 3">
            <a:extLst>
              <a:ext uri="{FF2B5EF4-FFF2-40B4-BE49-F238E27FC236}">
                <a16:creationId xmlns:a16="http://schemas.microsoft.com/office/drawing/2014/main" id="{9F40398C-6980-4663-A6B6-579808564F18}"/>
              </a:ext>
            </a:extLst>
          </p:cNvPr>
          <p:cNvPicPr/>
          <p:nvPr/>
        </p:nvPicPr>
        <p:blipFill rotWithShape="1">
          <a:blip r:embed="rId3">
            <a:extLst>
              <a:ext uri="{28A0092B-C50C-407E-A947-70E740481C1C}">
                <a14:useLocalDpi xmlns:a14="http://schemas.microsoft.com/office/drawing/2010/main" val="0"/>
              </a:ext>
            </a:extLst>
          </a:blip>
          <a:srcRect l="15521" t="5407" r="12415" b="4677"/>
          <a:stretch/>
        </p:blipFill>
        <p:spPr bwMode="auto">
          <a:xfrm>
            <a:off x="5730040" y="2806366"/>
            <a:ext cx="3212432" cy="3004886"/>
          </a:xfrm>
          <a:prstGeom prst="rect">
            <a:avLst/>
          </a:prstGeom>
          <a:ln>
            <a:noFill/>
          </a:ln>
          <a:effectLst>
            <a:softEdge rad="112500"/>
          </a:effectLst>
        </p:spPr>
      </p:pic>
      <p:pic>
        <p:nvPicPr>
          <p:cNvPr id="8" name="Picture 7">
            <a:extLst>
              <a:ext uri="{FF2B5EF4-FFF2-40B4-BE49-F238E27FC236}">
                <a16:creationId xmlns:a16="http://schemas.microsoft.com/office/drawing/2014/main" id="{8144DECF-4006-4938-B6F0-806E5327D6F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0315" y="4021447"/>
            <a:ext cx="2375659" cy="1789805"/>
          </a:xfrm>
          <a:prstGeom prst="rect">
            <a:avLst/>
          </a:prstGeom>
          <a:ln>
            <a:noFill/>
          </a:ln>
          <a:effectLst>
            <a:softEdge rad="112500"/>
          </a:effectLst>
        </p:spPr>
      </p:pic>
      <p:pic>
        <p:nvPicPr>
          <p:cNvPr id="10" name="Picture 9" descr="Zweefvlieg Foto's - Download gratis afbeeldingen - Pixabay">
            <a:extLst>
              <a:ext uri="{FF2B5EF4-FFF2-40B4-BE49-F238E27FC236}">
                <a16:creationId xmlns:a16="http://schemas.microsoft.com/office/drawing/2014/main" id="{6116307D-B72A-4607-B33F-4E63586C1B80}"/>
              </a:ext>
            </a:extLst>
          </p:cNvPr>
          <p:cNvPicPr/>
          <p:nvPr/>
        </p:nvPicPr>
        <p:blipFill rotWithShape="1">
          <a:blip r:embed="rId5">
            <a:extLst>
              <a:ext uri="{28A0092B-C50C-407E-A947-70E740481C1C}">
                <a14:useLocalDpi xmlns:a14="http://schemas.microsoft.com/office/drawing/2010/main" val="0"/>
              </a:ext>
            </a:extLst>
          </a:blip>
          <a:srcRect l="13406" t="11618" r="20701" b="7057"/>
          <a:stretch/>
        </p:blipFill>
        <p:spPr bwMode="auto">
          <a:xfrm>
            <a:off x="2617750" y="3676846"/>
            <a:ext cx="2994048" cy="2134406"/>
          </a:xfrm>
          <a:prstGeom prst="rect">
            <a:avLst/>
          </a:prstGeom>
          <a:ln>
            <a:noFill/>
          </a:ln>
          <a:effectLst>
            <a:softEdge rad="112500"/>
          </a:effectLst>
        </p:spPr>
      </p:pic>
    </p:spTree>
    <p:extLst>
      <p:ext uri="{BB962C8B-B14F-4D97-AF65-F5344CB8AC3E}">
        <p14:creationId xmlns:p14="http://schemas.microsoft.com/office/powerpoint/2010/main" val="2882782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E9788-D7F2-4357-8558-08CDCEF883B8}"/>
              </a:ext>
            </a:extLst>
          </p:cNvPr>
          <p:cNvSpPr>
            <a:spLocks noGrp="1"/>
          </p:cNvSpPr>
          <p:nvPr>
            <p:ph type="title"/>
          </p:nvPr>
        </p:nvSpPr>
        <p:spPr/>
        <p:txBody>
          <a:bodyPr/>
          <a:lstStyle/>
          <a:p>
            <a:r>
              <a:rPr lang="nl-NL" dirty="0"/>
              <a:t>Mimicry</a:t>
            </a:r>
          </a:p>
        </p:txBody>
      </p:sp>
      <p:sp>
        <p:nvSpPr>
          <p:cNvPr id="3" name="Content Placeholder 2">
            <a:extLst>
              <a:ext uri="{FF2B5EF4-FFF2-40B4-BE49-F238E27FC236}">
                <a16:creationId xmlns:a16="http://schemas.microsoft.com/office/drawing/2014/main" id="{E6A3B6F3-3A29-43F3-83BC-F8568A451C7E}"/>
              </a:ext>
            </a:extLst>
          </p:cNvPr>
          <p:cNvSpPr>
            <a:spLocks noGrp="1"/>
          </p:cNvSpPr>
          <p:nvPr>
            <p:ph idx="1"/>
          </p:nvPr>
        </p:nvSpPr>
        <p:spPr/>
        <p:txBody>
          <a:bodyPr/>
          <a:lstStyle/>
          <a:p>
            <a:pPr marL="0" indent="0">
              <a:buNone/>
            </a:pPr>
            <a:r>
              <a:rPr lang="nl-NL" dirty="0"/>
              <a:t>Geel en zwarte kleur</a:t>
            </a:r>
            <a:br>
              <a:rPr lang="nl-NL" dirty="0"/>
            </a:br>
            <a:r>
              <a:rPr lang="nl-NL" dirty="0"/>
              <a:t>‘blijf uit de buurt, ik kan je steken’</a:t>
            </a:r>
          </a:p>
          <a:p>
            <a:pPr marL="0" indent="0">
              <a:buNone/>
            </a:pPr>
            <a:r>
              <a:rPr lang="nl-NL" dirty="0"/>
              <a:t>Maar ze kunnen niet steken</a:t>
            </a:r>
          </a:p>
        </p:txBody>
      </p:sp>
      <p:pic>
        <p:nvPicPr>
          <p:cNvPr id="4" name="Picture 3">
            <a:extLst>
              <a:ext uri="{FF2B5EF4-FFF2-40B4-BE49-F238E27FC236}">
                <a16:creationId xmlns:a16="http://schemas.microsoft.com/office/drawing/2014/main" id="{9F40398C-6980-4663-A6B6-579808564F18}"/>
              </a:ext>
            </a:extLst>
          </p:cNvPr>
          <p:cNvPicPr/>
          <p:nvPr/>
        </p:nvPicPr>
        <p:blipFill rotWithShape="1">
          <a:blip r:embed="rId3">
            <a:extLst>
              <a:ext uri="{28A0092B-C50C-407E-A947-70E740481C1C}">
                <a14:useLocalDpi xmlns:a14="http://schemas.microsoft.com/office/drawing/2010/main" val="0"/>
              </a:ext>
            </a:extLst>
          </a:blip>
          <a:srcRect l="15521" t="5407" r="12415" b="4677"/>
          <a:stretch/>
        </p:blipFill>
        <p:spPr bwMode="auto">
          <a:xfrm>
            <a:off x="5730040" y="2806366"/>
            <a:ext cx="3212432" cy="3004886"/>
          </a:xfrm>
          <a:prstGeom prst="rect">
            <a:avLst/>
          </a:prstGeom>
          <a:ln>
            <a:noFill/>
          </a:ln>
          <a:effectLst>
            <a:softEdge rad="112500"/>
          </a:effectLst>
        </p:spPr>
      </p:pic>
      <p:pic>
        <p:nvPicPr>
          <p:cNvPr id="8" name="Picture 7">
            <a:extLst>
              <a:ext uri="{FF2B5EF4-FFF2-40B4-BE49-F238E27FC236}">
                <a16:creationId xmlns:a16="http://schemas.microsoft.com/office/drawing/2014/main" id="{8144DECF-4006-4938-B6F0-806E5327D6F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0315" y="4021447"/>
            <a:ext cx="2375659" cy="1789805"/>
          </a:xfrm>
          <a:prstGeom prst="rect">
            <a:avLst/>
          </a:prstGeom>
          <a:ln>
            <a:noFill/>
          </a:ln>
          <a:effectLst>
            <a:softEdge rad="112500"/>
          </a:effectLst>
        </p:spPr>
      </p:pic>
      <p:sp>
        <p:nvSpPr>
          <p:cNvPr id="7" name="TextBox 6">
            <a:extLst>
              <a:ext uri="{FF2B5EF4-FFF2-40B4-BE49-F238E27FC236}">
                <a16:creationId xmlns:a16="http://schemas.microsoft.com/office/drawing/2014/main" id="{94B673C4-E6D6-44A3-82F0-347D7E8C71B0}"/>
              </a:ext>
            </a:extLst>
          </p:cNvPr>
          <p:cNvSpPr txBox="1"/>
          <p:nvPr/>
        </p:nvSpPr>
        <p:spPr>
          <a:xfrm>
            <a:off x="928112" y="5615276"/>
            <a:ext cx="806631" cy="415498"/>
          </a:xfrm>
          <a:prstGeom prst="rect">
            <a:avLst/>
          </a:prstGeom>
          <a:noFill/>
        </p:spPr>
        <p:txBody>
          <a:bodyPr wrap="none" rtlCol="0">
            <a:spAutoFit/>
          </a:bodyPr>
          <a:lstStyle/>
          <a:p>
            <a:r>
              <a:rPr lang="nl-NL" sz="2100" b="1" dirty="0"/>
              <a:t>Wesp</a:t>
            </a:r>
          </a:p>
        </p:txBody>
      </p:sp>
      <p:sp>
        <p:nvSpPr>
          <p:cNvPr id="9" name="TextBox 8">
            <a:extLst>
              <a:ext uri="{FF2B5EF4-FFF2-40B4-BE49-F238E27FC236}">
                <a16:creationId xmlns:a16="http://schemas.microsoft.com/office/drawing/2014/main" id="{34B3635E-0B90-42B9-8811-4524861016F4}"/>
              </a:ext>
            </a:extLst>
          </p:cNvPr>
          <p:cNvSpPr txBox="1"/>
          <p:nvPr/>
        </p:nvSpPr>
        <p:spPr>
          <a:xfrm>
            <a:off x="3488858" y="5615044"/>
            <a:ext cx="1386726" cy="415498"/>
          </a:xfrm>
          <a:prstGeom prst="rect">
            <a:avLst/>
          </a:prstGeom>
          <a:noFill/>
        </p:spPr>
        <p:txBody>
          <a:bodyPr wrap="none" rtlCol="0">
            <a:spAutoFit/>
          </a:bodyPr>
          <a:lstStyle/>
          <a:p>
            <a:r>
              <a:rPr lang="nl-NL" sz="2100" b="1" dirty="0"/>
              <a:t>Zweefvlieg</a:t>
            </a:r>
          </a:p>
        </p:txBody>
      </p:sp>
      <p:sp>
        <p:nvSpPr>
          <p:cNvPr id="10" name="TextBox 9">
            <a:extLst>
              <a:ext uri="{FF2B5EF4-FFF2-40B4-BE49-F238E27FC236}">
                <a16:creationId xmlns:a16="http://schemas.microsoft.com/office/drawing/2014/main" id="{205A17C3-524B-4E7C-8CB3-C2A33777A57F}"/>
              </a:ext>
            </a:extLst>
          </p:cNvPr>
          <p:cNvSpPr txBox="1"/>
          <p:nvPr/>
        </p:nvSpPr>
        <p:spPr>
          <a:xfrm>
            <a:off x="6630918" y="5608335"/>
            <a:ext cx="1621662" cy="415498"/>
          </a:xfrm>
          <a:prstGeom prst="rect">
            <a:avLst/>
          </a:prstGeom>
          <a:noFill/>
        </p:spPr>
        <p:txBody>
          <a:bodyPr wrap="none" rtlCol="0">
            <a:spAutoFit/>
          </a:bodyPr>
          <a:lstStyle/>
          <a:p>
            <a:r>
              <a:rPr lang="nl-NL" sz="2100" b="1" dirty="0"/>
              <a:t>Nachtvlinder</a:t>
            </a:r>
          </a:p>
        </p:txBody>
      </p:sp>
      <p:pic>
        <p:nvPicPr>
          <p:cNvPr id="11" name="Picture 10" descr="Zweefvlieg Foto's - Download gratis afbeeldingen - Pixabay">
            <a:extLst>
              <a:ext uri="{FF2B5EF4-FFF2-40B4-BE49-F238E27FC236}">
                <a16:creationId xmlns:a16="http://schemas.microsoft.com/office/drawing/2014/main" id="{B121B387-DAC7-47ED-BA8A-DFA15D01219C}"/>
              </a:ext>
            </a:extLst>
          </p:cNvPr>
          <p:cNvPicPr/>
          <p:nvPr/>
        </p:nvPicPr>
        <p:blipFill rotWithShape="1">
          <a:blip r:embed="rId5">
            <a:extLst>
              <a:ext uri="{28A0092B-C50C-407E-A947-70E740481C1C}">
                <a14:useLocalDpi xmlns:a14="http://schemas.microsoft.com/office/drawing/2010/main" val="0"/>
              </a:ext>
            </a:extLst>
          </a:blip>
          <a:srcRect l="13406" t="11618" r="20701" b="7057"/>
          <a:stretch/>
        </p:blipFill>
        <p:spPr bwMode="auto">
          <a:xfrm>
            <a:off x="2617750" y="3676846"/>
            <a:ext cx="2994048" cy="2134406"/>
          </a:xfrm>
          <a:prstGeom prst="rect">
            <a:avLst/>
          </a:prstGeom>
          <a:ln>
            <a:noFill/>
          </a:ln>
          <a:effectLst>
            <a:softEdge rad="112500"/>
          </a:effectLst>
        </p:spPr>
      </p:pic>
    </p:spTree>
    <p:extLst>
      <p:ext uri="{BB962C8B-B14F-4D97-AF65-F5344CB8AC3E}">
        <p14:creationId xmlns:p14="http://schemas.microsoft.com/office/powerpoint/2010/main" val="3194604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8708AE6-A217-4BCD-83D7-FCB84A67AC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84" t="-1869" r="130" b="-4871"/>
          <a:stretch/>
        </p:blipFill>
        <p:spPr>
          <a:xfrm>
            <a:off x="-622090" y="1009937"/>
            <a:ext cx="9766090" cy="4838126"/>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7" name="TextBox 6">
            <a:extLst>
              <a:ext uri="{FF2B5EF4-FFF2-40B4-BE49-F238E27FC236}">
                <a16:creationId xmlns:a16="http://schemas.microsoft.com/office/drawing/2014/main" id="{033A851A-6A9E-48EB-896C-3F0E510927B5}"/>
              </a:ext>
            </a:extLst>
          </p:cNvPr>
          <p:cNvSpPr txBox="1"/>
          <p:nvPr/>
        </p:nvSpPr>
        <p:spPr>
          <a:xfrm>
            <a:off x="2273968" y="1379107"/>
            <a:ext cx="4788569" cy="646331"/>
          </a:xfrm>
          <a:prstGeom prst="rect">
            <a:avLst/>
          </a:prstGeom>
          <a:noFill/>
        </p:spPr>
        <p:txBody>
          <a:bodyPr wrap="square" rtlCol="0">
            <a:spAutoFit/>
          </a:bodyPr>
          <a:lstStyle/>
          <a:p>
            <a:r>
              <a:rPr lang="nl-NL" sz="3600" dirty="0"/>
              <a:t>Herken jij de wesp?</a:t>
            </a:r>
          </a:p>
        </p:txBody>
      </p:sp>
    </p:spTree>
    <p:extLst>
      <p:ext uri="{BB962C8B-B14F-4D97-AF65-F5344CB8AC3E}">
        <p14:creationId xmlns:p14="http://schemas.microsoft.com/office/powerpoint/2010/main" val="37237591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82D4-CD0D-478D-9346-E42FF7DBD7A9}"/>
              </a:ext>
            </a:extLst>
          </p:cNvPr>
          <p:cNvSpPr>
            <a:spLocks noGrp="1"/>
          </p:cNvSpPr>
          <p:nvPr>
            <p:ph type="title"/>
          </p:nvPr>
        </p:nvSpPr>
        <p:spPr/>
        <p:txBody>
          <a:bodyPr/>
          <a:lstStyle/>
          <a:p>
            <a:r>
              <a:rPr lang="nl-NL" dirty="0"/>
              <a:t>Moeilijker, welke is de wesp? </a:t>
            </a:r>
          </a:p>
        </p:txBody>
      </p:sp>
      <p:pic>
        <p:nvPicPr>
          <p:cNvPr id="8" name="Picture 7" descr="Zweefvliegen, Insect, Blad, Dierlijke, Vliegen">
            <a:extLst>
              <a:ext uri="{FF2B5EF4-FFF2-40B4-BE49-F238E27FC236}">
                <a16:creationId xmlns:a16="http://schemas.microsoft.com/office/drawing/2014/main" id="{6E0C3D07-BC5C-4C47-818A-6BEDE0D2E713}"/>
              </a:ext>
            </a:extLst>
          </p:cNvPr>
          <p:cNvPicPr/>
          <p:nvPr/>
        </p:nvPicPr>
        <p:blipFill rotWithShape="1">
          <a:blip r:embed="rId3">
            <a:extLst>
              <a:ext uri="{28A0092B-C50C-407E-A947-70E740481C1C}">
                <a14:useLocalDpi xmlns:a14="http://schemas.microsoft.com/office/drawing/2010/main" val="0"/>
              </a:ext>
            </a:extLst>
          </a:blip>
          <a:srcRect l="19771" t="19308" r="26248" b="8570"/>
          <a:stretch/>
        </p:blipFill>
        <p:spPr bwMode="auto">
          <a:xfrm>
            <a:off x="270134" y="2621280"/>
            <a:ext cx="3734763" cy="2969895"/>
          </a:xfrm>
          <a:prstGeom prst="rect">
            <a:avLst/>
          </a:prstGeom>
          <a:ln>
            <a:noFill/>
          </a:ln>
          <a:effectLst>
            <a:softEdge rad="112500"/>
          </a:effectLst>
        </p:spPr>
      </p:pic>
      <p:pic>
        <p:nvPicPr>
          <p:cNvPr id="12" name="Picture 11">
            <a:extLst>
              <a:ext uri="{FF2B5EF4-FFF2-40B4-BE49-F238E27FC236}">
                <a16:creationId xmlns:a16="http://schemas.microsoft.com/office/drawing/2014/main" id="{11A4F36B-D0D0-4EF7-B81B-2D183B994DD8}"/>
              </a:ext>
            </a:extLst>
          </p:cNvPr>
          <p:cNvPicPr/>
          <p:nvPr/>
        </p:nvPicPr>
        <p:blipFill rotWithShape="1">
          <a:blip r:embed="rId4">
            <a:extLst>
              <a:ext uri="{28A0092B-C50C-407E-A947-70E740481C1C}">
                <a14:useLocalDpi xmlns:a14="http://schemas.microsoft.com/office/drawing/2010/main" val="0"/>
              </a:ext>
            </a:extLst>
          </a:blip>
          <a:srcRect l="21793" t="18167" r="4572" b="13048"/>
          <a:stretch/>
        </p:blipFill>
        <p:spPr bwMode="auto">
          <a:xfrm>
            <a:off x="4363413" y="2930958"/>
            <a:ext cx="4242541" cy="2660217"/>
          </a:xfrm>
          <a:prstGeom prst="rect">
            <a:avLst/>
          </a:prstGeom>
          <a:ln>
            <a:noFill/>
          </a:ln>
          <a:effectLst>
            <a:softEdge rad="112500"/>
          </a:effectLst>
        </p:spPr>
      </p:pic>
    </p:spTree>
    <p:extLst>
      <p:ext uri="{BB962C8B-B14F-4D97-AF65-F5344CB8AC3E}">
        <p14:creationId xmlns:p14="http://schemas.microsoft.com/office/powerpoint/2010/main" val="3520109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795FC5-8E8A-4116-B64D-B1A1031F5710}"/>
              </a:ext>
            </a:extLst>
          </p:cNvPr>
          <p:cNvPicPr/>
          <p:nvPr/>
        </p:nvPicPr>
        <p:blipFill rotWithShape="1">
          <a:blip r:embed="rId3">
            <a:extLst>
              <a:ext uri="{28A0092B-C50C-407E-A947-70E740481C1C}">
                <a14:useLocalDpi xmlns:a14="http://schemas.microsoft.com/office/drawing/2010/main" val="0"/>
              </a:ext>
            </a:extLst>
          </a:blip>
          <a:srcRect l="21793" t="18167" r="4572" b="13048"/>
          <a:stretch/>
        </p:blipFill>
        <p:spPr bwMode="auto">
          <a:xfrm>
            <a:off x="4363413" y="2930958"/>
            <a:ext cx="4242541" cy="2660217"/>
          </a:xfrm>
          <a:prstGeom prst="rect">
            <a:avLst/>
          </a:prstGeom>
          <a:ln>
            <a:noFill/>
          </a:ln>
          <a:effectLst>
            <a:softEdge rad="112500"/>
          </a:effectLst>
        </p:spPr>
      </p:pic>
      <p:sp>
        <p:nvSpPr>
          <p:cNvPr id="2" name="Title 1">
            <a:extLst>
              <a:ext uri="{FF2B5EF4-FFF2-40B4-BE49-F238E27FC236}">
                <a16:creationId xmlns:a16="http://schemas.microsoft.com/office/drawing/2014/main" id="{AC4D82D4-CD0D-478D-9346-E42FF7DBD7A9}"/>
              </a:ext>
            </a:extLst>
          </p:cNvPr>
          <p:cNvSpPr>
            <a:spLocks noGrp="1"/>
          </p:cNvSpPr>
          <p:nvPr>
            <p:ph type="title"/>
          </p:nvPr>
        </p:nvSpPr>
        <p:spPr/>
        <p:txBody>
          <a:bodyPr/>
          <a:lstStyle/>
          <a:p>
            <a:r>
              <a:rPr lang="nl-NL" dirty="0"/>
              <a:t>Moeilijker, welke is de wesp? </a:t>
            </a:r>
          </a:p>
        </p:txBody>
      </p:sp>
      <p:pic>
        <p:nvPicPr>
          <p:cNvPr id="8" name="Picture 7" descr="Zweefvliegen, Insect, Blad, Dierlijke, Vliegen">
            <a:extLst>
              <a:ext uri="{FF2B5EF4-FFF2-40B4-BE49-F238E27FC236}">
                <a16:creationId xmlns:a16="http://schemas.microsoft.com/office/drawing/2014/main" id="{6E0C3D07-BC5C-4C47-818A-6BEDE0D2E713}"/>
              </a:ext>
            </a:extLst>
          </p:cNvPr>
          <p:cNvPicPr/>
          <p:nvPr/>
        </p:nvPicPr>
        <p:blipFill rotWithShape="1">
          <a:blip r:embed="rId4">
            <a:extLst>
              <a:ext uri="{28A0092B-C50C-407E-A947-70E740481C1C}">
                <a14:useLocalDpi xmlns:a14="http://schemas.microsoft.com/office/drawing/2010/main" val="0"/>
              </a:ext>
            </a:extLst>
          </a:blip>
          <a:srcRect l="19771" t="19308" r="26248" b="8570"/>
          <a:stretch/>
        </p:blipFill>
        <p:spPr bwMode="auto">
          <a:xfrm>
            <a:off x="270134" y="2621280"/>
            <a:ext cx="3734763" cy="2969895"/>
          </a:xfrm>
          <a:prstGeom prst="rect">
            <a:avLst/>
          </a:prstGeom>
          <a:ln>
            <a:noFill/>
          </a:ln>
          <a:effectLst>
            <a:softEdge rad="112500"/>
          </a:effectLst>
        </p:spPr>
      </p:pic>
      <p:sp>
        <p:nvSpPr>
          <p:cNvPr id="6" name="Oval 5">
            <a:extLst>
              <a:ext uri="{FF2B5EF4-FFF2-40B4-BE49-F238E27FC236}">
                <a16:creationId xmlns:a16="http://schemas.microsoft.com/office/drawing/2014/main" id="{68FFF1AD-8C3E-479B-87CB-DC292C8707A3}"/>
              </a:ext>
            </a:extLst>
          </p:cNvPr>
          <p:cNvSpPr/>
          <p:nvPr/>
        </p:nvSpPr>
        <p:spPr>
          <a:xfrm>
            <a:off x="4255027" y="2776119"/>
            <a:ext cx="4494875" cy="2969895"/>
          </a:xfrm>
          <a:prstGeom prst="ellipse">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sz="1350"/>
          </a:p>
        </p:txBody>
      </p:sp>
    </p:spTree>
    <p:extLst>
      <p:ext uri="{BB962C8B-B14F-4D97-AF65-F5344CB8AC3E}">
        <p14:creationId xmlns:p14="http://schemas.microsoft.com/office/powerpoint/2010/main" val="1558067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9E4-CECF-4BC9-9DA7-68F6AF066049}"/>
              </a:ext>
            </a:extLst>
          </p:cNvPr>
          <p:cNvSpPr>
            <a:spLocks noGrp="1"/>
          </p:cNvSpPr>
          <p:nvPr>
            <p:ph type="title"/>
          </p:nvPr>
        </p:nvSpPr>
        <p:spPr/>
        <p:txBody>
          <a:bodyPr/>
          <a:lstStyle/>
          <a:p>
            <a:r>
              <a:rPr lang="nl-NL" dirty="0" smtClean="0"/>
              <a:t>Alle wespen hebben een zelfde soort lijf. </a:t>
            </a:r>
            <a:br>
              <a:rPr lang="nl-NL" dirty="0" smtClean="0"/>
            </a:br>
            <a:r>
              <a:rPr lang="nl-NL" dirty="0" smtClean="0"/>
              <a:t>Hoe herken je een wesp?</a:t>
            </a:r>
            <a:endParaRPr lang="nl-NL" dirty="0"/>
          </a:p>
        </p:txBody>
      </p:sp>
      <p:pic>
        <p:nvPicPr>
          <p:cNvPr id="4" name="Picture 3">
            <a:extLst>
              <a:ext uri="{FF2B5EF4-FFF2-40B4-BE49-F238E27FC236}">
                <a16:creationId xmlns:a16="http://schemas.microsoft.com/office/drawing/2014/main" id="{D36A03E7-517F-4045-9A2B-932FCA5C358A}"/>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628659" y="2338702"/>
            <a:ext cx="5827103" cy="3388205"/>
          </a:xfrm>
          <a:prstGeom prst="rect">
            <a:avLst/>
          </a:prstGeom>
          <a:ln>
            <a:noFill/>
          </a:ln>
          <a:effectLst>
            <a:softEdge rad="112500"/>
          </a:effectLst>
        </p:spPr>
      </p:pic>
    </p:spTree>
    <p:extLst>
      <p:ext uri="{BB962C8B-B14F-4D97-AF65-F5344CB8AC3E}">
        <p14:creationId xmlns:p14="http://schemas.microsoft.com/office/powerpoint/2010/main" val="4172103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82D4-CD0D-478D-9346-E42FF7DBD7A9}"/>
              </a:ext>
            </a:extLst>
          </p:cNvPr>
          <p:cNvSpPr>
            <a:spLocks noGrp="1"/>
          </p:cNvSpPr>
          <p:nvPr>
            <p:ph type="title"/>
          </p:nvPr>
        </p:nvSpPr>
        <p:spPr/>
        <p:txBody>
          <a:bodyPr/>
          <a:lstStyle/>
          <a:p>
            <a:r>
              <a:rPr lang="nl-NL" dirty="0"/>
              <a:t>Moeilijker, welke is de wesp? </a:t>
            </a:r>
          </a:p>
        </p:txBody>
      </p:sp>
      <p:pic>
        <p:nvPicPr>
          <p:cNvPr id="8" name="Picture 7" descr="Zweefvliegen, Insect, Blad, Dierlijke, Vliegen">
            <a:extLst>
              <a:ext uri="{FF2B5EF4-FFF2-40B4-BE49-F238E27FC236}">
                <a16:creationId xmlns:a16="http://schemas.microsoft.com/office/drawing/2014/main" id="{6E0C3D07-BC5C-4C47-818A-6BEDE0D2E713}"/>
              </a:ext>
            </a:extLst>
          </p:cNvPr>
          <p:cNvPicPr/>
          <p:nvPr/>
        </p:nvPicPr>
        <p:blipFill rotWithShape="1">
          <a:blip r:embed="rId3">
            <a:extLst>
              <a:ext uri="{28A0092B-C50C-407E-A947-70E740481C1C}">
                <a14:useLocalDpi xmlns:a14="http://schemas.microsoft.com/office/drawing/2010/main" val="0"/>
              </a:ext>
            </a:extLst>
          </a:blip>
          <a:srcRect l="19771" t="19308" r="26248" b="8570"/>
          <a:stretch/>
        </p:blipFill>
        <p:spPr bwMode="auto">
          <a:xfrm>
            <a:off x="270134" y="2621280"/>
            <a:ext cx="3734763" cy="2969895"/>
          </a:xfrm>
          <a:prstGeom prst="rect">
            <a:avLst/>
          </a:prstGeom>
          <a:ln>
            <a:noFill/>
          </a:ln>
          <a:effectLst>
            <a:softEdge rad="112500"/>
          </a:effectLst>
        </p:spPr>
      </p:pic>
      <p:pic>
        <p:nvPicPr>
          <p:cNvPr id="12" name="Picture 11">
            <a:extLst>
              <a:ext uri="{FF2B5EF4-FFF2-40B4-BE49-F238E27FC236}">
                <a16:creationId xmlns:a16="http://schemas.microsoft.com/office/drawing/2014/main" id="{11A4F36B-D0D0-4EF7-B81B-2D183B994DD8}"/>
              </a:ext>
            </a:extLst>
          </p:cNvPr>
          <p:cNvPicPr/>
          <p:nvPr/>
        </p:nvPicPr>
        <p:blipFill rotWithShape="1">
          <a:blip r:embed="rId4">
            <a:extLst>
              <a:ext uri="{28A0092B-C50C-407E-A947-70E740481C1C}">
                <a14:useLocalDpi xmlns:a14="http://schemas.microsoft.com/office/drawing/2010/main" val="0"/>
              </a:ext>
            </a:extLst>
          </a:blip>
          <a:srcRect l="21793" t="18167" r="4572" b="13048"/>
          <a:stretch/>
        </p:blipFill>
        <p:spPr bwMode="auto">
          <a:xfrm>
            <a:off x="4363412" y="2930958"/>
            <a:ext cx="4242541" cy="2660217"/>
          </a:xfrm>
          <a:prstGeom prst="rect">
            <a:avLst/>
          </a:prstGeom>
          <a:ln>
            <a:noFill/>
          </a:ln>
          <a:effectLst>
            <a:softEdge rad="112500"/>
          </a:effectLst>
        </p:spPr>
      </p:pic>
      <p:sp>
        <p:nvSpPr>
          <p:cNvPr id="7" name="TextBox 6">
            <a:extLst>
              <a:ext uri="{FF2B5EF4-FFF2-40B4-BE49-F238E27FC236}">
                <a16:creationId xmlns:a16="http://schemas.microsoft.com/office/drawing/2014/main" id="{E1FE4A22-323C-4DD1-A26A-32B9877E1519}"/>
              </a:ext>
            </a:extLst>
          </p:cNvPr>
          <p:cNvSpPr txBox="1"/>
          <p:nvPr/>
        </p:nvSpPr>
        <p:spPr>
          <a:xfrm>
            <a:off x="6104651" y="5548748"/>
            <a:ext cx="806631" cy="415498"/>
          </a:xfrm>
          <a:prstGeom prst="rect">
            <a:avLst/>
          </a:prstGeom>
          <a:noFill/>
        </p:spPr>
        <p:txBody>
          <a:bodyPr wrap="none" rtlCol="0">
            <a:spAutoFit/>
          </a:bodyPr>
          <a:lstStyle/>
          <a:p>
            <a:r>
              <a:rPr lang="nl-NL" sz="2100" b="1" dirty="0"/>
              <a:t>Wesp</a:t>
            </a:r>
          </a:p>
        </p:txBody>
      </p:sp>
      <p:sp>
        <p:nvSpPr>
          <p:cNvPr id="9" name="TextBox 8">
            <a:extLst>
              <a:ext uri="{FF2B5EF4-FFF2-40B4-BE49-F238E27FC236}">
                <a16:creationId xmlns:a16="http://schemas.microsoft.com/office/drawing/2014/main" id="{CF64365B-EA18-424D-8A3C-DF7E5DB01785}"/>
              </a:ext>
            </a:extLst>
          </p:cNvPr>
          <p:cNvSpPr txBox="1"/>
          <p:nvPr/>
        </p:nvSpPr>
        <p:spPr>
          <a:xfrm>
            <a:off x="1433372" y="5548748"/>
            <a:ext cx="1386726" cy="415498"/>
          </a:xfrm>
          <a:prstGeom prst="rect">
            <a:avLst/>
          </a:prstGeom>
          <a:noFill/>
        </p:spPr>
        <p:txBody>
          <a:bodyPr wrap="none" rtlCol="0">
            <a:spAutoFit/>
          </a:bodyPr>
          <a:lstStyle/>
          <a:p>
            <a:r>
              <a:rPr lang="nl-NL" sz="2100" b="1" dirty="0"/>
              <a:t>Zweefvlieg</a:t>
            </a:r>
          </a:p>
        </p:txBody>
      </p:sp>
    </p:spTree>
    <p:extLst>
      <p:ext uri="{BB962C8B-B14F-4D97-AF65-F5344CB8AC3E}">
        <p14:creationId xmlns:p14="http://schemas.microsoft.com/office/powerpoint/2010/main" val="15626740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82D4-CD0D-478D-9346-E42FF7DBD7A9}"/>
              </a:ext>
            </a:extLst>
          </p:cNvPr>
          <p:cNvSpPr>
            <a:spLocks noGrp="1"/>
          </p:cNvSpPr>
          <p:nvPr>
            <p:ph type="title"/>
          </p:nvPr>
        </p:nvSpPr>
        <p:spPr/>
        <p:txBody>
          <a:bodyPr/>
          <a:lstStyle/>
          <a:p>
            <a:r>
              <a:rPr lang="nl-NL" dirty="0"/>
              <a:t>Moeilijker, welke is de wesp? </a:t>
            </a:r>
          </a:p>
        </p:txBody>
      </p:sp>
      <p:pic>
        <p:nvPicPr>
          <p:cNvPr id="8" name="Picture 7" descr="Zweefvliegen, Insect, Blad, Dierlijke, Vliegen">
            <a:extLst>
              <a:ext uri="{FF2B5EF4-FFF2-40B4-BE49-F238E27FC236}">
                <a16:creationId xmlns:a16="http://schemas.microsoft.com/office/drawing/2014/main" id="{6E0C3D07-BC5C-4C47-818A-6BEDE0D2E713}"/>
              </a:ext>
            </a:extLst>
          </p:cNvPr>
          <p:cNvPicPr/>
          <p:nvPr/>
        </p:nvPicPr>
        <p:blipFill rotWithShape="1">
          <a:blip r:embed="rId3">
            <a:extLst>
              <a:ext uri="{28A0092B-C50C-407E-A947-70E740481C1C}">
                <a14:useLocalDpi xmlns:a14="http://schemas.microsoft.com/office/drawing/2010/main" val="0"/>
              </a:ext>
            </a:extLst>
          </a:blip>
          <a:srcRect l="19771" t="19308" r="26248" b="8570"/>
          <a:stretch/>
        </p:blipFill>
        <p:spPr bwMode="auto">
          <a:xfrm>
            <a:off x="270134" y="2621280"/>
            <a:ext cx="3734763" cy="2969895"/>
          </a:xfrm>
          <a:prstGeom prst="rect">
            <a:avLst/>
          </a:prstGeom>
          <a:ln>
            <a:noFill/>
          </a:ln>
          <a:effectLst>
            <a:softEdge rad="112500"/>
          </a:effectLst>
        </p:spPr>
      </p:pic>
      <p:pic>
        <p:nvPicPr>
          <p:cNvPr id="12" name="Picture 11">
            <a:extLst>
              <a:ext uri="{FF2B5EF4-FFF2-40B4-BE49-F238E27FC236}">
                <a16:creationId xmlns:a16="http://schemas.microsoft.com/office/drawing/2014/main" id="{11A4F36B-D0D0-4EF7-B81B-2D183B994DD8}"/>
              </a:ext>
            </a:extLst>
          </p:cNvPr>
          <p:cNvPicPr/>
          <p:nvPr/>
        </p:nvPicPr>
        <p:blipFill rotWithShape="1">
          <a:blip r:embed="rId4">
            <a:extLst>
              <a:ext uri="{28A0092B-C50C-407E-A947-70E740481C1C}">
                <a14:useLocalDpi xmlns:a14="http://schemas.microsoft.com/office/drawing/2010/main" val="0"/>
              </a:ext>
            </a:extLst>
          </a:blip>
          <a:srcRect l="21793" t="18167" r="4572" b="13048"/>
          <a:stretch/>
        </p:blipFill>
        <p:spPr bwMode="auto">
          <a:xfrm>
            <a:off x="4363412" y="2930958"/>
            <a:ext cx="4242541" cy="2660217"/>
          </a:xfrm>
          <a:prstGeom prst="rect">
            <a:avLst/>
          </a:prstGeom>
          <a:ln>
            <a:noFill/>
          </a:ln>
          <a:effectLst>
            <a:softEdge rad="112500"/>
          </a:effectLst>
        </p:spPr>
      </p:pic>
      <p:sp>
        <p:nvSpPr>
          <p:cNvPr id="7" name="TextBox 6">
            <a:extLst>
              <a:ext uri="{FF2B5EF4-FFF2-40B4-BE49-F238E27FC236}">
                <a16:creationId xmlns:a16="http://schemas.microsoft.com/office/drawing/2014/main" id="{E1FE4A22-323C-4DD1-A26A-32B9877E1519}"/>
              </a:ext>
            </a:extLst>
          </p:cNvPr>
          <p:cNvSpPr txBox="1"/>
          <p:nvPr/>
        </p:nvSpPr>
        <p:spPr>
          <a:xfrm>
            <a:off x="6104651" y="5548748"/>
            <a:ext cx="806631" cy="415498"/>
          </a:xfrm>
          <a:prstGeom prst="rect">
            <a:avLst/>
          </a:prstGeom>
          <a:noFill/>
        </p:spPr>
        <p:txBody>
          <a:bodyPr wrap="none" rtlCol="0">
            <a:spAutoFit/>
          </a:bodyPr>
          <a:lstStyle/>
          <a:p>
            <a:r>
              <a:rPr lang="nl-NL" sz="2100" b="1" dirty="0"/>
              <a:t>Wesp</a:t>
            </a:r>
          </a:p>
        </p:txBody>
      </p:sp>
      <p:sp>
        <p:nvSpPr>
          <p:cNvPr id="9" name="TextBox 8">
            <a:extLst>
              <a:ext uri="{FF2B5EF4-FFF2-40B4-BE49-F238E27FC236}">
                <a16:creationId xmlns:a16="http://schemas.microsoft.com/office/drawing/2014/main" id="{CF64365B-EA18-424D-8A3C-DF7E5DB01785}"/>
              </a:ext>
            </a:extLst>
          </p:cNvPr>
          <p:cNvSpPr txBox="1"/>
          <p:nvPr/>
        </p:nvSpPr>
        <p:spPr>
          <a:xfrm>
            <a:off x="1433372" y="5548748"/>
            <a:ext cx="1386726" cy="415498"/>
          </a:xfrm>
          <a:prstGeom prst="rect">
            <a:avLst/>
          </a:prstGeom>
          <a:noFill/>
        </p:spPr>
        <p:txBody>
          <a:bodyPr wrap="none" rtlCol="0">
            <a:spAutoFit/>
          </a:bodyPr>
          <a:lstStyle/>
          <a:p>
            <a:r>
              <a:rPr lang="nl-NL" sz="2100" b="1" dirty="0"/>
              <a:t>Zweefvlieg</a:t>
            </a:r>
          </a:p>
        </p:txBody>
      </p:sp>
      <p:cxnSp>
        <p:nvCxnSpPr>
          <p:cNvPr id="10" name="Straight Arrow Connector 9">
            <a:extLst>
              <a:ext uri="{FF2B5EF4-FFF2-40B4-BE49-F238E27FC236}">
                <a16:creationId xmlns:a16="http://schemas.microsoft.com/office/drawing/2014/main" id="{6F735CEC-576B-49A8-BBBD-8812B3D1C571}"/>
              </a:ext>
            </a:extLst>
          </p:cNvPr>
          <p:cNvCxnSpPr>
            <a:cxnSpLocks/>
          </p:cNvCxnSpPr>
          <p:nvPr/>
        </p:nvCxnSpPr>
        <p:spPr>
          <a:xfrm flipH="1">
            <a:off x="5868867" y="2621280"/>
            <a:ext cx="593480" cy="141438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2048068C-E76D-4197-9B77-DB79A9AF7784}"/>
              </a:ext>
            </a:extLst>
          </p:cNvPr>
          <p:cNvCxnSpPr>
            <a:cxnSpLocks/>
          </p:cNvCxnSpPr>
          <p:nvPr/>
        </p:nvCxnSpPr>
        <p:spPr>
          <a:xfrm flipH="1">
            <a:off x="7847135" y="2459618"/>
            <a:ext cx="158262" cy="1180398"/>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13DF824C-0C75-4A94-BC80-4CF6642E53C4}"/>
              </a:ext>
            </a:extLst>
          </p:cNvPr>
          <p:cNvCxnSpPr>
            <a:cxnSpLocks/>
          </p:cNvCxnSpPr>
          <p:nvPr/>
        </p:nvCxnSpPr>
        <p:spPr>
          <a:xfrm flipH="1">
            <a:off x="4967652" y="2535041"/>
            <a:ext cx="127491" cy="172602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0879839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82D4-CD0D-478D-9346-E42FF7DBD7A9}"/>
              </a:ext>
            </a:extLst>
          </p:cNvPr>
          <p:cNvSpPr>
            <a:spLocks noGrp="1"/>
          </p:cNvSpPr>
          <p:nvPr>
            <p:ph type="title"/>
          </p:nvPr>
        </p:nvSpPr>
        <p:spPr/>
        <p:txBody>
          <a:bodyPr/>
          <a:lstStyle/>
          <a:p>
            <a:r>
              <a:rPr lang="nl-NL" dirty="0"/>
              <a:t>Moeilijker, welke is de wesp? </a:t>
            </a:r>
          </a:p>
        </p:txBody>
      </p:sp>
      <p:pic>
        <p:nvPicPr>
          <p:cNvPr id="8" name="Picture 7" descr="Zweefvliegen, Insect, Blad, Dierlijke, Vliegen">
            <a:extLst>
              <a:ext uri="{FF2B5EF4-FFF2-40B4-BE49-F238E27FC236}">
                <a16:creationId xmlns:a16="http://schemas.microsoft.com/office/drawing/2014/main" id="{6E0C3D07-BC5C-4C47-818A-6BEDE0D2E713}"/>
              </a:ext>
            </a:extLst>
          </p:cNvPr>
          <p:cNvPicPr/>
          <p:nvPr/>
        </p:nvPicPr>
        <p:blipFill rotWithShape="1">
          <a:blip r:embed="rId3">
            <a:extLst>
              <a:ext uri="{28A0092B-C50C-407E-A947-70E740481C1C}">
                <a14:useLocalDpi xmlns:a14="http://schemas.microsoft.com/office/drawing/2010/main" val="0"/>
              </a:ext>
            </a:extLst>
          </a:blip>
          <a:srcRect l="19771" t="19308" r="26248" b="8570"/>
          <a:stretch/>
        </p:blipFill>
        <p:spPr bwMode="auto">
          <a:xfrm>
            <a:off x="270134" y="2621280"/>
            <a:ext cx="3734763" cy="2969895"/>
          </a:xfrm>
          <a:prstGeom prst="rect">
            <a:avLst/>
          </a:prstGeom>
          <a:ln>
            <a:noFill/>
          </a:ln>
          <a:effectLst>
            <a:softEdge rad="112500"/>
          </a:effectLst>
        </p:spPr>
      </p:pic>
      <p:pic>
        <p:nvPicPr>
          <p:cNvPr id="12" name="Picture 11">
            <a:extLst>
              <a:ext uri="{FF2B5EF4-FFF2-40B4-BE49-F238E27FC236}">
                <a16:creationId xmlns:a16="http://schemas.microsoft.com/office/drawing/2014/main" id="{11A4F36B-D0D0-4EF7-B81B-2D183B994DD8}"/>
              </a:ext>
            </a:extLst>
          </p:cNvPr>
          <p:cNvPicPr/>
          <p:nvPr/>
        </p:nvPicPr>
        <p:blipFill rotWithShape="1">
          <a:blip r:embed="rId4">
            <a:extLst>
              <a:ext uri="{28A0092B-C50C-407E-A947-70E740481C1C}">
                <a14:useLocalDpi xmlns:a14="http://schemas.microsoft.com/office/drawing/2010/main" val="0"/>
              </a:ext>
            </a:extLst>
          </a:blip>
          <a:srcRect l="21793" t="18167" r="4572" b="13048"/>
          <a:stretch/>
        </p:blipFill>
        <p:spPr bwMode="auto">
          <a:xfrm>
            <a:off x="4363412" y="2930958"/>
            <a:ext cx="4242541" cy="2660217"/>
          </a:xfrm>
          <a:prstGeom prst="rect">
            <a:avLst/>
          </a:prstGeom>
          <a:ln>
            <a:noFill/>
          </a:ln>
          <a:effectLst>
            <a:softEdge rad="112500"/>
          </a:effectLst>
        </p:spPr>
      </p:pic>
      <p:sp>
        <p:nvSpPr>
          <p:cNvPr id="7" name="TextBox 6">
            <a:extLst>
              <a:ext uri="{FF2B5EF4-FFF2-40B4-BE49-F238E27FC236}">
                <a16:creationId xmlns:a16="http://schemas.microsoft.com/office/drawing/2014/main" id="{E1FE4A22-323C-4DD1-A26A-32B9877E1519}"/>
              </a:ext>
            </a:extLst>
          </p:cNvPr>
          <p:cNvSpPr txBox="1"/>
          <p:nvPr/>
        </p:nvSpPr>
        <p:spPr>
          <a:xfrm>
            <a:off x="6104651" y="5548748"/>
            <a:ext cx="806631" cy="415498"/>
          </a:xfrm>
          <a:prstGeom prst="rect">
            <a:avLst/>
          </a:prstGeom>
          <a:noFill/>
        </p:spPr>
        <p:txBody>
          <a:bodyPr wrap="none" rtlCol="0">
            <a:spAutoFit/>
          </a:bodyPr>
          <a:lstStyle/>
          <a:p>
            <a:r>
              <a:rPr lang="nl-NL" sz="2100" b="1" dirty="0"/>
              <a:t>Wesp</a:t>
            </a:r>
          </a:p>
        </p:txBody>
      </p:sp>
      <p:sp>
        <p:nvSpPr>
          <p:cNvPr id="9" name="TextBox 8">
            <a:extLst>
              <a:ext uri="{FF2B5EF4-FFF2-40B4-BE49-F238E27FC236}">
                <a16:creationId xmlns:a16="http://schemas.microsoft.com/office/drawing/2014/main" id="{CF64365B-EA18-424D-8A3C-DF7E5DB01785}"/>
              </a:ext>
            </a:extLst>
          </p:cNvPr>
          <p:cNvSpPr txBox="1"/>
          <p:nvPr/>
        </p:nvSpPr>
        <p:spPr>
          <a:xfrm>
            <a:off x="1433372" y="5548748"/>
            <a:ext cx="1386726" cy="415498"/>
          </a:xfrm>
          <a:prstGeom prst="rect">
            <a:avLst/>
          </a:prstGeom>
          <a:noFill/>
        </p:spPr>
        <p:txBody>
          <a:bodyPr wrap="none" rtlCol="0">
            <a:spAutoFit/>
          </a:bodyPr>
          <a:lstStyle/>
          <a:p>
            <a:r>
              <a:rPr lang="nl-NL" sz="2100" b="1" dirty="0"/>
              <a:t>Zweefvlieg</a:t>
            </a:r>
          </a:p>
        </p:txBody>
      </p:sp>
      <p:cxnSp>
        <p:nvCxnSpPr>
          <p:cNvPr id="10" name="Straight Arrow Connector 9">
            <a:extLst>
              <a:ext uri="{FF2B5EF4-FFF2-40B4-BE49-F238E27FC236}">
                <a16:creationId xmlns:a16="http://schemas.microsoft.com/office/drawing/2014/main" id="{6F735CEC-576B-49A8-BBBD-8812B3D1C571}"/>
              </a:ext>
            </a:extLst>
          </p:cNvPr>
          <p:cNvCxnSpPr>
            <a:cxnSpLocks/>
          </p:cNvCxnSpPr>
          <p:nvPr/>
        </p:nvCxnSpPr>
        <p:spPr>
          <a:xfrm flipH="1">
            <a:off x="5868867" y="2621280"/>
            <a:ext cx="593480" cy="141438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2048068C-E76D-4197-9B77-DB79A9AF7784}"/>
              </a:ext>
            </a:extLst>
          </p:cNvPr>
          <p:cNvCxnSpPr>
            <a:cxnSpLocks/>
          </p:cNvCxnSpPr>
          <p:nvPr/>
        </p:nvCxnSpPr>
        <p:spPr>
          <a:xfrm flipH="1">
            <a:off x="7847135" y="2459618"/>
            <a:ext cx="158262" cy="1180398"/>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13DF824C-0C75-4A94-BC80-4CF6642E53C4}"/>
              </a:ext>
            </a:extLst>
          </p:cNvPr>
          <p:cNvCxnSpPr>
            <a:cxnSpLocks/>
          </p:cNvCxnSpPr>
          <p:nvPr/>
        </p:nvCxnSpPr>
        <p:spPr>
          <a:xfrm flipH="1">
            <a:off x="4967652" y="2535041"/>
            <a:ext cx="127491" cy="172602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2B311D07-615E-421E-8A25-2E8F6B13DF51}"/>
              </a:ext>
            </a:extLst>
          </p:cNvPr>
          <p:cNvSpPr txBox="1"/>
          <p:nvPr/>
        </p:nvSpPr>
        <p:spPr>
          <a:xfrm>
            <a:off x="5632196" y="2228865"/>
            <a:ext cx="1463221" cy="415498"/>
          </a:xfrm>
          <a:prstGeom prst="rect">
            <a:avLst/>
          </a:prstGeom>
          <a:noFill/>
        </p:spPr>
        <p:txBody>
          <a:bodyPr wrap="none" rtlCol="0">
            <a:spAutoFit/>
          </a:bodyPr>
          <a:lstStyle/>
          <a:p>
            <a:r>
              <a:rPr lang="nl-NL" sz="2100" dirty="0"/>
              <a:t>Kleine ogen</a:t>
            </a:r>
          </a:p>
        </p:txBody>
      </p:sp>
      <p:sp>
        <p:nvSpPr>
          <p:cNvPr id="23" name="TextBox 22">
            <a:extLst>
              <a:ext uri="{FF2B5EF4-FFF2-40B4-BE49-F238E27FC236}">
                <a16:creationId xmlns:a16="http://schemas.microsoft.com/office/drawing/2014/main" id="{4D9F019D-F286-4F1D-9F8F-79B8DBEDB4EF}"/>
              </a:ext>
            </a:extLst>
          </p:cNvPr>
          <p:cNvSpPr txBox="1"/>
          <p:nvPr/>
        </p:nvSpPr>
        <p:spPr>
          <a:xfrm>
            <a:off x="3904896" y="2122494"/>
            <a:ext cx="1775038" cy="415498"/>
          </a:xfrm>
          <a:prstGeom prst="rect">
            <a:avLst/>
          </a:prstGeom>
          <a:noFill/>
        </p:spPr>
        <p:txBody>
          <a:bodyPr wrap="none" rtlCol="0">
            <a:spAutoFit/>
          </a:bodyPr>
          <a:lstStyle/>
          <a:p>
            <a:r>
              <a:rPr lang="nl-NL" sz="2100" dirty="0"/>
              <a:t>Grote antenne</a:t>
            </a:r>
          </a:p>
        </p:txBody>
      </p:sp>
      <p:sp>
        <p:nvSpPr>
          <p:cNvPr id="24" name="TextBox 23">
            <a:extLst>
              <a:ext uri="{FF2B5EF4-FFF2-40B4-BE49-F238E27FC236}">
                <a16:creationId xmlns:a16="http://schemas.microsoft.com/office/drawing/2014/main" id="{D007C5BB-33FD-4622-B3F3-CF390619271B}"/>
              </a:ext>
            </a:extLst>
          </p:cNvPr>
          <p:cNvSpPr txBox="1"/>
          <p:nvPr/>
        </p:nvSpPr>
        <p:spPr>
          <a:xfrm>
            <a:off x="7193428" y="2042529"/>
            <a:ext cx="1775166" cy="415498"/>
          </a:xfrm>
          <a:prstGeom prst="rect">
            <a:avLst/>
          </a:prstGeom>
          <a:noFill/>
        </p:spPr>
        <p:txBody>
          <a:bodyPr wrap="none" rtlCol="0">
            <a:spAutoFit/>
          </a:bodyPr>
          <a:lstStyle/>
          <a:p>
            <a:r>
              <a:rPr lang="nl-NL" sz="2100" dirty="0"/>
              <a:t>Lange vleugels</a:t>
            </a:r>
          </a:p>
        </p:txBody>
      </p:sp>
    </p:spTree>
    <p:extLst>
      <p:ext uri="{BB962C8B-B14F-4D97-AF65-F5344CB8AC3E}">
        <p14:creationId xmlns:p14="http://schemas.microsoft.com/office/powerpoint/2010/main" val="42024174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8708AE6-A217-4BCD-83D7-FCB84A67AC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84" t="-1869" r="130" b="-4871"/>
          <a:stretch/>
        </p:blipFill>
        <p:spPr>
          <a:xfrm>
            <a:off x="-622090" y="1009937"/>
            <a:ext cx="9766090" cy="4838126"/>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7" name="TextBox 6">
            <a:extLst>
              <a:ext uri="{FF2B5EF4-FFF2-40B4-BE49-F238E27FC236}">
                <a16:creationId xmlns:a16="http://schemas.microsoft.com/office/drawing/2014/main" id="{033A851A-6A9E-48EB-896C-3F0E510927B5}"/>
              </a:ext>
            </a:extLst>
          </p:cNvPr>
          <p:cNvSpPr txBox="1"/>
          <p:nvPr/>
        </p:nvSpPr>
        <p:spPr>
          <a:xfrm>
            <a:off x="2273968" y="1379107"/>
            <a:ext cx="4788569" cy="646331"/>
          </a:xfrm>
          <a:prstGeom prst="rect">
            <a:avLst/>
          </a:prstGeom>
          <a:noFill/>
        </p:spPr>
        <p:txBody>
          <a:bodyPr wrap="square" rtlCol="0">
            <a:spAutoFit/>
          </a:bodyPr>
          <a:lstStyle/>
          <a:p>
            <a:r>
              <a:rPr lang="nl-NL" sz="3600" dirty="0"/>
              <a:t>Andere soorten wespen</a:t>
            </a:r>
          </a:p>
        </p:txBody>
      </p:sp>
    </p:spTree>
    <p:extLst>
      <p:ext uri="{BB962C8B-B14F-4D97-AF65-F5344CB8AC3E}">
        <p14:creationId xmlns:p14="http://schemas.microsoft.com/office/powerpoint/2010/main" val="3980144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3A851A-6A9E-48EB-896C-3F0E510927B5}"/>
              </a:ext>
            </a:extLst>
          </p:cNvPr>
          <p:cNvSpPr txBox="1"/>
          <p:nvPr/>
        </p:nvSpPr>
        <p:spPr>
          <a:xfrm>
            <a:off x="2273968" y="1379107"/>
            <a:ext cx="4788569" cy="646331"/>
          </a:xfrm>
          <a:prstGeom prst="rect">
            <a:avLst/>
          </a:prstGeom>
          <a:noFill/>
        </p:spPr>
        <p:txBody>
          <a:bodyPr wrap="square" rtlCol="0">
            <a:spAutoFit/>
          </a:bodyPr>
          <a:lstStyle/>
          <a:p>
            <a:r>
              <a:rPr lang="nl-NL" sz="3600" dirty="0"/>
              <a:t>Andere soorten wespen</a:t>
            </a:r>
          </a:p>
        </p:txBody>
      </p:sp>
      <p:sp>
        <p:nvSpPr>
          <p:cNvPr id="4" name="Tijdelijke aanduiding voor inhoud 2">
            <a:extLst>
              <a:ext uri="{FF2B5EF4-FFF2-40B4-BE49-F238E27FC236}">
                <a16:creationId xmlns:a16="http://schemas.microsoft.com/office/drawing/2014/main" id="{D9CC32C5-CE45-4BF5-80B0-F9B22773DA93}"/>
              </a:ext>
            </a:extLst>
          </p:cNvPr>
          <p:cNvSpPr>
            <a:spLocks noGrp="1"/>
          </p:cNvSpPr>
          <p:nvPr>
            <p:ph idx="1"/>
          </p:nvPr>
        </p:nvSpPr>
        <p:spPr>
          <a:xfrm>
            <a:off x="628650" y="2004481"/>
            <a:ext cx="7886700" cy="3263504"/>
          </a:xfrm>
        </p:spPr>
        <p:txBody>
          <a:bodyPr/>
          <a:lstStyle/>
          <a:p>
            <a:pPr marL="0" indent="0">
              <a:buNone/>
            </a:pPr>
            <a:r>
              <a:rPr lang="nl-NL" dirty="0"/>
              <a:t>Er zijn meer dan 500 soorten wespen.</a:t>
            </a:r>
          </a:p>
          <a:p>
            <a:pPr marL="0" indent="0">
              <a:buNone/>
            </a:pPr>
            <a:endParaRPr lang="nl-NL" dirty="0"/>
          </a:p>
          <a:p>
            <a:pPr marL="0" indent="0">
              <a:buNone/>
            </a:pPr>
            <a:r>
              <a:rPr lang="nl-NL" dirty="0"/>
              <a:t>Meeste solitaire wespen</a:t>
            </a:r>
          </a:p>
          <a:p>
            <a:pPr marL="0" indent="0">
              <a:buNone/>
            </a:pPr>
            <a:endParaRPr lang="nl-NL" dirty="0"/>
          </a:p>
          <a:p>
            <a:pPr marL="0" indent="0">
              <a:buNone/>
            </a:pPr>
            <a:r>
              <a:rPr lang="nl-NL" dirty="0" smtClean="0"/>
              <a:t>Vier bekende sociale </a:t>
            </a:r>
            <a:r>
              <a:rPr lang="nl-NL" dirty="0"/>
              <a:t>wespen in </a:t>
            </a:r>
            <a:r>
              <a:rPr lang="nl-NL" dirty="0" smtClean="0"/>
              <a:t>Nederland zijn:</a:t>
            </a: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pic>
        <p:nvPicPr>
          <p:cNvPr id="5" name="Picture 2">
            <a:extLst>
              <a:ext uri="{FF2B5EF4-FFF2-40B4-BE49-F238E27FC236}">
                <a16:creationId xmlns:a16="http://schemas.microsoft.com/office/drawing/2014/main" id="{DD873E64-A6D2-4EA7-ABE1-0E13F929E43F}"/>
              </a:ext>
            </a:extLst>
          </p:cNvPr>
          <p:cNvPicPr/>
          <p:nvPr/>
        </p:nvPicPr>
        <p:blipFill rotWithShape="1">
          <a:blip r:embed="rId3">
            <a:extLst>
              <a:ext uri="{28A0092B-C50C-407E-A947-70E740481C1C}">
                <a14:useLocalDpi xmlns:a14="http://schemas.microsoft.com/office/drawing/2010/main" val="0"/>
              </a:ext>
            </a:extLst>
          </a:blip>
          <a:srcRect l="27991" t="26793" r="7933" b="20234"/>
          <a:stretch/>
        </p:blipFill>
        <p:spPr bwMode="auto">
          <a:xfrm>
            <a:off x="-112154" y="4212609"/>
            <a:ext cx="2598127" cy="1384789"/>
          </a:xfrm>
          <a:prstGeom prst="rect">
            <a:avLst/>
          </a:prstGeom>
          <a:ln>
            <a:noFill/>
          </a:ln>
          <a:effectLst>
            <a:softEdge rad="112500"/>
          </a:effectLst>
        </p:spPr>
      </p:pic>
      <p:pic>
        <p:nvPicPr>
          <p:cNvPr id="8" name="Afbeelding 7">
            <a:extLst>
              <a:ext uri="{FF2B5EF4-FFF2-40B4-BE49-F238E27FC236}">
                <a16:creationId xmlns:a16="http://schemas.microsoft.com/office/drawing/2014/main" id="{323E38B2-77A0-4F1B-8D3B-F7BE119806D4}"/>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799485" y="4221607"/>
            <a:ext cx="2184437" cy="1304078"/>
          </a:xfrm>
          <a:prstGeom prst="rect">
            <a:avLst/>
          </a:prstGeom>
          <a:ln>
            <a:noFill/>
          </a:ln>
          <a:effectLst>
            <a:softEdge rad="112500"/>
          </a:effectLst>
        </p:spPr>
      </p:pic>
      <p:pic>
        <p:nvPicPr>
          <p:cNvPr id="9" name="Picture 11">
            <a:extLst>
              <a:ext uri="{FF2B5EF4-FFF2-40B4-BE49-F238E27FC236}">
                <a16:creationId xmlns:a16="http://schemas.microsoft.com/office/drawing/2014/main" id="{829AC221-6C6D-45BE-82CD-58099EC982A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373161" y="4206581"/>
            <a:ext cx="2531549" cy="1384788"/>
          </a:xfrm>
          <a:prstGeom prst="rect">
            <a:avLst/>
          </a:prstGeom>
          <a:ln>
            <a:noFill/>
          </a:ln>
          <a:effectLst>
            <a:softEdge rad="112500"/>
          </a:effectLst>
        </p:spPr>
      </p:pic>
      <p:sp>
        <p:nvSpPr>
          <p:cNvPr id="10" name="TextBox 6">
            <a:extLst>
              <a:ext uri="{FF2B5EF4-FFF2-40B4-BE49-F238E27FC236}">
                <a16:creationId xmlns:a16="http://schemas.microsoft.com/office/drawing/2014/main" id="{F5222094-91EB-4D9E-B6AE-DED14EFFF33B}"/>
              </a:ext>
            </a:extLst>
          </p:cNvPr>
          <p:cNvSpPr txBox="1"/>
          <p:nvPr/>
        </p:nvSpPr>
        <p:spPr>
          <a:xfrm>
            <a:off x="435838" y="5552427"/>
            <a:ext cx="1548309" cy="415498"/>
          </a:xfrm>
          <a:prstGeom prst="rect">
            <a:avLst/>
          </a:prstGeom>
          <a:noFill/>
        </p:spPr>
        <p:txBody>
          <a:bodyPr wrap="none" rtlCol="0">
            <a:spAutoFit/>
          </a:bodyPr>
          <a:lstStyle/>
          <a:p>
            <a:r>
              <a:rPr lang="nl-NL" sz="2100" b="1" dirty="0"/>
              <a:t>Duitse wesp</a:t>
            </a:r>
          </a:p>
        </p:txBody>
      </p:sp>
      <p:sp>
        <p:nvSpPr>
          <p:cNvPr id="11" name="TextBox 6">
            <a:extLst>
              <a:ext uri="{FF2B5EF4-FFF2-40B4-BE49-F238E27FC236}">
                <a16:creationId xmlns:a16="http://schemas.microsoft.com/office/drawing/2014/main" id="{2534387C-C76B-4998-9018-752316CE6320}"/>
              </a:ext>
            </a:extLst>
          </p:cNvPr>
          <p:cNvSpPr txBox="1"/>
          <p:nvPr/>
        </p:nvSpPr>
        <p:spPr>
          <a:xfrm>
            <a:off x="2703334" y="5564527"/>
            <a:ext cx="1761123" cy="415498"/>
          </a:xfrm>
          <a:prstGeom prst="rect">
            <a:avLst/>
          </a:prstGeom>
          <a:noFill/>
        </p:spPr>
        <p:txBody>
          <a:bodyPr wrap="none" rtlCol="0">
            <a:spAutoFit/>
          </a:bodyPr>
          <a:lstStyle/>
          <a:p>
            <a:r>
              <a:rPr lang="nl-NL" sz="2100" b="1" dirty="0"/>
              <a:t>Gewone wesp</a:t>
            </a:r>
          </a:p>
        </p:txBody>
      </p:sp>
      <p:sp>
        <p:nvSpPr>
          <p:cNvPr id="12" name="TextBox 6">
            <a:extLst>
              <a:ext uri="{FF2B5EF4-FFF2-40B4-BE49-F238E27FC236}">
                <a16:creationId xmlns:a16="http://schemas.microsoft.com/office/drawing/2014/main" id="{AD709869-0ED6-4284-9144-AB36486F0976}"/>
              </a:ext>
            </a:extLst>
          </p:cNvPr>
          <p:cNvSpPr txBox="1"/>
          <p:nvPr/>
        </p:nvSpPr>
        <p:spPr>
          <a:xfrm>
            <a:off x="4743264" y="5560510"/>
            <a:ext cx="2343847" cy="415498"/>
          </a:xfrm>
          <a:prstGeom prst="rect">
            <a:avLst/>
          </a:prstGeom>
          <a:noFill/>
        </p:spPr>
        <p:txBody>
          <a:bodyPr wrap="none" rtlCol="0">
            <a:spAutoFit/>
          </a:bodyPr>
          <a:lstStyle/>
          <a:p>
            <a:r>
              <a:rPr lang="nl-NL" sz="2100" b="1" dirty="0"/>
              <a:t>Europese Hoornaar</a:t>
            </a:r>
          </a:p>
        </p:txBody>
      </p:sp>
      <p:pic>
        <p:nvPicPr>
          <p:cNvPr id="13" name="Picture 3">
            <a:extLst>
              <a:ext uri="{FF2B5EF4-FFF2-40B4-BE49-F238E27FC236}">
                <a16:creationId xmlns:a16="http://schemas.microsoft.com/office/drawing/2014/main" id="{613F826D-1FBC-4BC8-85EF-0DC6FB955251}"/>
              </a:ext>
            </a:extLst>
          </p:cNvPr>
          <p:cNvPicPr/>
          <p:nvPr/>
        </p:nvPicPr>
        <p:blipFill rotWithShape="1">
          <a:blip r:embed="rId6">
            <a:extLst>
              <a:ext uri="{28A0092B-C50C-407E-A947-70E740481C1C}">
                <a14:useLocalDpi xmlns:a14="http://schemas.microsoft.com/office/drawing/2010/main" val="0"/>
              </a:ext>
            </a:extLst>
          </a:blip>
          <a:srcRect l="16291" t="21282" r="19920" b="13484"/>
          <a:stretch/>
        </p:blipFill>
        <p:spPr bwMode="auto">
          <a:xfrm>
            <a:off x="6919376" y="4301970"/>
            <a:ext cx="2005265" cy="1304077"/>
          </a:xfrm>
          <a:prstGeom prst="rect">
            <a:avLst/>
          </a:prstGeom>
          <a:ln>
            <a:noFill/>
          </a:ln>
          <a:effectLst>
            <a:softEdge rad="112500"/>
          </a:effectLst>
        </p:spPr>
      </p:pic>
      <p:sp>
        <p:nvSpPr>
          <p:cNvPr id="14" name="TextBox 4">
            <a:extLst>
              <a:ext uri="{FF2B5EF4-FFF2-40B4-BE49-F238E27FC236}">
                <a16:creationId xmlns:a16="http://schemas.microsoft.com/office/drawing/2014/main" id="{F8AEC376-4AE6-40EE-9955-5E1890FE50B3}"/>
              </a:ext>
            </a:extLst>
          </p:cNvPr>
          <p:cNvSpPr txBox="1"/>
          <p:nvPr/>
        </p:nvSpPr>
        <p:spPr>
          <a:xfrm>
            <a:off x="7049082" y="5564527"/>
            <a:ext cx="2017738" cy="738664"/>
          </a:xfrm>
          <a:prstGeom prst="rect">
            <a:avLst/>
          </a:prstGeom>
          <a:noFill/>
        </p:spPr>
        <p:txBody>
          <a:bodyPr wrap="square" rtlCol="0">
            <a:spAutoFit/>
          </a:bodyPr>
          <a:lstStyle/>
          <a:p>
            <a:r>
              <a:rPr lang="nl-NL" sz="2100" b="1" dirty="0"/>
              <a:t>Franse Veldwesp</a:t>
            </a:r>
          </a:p>
        </p:txBody>
      </p:sp>
    </p:spTree>
    <p:extLst>
      <p:ext uri="{BB962C8B-B14F-4D97-AF65-F5344CB8AC3E}">
        <p14:creationId xmlns:p14="http://schemas.microsoft.com/office/powerpoint/2010/main" val="35077784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5323-8B7D-4030-89D4-80F3D82AB1D7}"/>
              </a:ext>
            </a:extLst>
          </p:cNvPr>
          <p:cNvSpPr>
            <a:spLocks noGrp="1"/>
          </p:cNvSpPr>
          <p:nvPr>
            <p:ph type="title"/>
          </p:nvPr>
        </p:nvSpPr>
        <p:spPr>
          <a:xfrm>
            <a:off x="2180273" y="703914"/>
            <a:ext cx="7886700" cy="994172"/>
          </a:xfrm>
        </p:spPr>
        <p:txBody>
          <a:bodyPr/>
          <a:lstStyle/>
          <a:p>
            <a:r>
              <a:rPr lang="nl-NL" dirty="0"/>
              <a:t>Andere soorten wespen</a:t>
            </a:r>
          </a:p>
        </p:txBody>
      </p:sp>
      <p:pic>
        <p:nvPicPr>
          <p:cNvPr id="6" name="Picture 5">
            <a:extLst>
              <a:ext uri="{FF2B5EF4-FFF2-40B4-BE49-F238E27FC236}">
                <a16:creationId xmlns:a16="http://schemas.microsoft.com/office/drawing/2014/main" id="{9B1D03CB-4FC9-4C53-B347-8A39906D2A46}"/>
              </a:ext>
            </a:extLst>
          </p:cNvPr>
          <p:cNvPicPr>
            <a:picLocks noChangeAspect="1"/>
          </p:cNvPicPr>
          <p:nvPr/>
        </p:nvPicPr>
        <p:blipFill rotWithShape="1">
          <a:blip r:embed="rId3">
            <a:extLst>
              <a:ext uri="{28A0092B-C50C-407E-A947-70E740481C1C}">
                <a14:useLocalDpi xmlns:a14="http://schemas.microsoft.com/office/drawing/2010/main" val="0"/>
              </a:ext>
            </a:extLst>
          </a:blip>
          <a:srcRect l="10758" t="6257" r="22827" b="4577"/>
          <a:stretch/>
        </p:blipFill>
        <p:spPr bwMode="auto">
          <a:xfrm>
            <a:off x="2261942" y="1465787"/>
            <a:ext cx="4038845" cy="4064912"/>
          </a:xfrm>
          <a:prstGeom prst="rect">
            <a:avLst/>
          </a:prstGeom>
          <a:ln>
            <a:noFill/>
          </a:ln>
          <a:effectLst>
            <a:softEdge rad="112500"/>
          </a:effectLst>
        </p:spPr>
      </p:pic>
      <p:sp>
        <p:nvSpPr>
          <p:cNvPr id="7" name="TextBox 6">
            <a:extLst>
              <a:ext uri="{FF2B5EF4-FFF2-40B4-BE49-F238E27FC236}">
                <a16:creationId xmlns:a16="http://schemas.microsoft.com/office/drawing/2014/main" id="{5D241D98-6361-46EC-BAC3-1E40A6383681}"/>
              </a:ext>
            </a:extLst>
          </p:cNvPr>
          <p:cNvSpPr txBox="1"/>
          <p:nvPr/>
        </p:nvSpPr>
        <p:spPr>
          <a:xfrm>
            <a:off x="3706559" y="5403071"/>
            <a:ext cx="1383136" cy="415498"/>
          </a:xfrm>
          <a:prstGeom prst="rect">
            <a:avLst/>
          </a:prstGeom>
          <a:noFill/>
        </p:spPr>
        <p:txBody>
          <a:bodyPr wrap="none" rtlCol="0">
            <a:spAutoFit/>
          </a:bodyPr>
          <a:lstStyle/>
          <a:p>
            <a:r>
              <a:rPr lang="nl-NL" sz="2100" b="1" dirty="0"/>
              <a:t>Graafwesp</a:t>
            </a:r>
          </a:p>
        </p:txBody>
      </p:sp>
    </p:spTree>
    <p:extLst>
      <p:ext uri="{BB962C8B-B14F-4D97-AF65-F5344CB8AC3E}">
        <p14:creationId xmlns:p14="http://schemas.microsoft.com/office/powerpoint/2010/main" val="40391966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5323-8B7D-4030-89D4-80F3D82AB1D7}"/>
              </a:ext>
            </a:extLst>
          </p:cNvPr>
          <p:cNvSpPr>
            <a:spLocks noGrp="1"/>
          </p:cNvSpPr>
          <p:nvPr>
            <p:ph type="title"/>
          </p:nvPr>
        </p:nvSpPr>
        <p:spPr/>
        <p:txBody>
          <a:bodyPr/>
          <a:lstStyle/>
          <a:p>
            <a:r>
              <a:rPr lang="nl-NL" dirty="0"/>
              <a:t>Andere soorten wespen</a:t>
            </a:r>
          </a:p>
        </p:txBody>
      </p:sp>
      <p:sp>
        <p:nvSpPr>
          <p:cNvPr id="5" name="TextBox 4">
            <a:extLst>
              <a:ext uri="{FF2B5EF4-FFF2-40B4-BE49-F238E27FC236}">
                <a16:creationId xmlns:a16="http://schemas.microsoft.com/office/drawing/2014/main" id="{F8AEC376-4AE6-40EE-9955-5E1890FE50B3}"/>
              </a:ext>
            </a:extLst>
          </p:cNvPr>
          <p:cNvSpPr txBox="1"/>
          <p:nvPr/>
        </p:nvSpPr>
        <p:spPr>
          <a:xfrm>
            <a:off x="6091446" y="5405621"/>
            <a:ext cx="1322285" cy="415498"/>
          </a:xfrm>
          <a:prstGeom prst="rect">
            <a:avLst/>
          </a:prstGeom>
          <a:noFill/>
        </p:spPr>
        <p:txBody>
          <a:bodyPr wrap="none" rtlCol="0">
            <a:spAutoFit/>
          </a:bodyPr>
          <a:lstStyle/>
          <a:p>
            <a:r>
              <a:rPr lang="nl-NL" sz="2100" b="1" dirty="0"/>
              <a:t>Houtwesp</a:t>
            </a:r>
          </a:p>
        </p:txBody>
      </p:sp>
      <p:sp>
        <p:nvSpPr>
          <p:cNvPr id="7" name="TextBox 6">
            <a:extLst>
              <a:ext uri="{FF2B5EF4-FFF2-40B4-BE49-F238E27FC236}">
                <a16:creationId xmlns:a16="http://schemas.microsoft.com/office/drawing/2014/main" id="{5D241D98-6361-46EC-BAC3-1E40A6383681}"/>
              </a:ext>
            </a:extLst>
          </p:cNvPr>
          <p:cNvSpPr txBox="1"/>
          <p:nvPr/>
        </p:nvSpPr>
        <p:spPr>
          <a:xfrm>
            <a:off x="1633194" y="5405621"/>
            <a:ext cx="1755609" cy="415498"/>
          </a:xfrm>
          <a:prstGeom prst="rect">
            <a:avLst/>
          </a:prstGeom>
          <a:noFill/>
        </p:spPr>
        <p:txBody>
          <a:bodyPr wrap="none" rtlCol="0">
            <a:spAutoFit/>
          </a:bodyPr>
          <a:lstStyle/>
          <a:p>
            <a:r>
              <a:rPr lang="nl-NL" sz="2100" b="1" dirty="0"/>
              <a:t>Spinnendoder</a:t>
            </a:r>
          </a:p>
        </p:txBody>
      </p:sp>
      <p:pic>
        <p:nvPicPr>
          <p:cNvPr id="8" name="Picture 7">
            <a:extLst>
              <a:ext uri="{FF2B5EF4-FFF2-40B4-BE49-F238E27FC236}">
                <a16:creationId xmlns:a16="http://schemas.microsoft.com/office/drawing/2014/main" id="{D3E88161-CB8E-4134-B937-0487D034CCA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1070" y="2633017"/>
            <a:ext cx="3454091" cy="2657270"/>
          </a:xfrm>
          <a:prstGeom prst="rect">
            <a:avLst/>
          </a:prstGeom>
          <a:ln>
            <a:noFill/>
          </a:ln>
          <a:effectLst>
            <a:softEdge rad="112500"/>
          </a:effectLst>
        </p:spPr>
      </p:pic>
      <p:pic>
        <p:nvPicPr>
          <p:cNvPr id="9" name="Picture 8">
            <a:extLst>
              <a:ext uri="{FF2B5EF4-FFF2-40B4-BE49-F238E27FC236}">
                <a16:creationId xmlns:a16="http://schemas.microsoft.com/office/drawing/2014/main" id="{F545B1CD-54A5-402E-BDFF-C5392A5BB3A3}"/>
              </a:ext>
            </a:extLst>
          </p:cNvPr>
          <p:cNvPicPr/>
          <p:nvPr/>
        </p:nvPicPr>
        <p:blipFill rotWithShape="1">
          <a:blip r:embed="rId4">
            <a:extLst>
              <a:ext uri="{28A0092B-C50C-407E-A947-70E740481C1C}">
                <a14:useLocalDpi xmlns:a14="http://schemas.microsoft.com/office/drawing/2010/main" val="0"/>
              </a:ext>
            </a:extLst>
          </a:blip>
          <a:srcRect l="6442" t="10526"/>
          <a:stretch/>
        </p:blipFill>
        <p:spPr bwMode="auto">
          <a:xfrm>
            <a:off x="4644228" y="2633017"/>
            <a:ext cx="4170556" cy="2657270"/>
          </a:xfrm>
          <a:prstGeom prst="rect">
            <a:avLst/>
          </a:prstGeom>
          <a:ln>
            <a:noFill/>
          </a:ln>
          <a:effectLst>
            <a:softEdge rad="112500"/>
          </a:effectLst>
        </p:spPr>
      </p:pic>
    </p:spTree>
    <p:extLst>
      <p:ext uri="{BB962C8B-B14F-4D97-AF65-F5344CB8AC3E}">
        <p14:creationId xmlns:p14="http://schemas.microsoft.com/office/powerpoint/2010/main" val="14277047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8708AE6-A217-4BCD-83D7-FCB84A67AC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84" t="-1869" r="130" b="-4871"/>
          <a:stretch/>
        </p:blipFill>
        <p:spPr>
          <a:xfrm>
            <a:off x="-622090" y="1009937"/>
            <a:ext cx="9766090" cy="4838126"/>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7" name="TextBox 6">
            <a:extLst>
              <a:ext uri="{FF2B5EF4-FFF2-40B4-BE49-F238E27FC236}">
                <a16:creationId xmlns:a16="http://schemas.microsoft.com/office/drawing/2014/main" id="{033A851A-6A9E-48EB-896C-3F0E510927B5}"/>
              </a:ext>
            </a:extLst>
          </p:cNvPr>
          <p:cNvSpPr txBox="1"/>
          <p:nvPr/>
        </p:nvSpPr>
        <p:spPr>
          <a:xfrm>
            <a:off x="2273968" y="1379107"/>
            <a:ext cx="4788569" cy="646331"/>
          </a:xfrm>
          <a:prstGeom prst="rect">
            <a:avLst/>
          </a:prstGeom>
          <a:noFill/>
        </p:spPr>
        <p:txBody>
          <a:bodyPr wrap="square" rtlCol="0">
            <a:spAutoFit/>
          </a:bodyPr>
          <a:lstStyle/>
          <a:p>
            <a:r>
              <a:rPr lang="nl-NL" sz="3600" dirty="0"/>
              <a:t>Het leven van de Wesp</a:t>
            </a:r>
          </a:p>
        </p:txBody>
      </p:sp>
    </p:spTree>
    <p:extLst>
      <p:ext uri="{BB962C8B-B14F-4D97-AF65-F5344CB8AC3E}">
        <p14:creationId xmlns:p14="http://schemas.microsoft.com/office/powerpoint/2010/main" val="9645681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541F8-B120-4303-B232-6C301359C08A}"/>
              </a:ext>
            </a:extLst>
          </p:cNvPr>
          <p:cNvSpPr>
            <a:spLocks noGrp="1"/>
          </p:cNvSpPr>
          <p:nvPr>
            <p:ph type="title"/>
          </p:nvPr>
        </p:nvSpPr>
        <p:spPr>
          <a:xfrm>
            <a:off x="105728" y="683518"/>
            <a:ext cx="7886700" cy="994172"/>
          </a:xfrm>
        </p:spPr>
        <p:txBody>
          <a:bodyPr/>
          <a:lstStyle/>
          <a:p>
            <a:r>
              <a:rPr lang="nl-NL" dirty="0"/>
              <a:t>Een hele verandering</a:t>
            </a:r>
          </a:p>
        </p:txBody>
      </p:sp>
      <p:sp>
        <p:nvSpPr>
          <p:cNvPr id="3" name="Tijdelijke aanduiding voor inhoud 2">
            <a:extLst>
              <a:ext uri="{FF2B5EF4-FFF2-40B4-BE49-F238E27FC236}">
                <a16:creationId xmlns:a16="http://schemas.microsoft.com/office/drawing/2014/main" id="{8EF08A7F-7174-4011-897A-88EF6B38234C}"/>
              </a:ext>
            </a:extLst>
          </p:cNvPr>
          <p:cNvSpPr>
            <a:spLocks noGrp="1"/>
          </p:cNvSpPr>
          <p:nvPr>
            <p:ph idx="1"/>
          </p:nvPr>
        </p:nvSpPr>
        <p:spPr>
          <a:xfrm>
            <a:off x="105728" y="1677689"/>
            <a:ext cx="7886700" cy="3263504"/>
          </a:xfrm>
        </p:spPr>
        <p:txBody>
          <a:bodyPr/>
          <a:lstStyle/>
          <a:p>
            <a:pPr marL="0" indent="0">
              <a:buNone/>
            </a:pPr>
            <a:r>
              <a:rPr lang="nl-NL" dirty="0"/>
              <a:t>Heel veel verandering in het leven van de wesp</a:t>
            </a:r>
          </a:p>
          <a:p>
            <a:endParaRPr lang="nl-NL" dirty="0"/>
          </a:p>
          <a:p>
            <a:pPr marL="0" indent="0">
              <a:buNone/>
            </a:pPr>
            <a:r>
              <a:rPr lang="nl-NL" dirty="0"/>
              <a:t>Geboren als een klein eitje. </a:t>
            </a:r>
          </a:p>
          <a:p>
            <a:pPr marL="0" indent="0">
              <a:buNone/>
            </a:pPr>
            <a:r>
              <a:rPr lang="nl-NL" dirty="0" err="1" smtClean="0"/>
              <a:t>Één</a:t>
            </a:r>
            <a:r>
              <a:rPr lang="nl-NL" dirty="0" smtClean="0"/>
              <a:t> </a:t>
            </a:r>
            <a:r>
              <a:rPr lang="nl-NL" dirty="0"/>
              <a:t>moeder: de koningin</a:t>
            </a:r>
          </a:p>
        </p:txBody>
      </p:sp>
      <p:pic>
        <p:nvPicPr>
          <p:cNvPr id="4" name="Afbeelding 3">
            <a:extLst>
              <a:ext uri="{FF2B5EF4-FFF2-40B4-BE49-F238E27FC236}">
                <a16:creationId xmlns:a16="http://schemas.microsoft.com/office/drawing/2014/main" id="{41DB0E0A-357B-4DF0-BB20-A96E67C2F1C6}"/>
              </a:ext>
            </a:extLst>
          </p:cNvPr>
          <p:cNvPicPr>
            <a:picLocks noChangeAspect="1"/>
          </p:cNvPicPr>
          <p:nvPr/>
        </p:nvPicPr>
        <p:blipFill rotWithShape="1">
          <a:blip r:embed="rId3">
            <a:extLst>
              <a:ext uri="{28A0092B-C50C-407E-A947-70E740481C1C}">
                <a14:useLocalDpi xmlns:a14="http://schemas.microsoft.com/office/drawing/2010/main" val="0"/>
              </a:ext>
            </a:extLst>
          </a:blip>
          <a:srcRect r="35809" b="17955"/>
          <a:stretch/>
        </p:blipFill>
        <p:spPr bwMode="auto">
          <a:xfrm>
            <a:off x="3643704" y="2001795"/>
            <a:ext cx="5314559" cy="3998956"/>
          </a:xfrm>
          <a:prstGeom prst="rect">
            <a:avLst/>
          </a:prstGeom>
          <a:ln>
            <a:noFill/>
          </a:ln>
          <a:effectLst>
            <a:softEdge rad="112500"/>
          </a:effectLst>
        </p:spPr>
      </p:pic>
    </p:spTree>
    <p:extLst>
      <p:ext uri="{BB962C8B-B14F-4D97-AF65-F5344CB8AC3E}">
        <p14:creationId xmlns:p14="http://schemas.microsoft.com/office/powerpoint/2010/main" val="27379404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462E2-7AED-4BD1-8F6D-9003ADFAB3E1}"/>
              </a:ext>
            </a:extLst>
          </p:cNvPr>
          <p:cNvSpPr>
            <a:spLocks noGrp="1"/>
          </p:cNvSpPr>
          <p:nvPr>
            <p:ph type="title"/>
          </p:nvPr>
        </p:nvSpPr>
        <p:spPr>
          <a:xfrm>
            <a:off x="217170" y="881226"/>
            <a:ext cx="7886700" cy="994172"/>
          </a:xfrm>
        </p:spPr>
        <p:txBody>
          <a:bodyPr/>
          <a:lstStyle/>
          <a:p>
            <a:r>
              <a:rPr lang="nl-NL" dirty="0"/>
              <a:t>Een hele verandering</a:t>
            </a:r>
          </a:p>
        </p:txBody>
      </p:sp>
      <p:sp>
        <p:nvSpPr>
          <p:cNvPr id="3" name="Tijdelijke aanduiding voor inhoud 2">
            <a:extLst>
              <a:ext uri="{FF2B5EF4-FFF2-40B4-BE49-F238E27FC236}">
                <a16:creationId xmlns:a16="http://schemas.microsoft.com/office/drawing/2014/main" id="{B747C41E-4111-49C7-83F2-56812247F38F}"/>
              </a:ext>
            </a:extLst>
          </p:cNvPr>
          <p:cNvSpPr>
            <a:spLocks noGrp="1"/>
          </p:cNvSpPr>
          <p:nvPr>
            <p:ph idx="1"/>
          </p:nvPr>
        </p:nvSpPr>
        <p:spPr>
          <a:xfrm>
            <a:off x="320040" y="1789271"/>
            <a:ext cx="7886700" cy="3263504"/>
          </a:xfrm>
        </p:spPr>
        <p:txBody>
          <a:bodyPr/>
          <a:lstStyle/>
          <a:p>
            <a:pPr marL="0" indent="0">
              <a:buNone/>
            </a:pPr>
            <a:r>
              <a:rPr lang="nl-NL" dirty="0"/>
              <a:t>Het eitje wordt groter en wordt een larf.</a:t>
            </a:r>
          </a:p>
          <a:p>
            <a:pPr marL="0" indent="0">
              <a:buNone/>
            </a:pPr>
            <a:r>
              <a:rPr lang="nl-NL" dirty="0"/>
              <a:t>Larf wordt daarna een pop</a:t>
            </a:r>
          </a:p>
        </p:txBody>
      </p:sp>
      <p:pic>
        <p:nvPicPr>
          <p:cNvPr id="4" name="Picture 8">
            <a:extLst>
              <a:ext uri="{FF2B5EF4-FFF2-40B4-BE49-F238E27FC236}">
                <a16:creationId xmlns:a16="http://schemas.microsoft.com/office/drawing/2014/main" id="{6F12D8A0-E4C3-4127-A9DC-D11E835B193C}"/>
              </a:ext>
            </a:extLst>
          </p:cNvPr>
          <p:cNvPicPr>
            <a:picLocks noChangeAspect="1"/>
          </p:cNvPicPr>
          <p:nvPr/>
        </p:nvPicPr>
        <p:blipFill rotWithShape="1">
          <a:blip r:embed="rId3">
            <a:extLst>
              <a:ext uri="{28A0092B-C50C-407E-A947-70E740481C1C}">
                <a14:useLocalDpi xmlns:a14="http://schemas.microsoft.com/office/drawing/2010/main" val="0"/>
              </a:ext>
            </a:extLst>
          </a:blip>
          <a:srcRect t="-1" b="40436"/>
          <a:stretch/>
        </p:blipFill>
        <p:spPr bwMode="auto">
          <a:xfrm>
            <a:off x="5312092" y="2315958"/>
            <a:ext cx="3831908" cy="3684792"/>
          </a:xfrm>
          <a:prstGeom prst="rect">
            <a:avLst/>
          </a:prstGeom>
          <a:ln>
            <a:noFill/>
          </a:ln>
          <a:effectLst>
            <a:softEdge rad="112500"/>
          </a:effectLst>
        </p:spPr>
      </p:pic>
      <p:pic>
        <p:nvPicPr>
          <p:cNvPr id="5" name="Afbeelding 4">
            <a:extLst>
              <a:ext uri="{FF2B5EF4-FFF2-40B4-BE49-F238E27FC236}">
                <a16:creationId xmlns:a16="http://schemas.microsoft.com/office/drawing/2014/main" id="{FDD85C17-77DC-45F1-BCB9-4DAB2F3BE6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45505"/>
            <a:ext cx="5312093" cy="3355245"/>
          </a:xfrm>
          <a:prstGeom prst="rect">
            <a:avLst/>
          </a:prstGeom>
          <a:ln>
            <a:noFill/>
          </a:ln>
          <a:effectLst>
            <a:softEdge rad="112500"/>
          </a:effectLst>
        </p:spPr>
      </p:pic>
    </p:spTree>
    <p:extLst>
      <p:ext uri="{BB962C8B-B14F-4D97-AF65-F5344CB8AC3E}">
        <p14:creationId xmlns:p14="http://schemas.microsoft.com/office/powerpoint/2010/main" val="21725123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98DB-EAB0-41C4-A950-DE71FEAAA4F8}"/>
              </a:ext>
            </a:extLst>
          </p:cNvPr>
          <p:cNvSpPr>
            <a:spLocks noGrp="1"/>
          </p:cNvSpPr>
          <p:nvPr>
            <p:ph type="title"/>
          </p:nvPr>
        </p:nvSpPr>
        <p:spPr/>
        <p:txBody>
          <a:bodyPr/>
          <a:lstStyle/>
          <a:p>
            <a:r>
              <a:rPr lang="nl-NL" dirty="0"/>
              <a:t>Welke lichaamsdelen herken je?</a:t>
            </a:r>
          </a:p>
        </p:txBody>
      </p:sp>
      <p:pic>
        <p:nvPicPr>
          <p:cNvPr id="4" name="Picture 3">
            <a:extLst>
              <a:ext uri="{FF2B5EF4-FFF2-40B4-BE49-F238E27FC236}">
                <a16:creationId xmlns:a16="http://schemas.microsoft.com/office/drawing/2014/main" id="{38CE25B8-F770-448D-A2F5-4AF3348F567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628659" y="2338702"/>
            <a:ext cx="5827103" cy="3388205"/>
          </a:xfrm>
          <a:prstGeom prst="rect">
            <a:avLst/>
          </a:prstGeom>
          <a:ln>
            <a:noFill/>
          </a:ln>
          <a:effectLst>
            <a:softEdge rad="112500"/>
          </a:effectLst>
        </p:spPr>
      </p:pic>
      <p:cxnSp>
        <p:nvCxnSpPr>
          <p:cNvPr id="8" name="Straight Arrow Connector 7">
            <a:extLst>
              <a:ext uri="{FF2B5EF4-FFF2-40B4-BE49-F238E27FC236}">
                <a16:creationId xmlns:a16="http://schemas.microsoft.com/office/drawing/2014/main" id="{670E36BA-4335-404B-B624-F2E8B31166D2}"/>
              </a:ext>
            </a:extLst>
          </p:cNvPr>
          <p:cNvCxnSpPr>
            <a:cxnSpLocks/>
          </p:cNvCxnSpPr>
          <p:nvPr/>
        </p:nvCxnSpPr>
        <p:spPr>
          <a:xfrm flipV="1">
            <a:off x="1540229" y="4252797"/>
            <a:ext cx="1704776" cy="7527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7EB9D42C-EC22-4363-9508-44D253380888}"/>
              </a:ext>
            </a:extLst>
          </p:cNvPr>
          <p:cNvCxnSpPr>
            <a:cxnSpLocks/>
          </p:cNvCxnSpPr>
          <p:nvPr/>
        </p:nvCxnSpPr>
        <p:spPr>
          <a:xfrm flipV="1">
            <a:off x="1540229" y="5072411"/>
            <a:ext cx="1453874" cy="19235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049A7858-AE16-4DFF-8225-D5480DAF780B}"/>
              </a:ext>
            </a:extLst>
          </p:cNvPr>
          <p:cNvCxnSpPr>
            <a:cxnSpLocks/>
          </p:cNvCxnSpPr>
          <p:nvPr/>
        </p:nvCxnSpPr>
        <p:spPr>
          <a:xfrm flipH="1">
            <a:off x="6845969" y="3818334"/>
            <a:ext cx="1311442" cy="35963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5C6E965B-53A2-4B15-A10B-77B10AB2DCE3}"/>
              </a:ext>
            </a:extLst>
          </p:cNvPr>
          <p:cNvCxnSpPr>
            <a:cxnSpLocks/>
          </p:cNvCxnSpPr>
          <p:nvPr/>
        </p:nvCxnSpPr>
        <p:spPr>
          <a:xfrm flipH="1">
            <a:off x="5599816" y="2176517"/>
            <a:ext cx="1342406" cy="133971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Straight Arrow Connector 45">
            <a:extLst>
              <a:ext uri="{FF2B5EF4-FFF2-40B4-BE49-F238E27FC236}">
                <a16:creationId xmlns:a16="http://schemas.microsoft.com/office/drawing/2014/main" id="{5DD35331-9537-4205-A68B-8908297D4577}"/>
              </a:ext>
            </a:extLst>
          </p:cNvPr>
          <p:cNvCxnSpPr>
            <a:cxnSpLocks/>
          </p:cNvCxnSpPr>
          <p:nvPr/>
        </p:nvCxnSpPr>
        <p:spPr>
          <a:xfrm>
            <a:off x="1628660" y="2739018"/>
            <a:ext cx="1087974" cy="1286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A03BDF2C-8633-42AA-B7B1-8EECC69C37EA}"/>
              </a:ext>
            </a:extLst>
          </p:cNvPr>
          <p:cNvCxnSpPr>
            <a:cxnSpLocks/>
          </p:cNvCxnSpPr>
          <p:nvPr/>
        </p:nvCxnSpPr>
        <p:spPr>
          <a:xfrm flipH="1">
            <a:off x="4217386" y="2139227"/>
            <a:ext cx="1199742" cy="11654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Straight Arrow Connector 66">
            <a:extLst>
              <a:ext uri="{FF2B5EF4-FFF2-40B4-BE49-F238E27FC236}">
                <a16:creationId xmlns:a16="http://schemas.microsoft.com/office/drawing/2014/main" id="{8CA12522-83B9-4AE1-89AB-846AB6800C37}"/>
              </a:ext>
            </a:extLst>
          </p:cNvPr>
          <p:cNvCxnSpPr>
            <a:cxnSpLocks/>
          </p:cNvCxnSpPr>
          <p:nvPr/>
        </p:nvCxnSpPr>
        <p:spPr>
          <a:xfrm>
            <a:off x="1540228" y="3304723"/>
            <a:ext cx="1671323" cy="43790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073036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8C742-03C7-4ADD-8C3D-D0837A7F8B84}"/>
              </a:ext>
            </a:extLst>
          </p:cNvPr>
          <p:cNvSpPr>
            <a:spLocks noGrp="1"/>
          </p:cNvSpPr>
          <p:nvPr>
            <p:ph type="title"/>
          </p:nvPr>
        </p:nvSpPr>
        <p:spPr/>
        <p:txBody>
          <a:bodyPr/>
          <a:lstStyle/>
          <a:p>
            <a:r>
              <a:rPr lang="nl-NL" dirty="0"/>
              <a:t>Een hele verandering</a:t>
            </a:r>
          </a:p>
        </p:txBody>
      </p:sp>
      <p:sp>
        <p:nvSpPr>
          <p:cNvPr id="3" name="Tijdelijke aanduiding voor inhoud 2">
            <a:extLst>
              <a:ext uri="{FF2B5EF4-FFF2-40B4-BE49-F238E27FC236}">
                <a16:creationId xmlns:a16="http://schemas.microsoft.com/office/drawing/2014/main" id="{AC57A921-D532-4F70-95AF-2A1A55DC7FA9}"/>
              </a:ext>
            </a:extLst>
          </p:cNvPr>
          <p:cNvSpPr>
            <a:spLocks noGrp="1"/>
          </p:cNvSpPr>
          <p:nvPr>
            <p:ph idx="1"/>
          </p:nvPr>
        </p:nvSpPr>
        <p:spPr>
          <a:xfrm>
            <a:off x="362903" y="2125266"/>
            <a:ext cx="7886700" cy="3263504"/>
          </a:xfrm>
        </p:spPr>
        <p:txBody>
          <a:bodyPr/>
          <a:lstStyle/>
          <a:p>
            <a:pPr marL="0" indent="0">
              <a:buNone/>
            </a:pPr>
            <a:r>
              <a:rPr lang="nl-NL" dirty="0" smtClean="0"/>
              <a:t>Na het popstadium komt ze </a:t>
            </a:r>
            <a:r>
              <a:rPr lang="nl-NL" dirty="0"/>
              <a:t>uit als een volwassen wesp.</a:t>
            </a:r>
          </a:p>
        </p:txBody>
      </p:sp>
      <p:pic>
        <p:nvPicPr>
          <p:cNvPr id="5" name="Picture 7">
            <a:extLst>
              <a:ext uri="{FF2B5EF4-FFF2-40B4-BE49-F238E27FC236}">
                <a16:creationId xmlns:a16="http://schemas.microsoft.com/office/drawing/2014/main" id="{2EB80100-DBE4-4F75-9B9A-B662C8A5676D}"/>
              </a:ext>
            </a:extLst>
          </p:cNvPr>
          <p:cNvPicPr>
            <a:picLocks noChangeAspect="1"/>
          </p:cNvPicPr>
          <p:nvPr/>
        </p:nvPicPr>
        <p:blipFill rotWithShape="1">
          <a:blip r:embed="rId3">
            <a:extLst>
              <a:ext uri="{28A0092B-C50C-407E-A947-70E740481C1C}">
                <a14:useLocalDpi xmlns:a14="http://schemas.microsoft.com/office/drawing/2010/main" val="0"/>
              </a:ext>
            </a:extLst>
          </a:blip>
          <a:srcRect l="27746" t="22500" r="8459" b="15366"/>
          <a:stretch/>
        </p:blipFill>
        <p:spPr bwMode="auto">
          <a:xfrm flipH="1">
            <a:off x="362903" y="2469144"/>
            <a:ext cx="5666768" cy="3403019"/>
          </a:xfrm>
          <a:prstGeom prst="rect">
            <a:avLst/>
          </a:prstGeom>
          <a:ln>
            <a:noFill/>
          </a:ln>
          <a:effectLst>
            <a:softEdge rad="112500"/>
          </a:effectLst>
        </p:spPr>
      </p:pic>
    </p:spTree>
    <p:extLst>
      <p:ext uri="{BB962C8B-B14F-4D97-AF65-F5344CB8AC3E}">
        <p14:creationId xmlns:p14="http://schemas.microsoft.com/office/powerpoint/2010/main" val="88613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8C742-03C7-4ADD-8C3D-D0837A7F8B84}"/>
              </a:ext>
            </a:extLst>
          </p:cNvPr>
          <p:cNvSpPr>
            <a:spLocks noGrp="1"/>
          </p:cNvSpPr>
          <p:nvPr>
            <p:ph type="title"/>
          </p:nvPr>
        </p:nvSpPr>
        <p:spPr/>
        <p:txBody>
          <a:bodyPr/>
          <a:lstStyle/>
          <a:p>
            <a:r>
              <a:rPr lang="nl-NL" dirty="0"/>
              <a:t>Een hele verandering</a:t>
            </a:r>
          </a:p>
        </p:txBody>
      </p:sp>
      <p:sp>
        <p:nvSpPr>
          <p:cNvPr id="3" name="Tijdelijke aanduiding voor inhoud 2">
            <a:extLst>
              <a:ext uri="{FF2B5EF4-FFF2-40B4-BE49-F238E27FC236}">
                <a16:creationId xmlns:a16="http://schemas.microsoft.com/office/drawing/2014/main" id="{AC57A921-D532-4F70-95AF-2A1A55DC7FA9}"/>
              </a:ext>
            </a:extLst>
          </p:cNvPr>
          <p:cNvSpPr>
            <a:spLocks noGrp="1"/>
          </p:cNvSpPr>
          <p:nvPr>
            <p:ph idx="1"/>
          </p:nvPr>
        </p:nvSpPr>
        <p:spPr>
          <a:xfrm>
            <a:off x="362903" y="1943576"/>
            <a:ext cx="7886700" cy="3263504"/>
          </a:xfrm>
        </p:spPr>
        <p:txBody>
          <a:bodyPr/>
          <a:lstStyle/>
          <a:p>
            <a:pPr marL="0" indent="0">
              <a:buNone/>
            </a:pPr>
            <a:r>
              <a:rPr lang="nl-NL" dirty="0" smtClean="0"/>
              <a:t>Volwassen vrouwtjes, werksters genoemd, helpen de koningin</a:t>
            </a:r>
            <a:r>
              <a:rPr lang="nl-NL" dirty="0"/>
              <a:t>.</a:t>
            </a:r>
            <a:br>
              <a:rPr lang="nl-NL" dirty="0"/>
            </a:br>
            <a:r>
              <a:rPr lang="nl-NL" dirty="0" smtClean="0"/>
              <a:t>De koningin blijft in huis en gaat eitjes leggen. </a:t>
            </a:r>
            <a:endParaRPr lang="nl-NL" dirty="0"/>
          </a:p>
        </p:txBody>
      </p:sp>
      <p:pic>
        <p:nvPicPr>
          <p:cNvPr id="5" name="Afbeelding 4">
            <a:extLst>
              <a:ext uri="{FF2B5EF4-FFF2-40B4-BE49-F238E27FC236}">
                <a16:creationId xmlns:a16="http://schemas.microsoft.com/office/drawing/2014/main" id="{FE26B807-A717-454C-AB44-360A2CE7B72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34839" y="2886466"/>
            <a:ext cx="4283901" cy="2962568"/>
          </a:xfrm>
          <a:prstGeom prst="rect">
            <a:avLst/>
          </a:prstGeom>
          <a:ln>
            <a:noFill/>
          </a:ln>
          <a:effectLst>
            <a:softEdge rad="112500"/>
          </a:effectLst>
        </p:spPr>
      </p:pic>
      <p:pic>
        <p:nvPicPr>
          <p:cNvPr id="6" name="Picture 1" descr="Yellow and Black Bee on Green Plant">
            <a:extLst>
              <a:ext uri="{FF2B5EF4-FFF2-40B4-BE49-F238E27FC236}">
                <a16:creationId xmlns:a16="http://schemas.microsoft.com/office/drawing/2014/main" id="{409587B8-4E48-4CBA-8446-7024B3C170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1805" y="2886466"/>
            <a:ext cx="4457700" cy="2969895"/>
          </a:xfrm>
          <a:prstGeom prst="rect">
            <a:avLst/>
          </a:prstGeom>
          <a:ln>
            <a:noFill/>
          </a:ln>
          <a:effectLst>
            <a:softEdge rad="112500"/>
          </a:effectLst>
        </p:spPr>
      </p:pic>
    </p:spTree>
    <p:extLst>
      <p:ext uri="{BB962C8B-B14F-4D97-AF65-F5344CB8AC3E}">
        <p14:creationId xmlns:p14="http://schemas.microsoft.com/office/powerpoint/2010/main" val="20164770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462E2-7AED-4BD1-8F6D-9003ADFAB3E1}"/>
              </a:ext>
            </a:extLst>
          </p:cNvPr>
          <p:cNvSpPr>
            <a:spLocks noGrp="1"/>
          </p:cNvSpPr>
          <p:nvPr>
            <p:ph type="title"/>
          </p:nvPr>
        </p:nvSpPr>
        <p:spPr>
          <a:xfrm>
            <a:off x="217170" y="881226"/>
            <a:ext cx="7886700" cy="994172"/>
          </a:xfrm>
        </p:spPr>
        <p:txBody>
          <a:bodyPr/>
          <a:lstStyle/>
          <a:p>
            <a:r>
              <a:rPr lang="nl-NL" dirty="0" smtClean="0"/>
              <a:t>Kennen jullie de levenscyclus nog? </a:t>
            </a:r>
            <a:endParaRPr lang="nl-NL" dirty="0"/>
          </a:p>
        </p:txBody>
      </p:sp>
      <p:sp>
        <p:nvSpPr>
          <p:cNvPr id="3" name="Tijdelijke aanduiding voor inhoud 2">
            <a:extLst>
              <a:ext uri="{FF2B5EF4-FFF2-40B4-BE49-F238E27FC236}">
                <a16:creationId xmlns:a16="http://schemas.microsoft.com/office/drawing/2014/main" id="{B747C41E-4111-49C7-83F2-56812247F38F}"/>
              </a:ext>
            </a:extLst>
          </p:cNvPr>
          <p:cNvSpPr>
            <a:spLocks noGrp="1"/>
          </p:cNvSpPr>
          <p:nvPr>
            <p:ph idx="1"/>
          </p:nvPr>
        </p:nvSpPr>
        <p:spPr>
          <a:xfrm>
            <a:off x="320040" y="1789271"/>
            <a:ext cx="7886700" cy="3263504"/>
          </a:xfrm>
        </p:spPr>
        <p:txBody>
          <a:bodyPr/>
          <a:lstStyle/>
          <a:p>
            <a:pPr marL="0" indent="0">
              <a:buNone/>
            </a:pPr>
            <a:r>
              <a:rPr lang="nl-NL" dirty="0" smtClean="0"/>
              <a:t>Zet alle stappen op jullie papiertje in de </a:t>
            </a:r>
            <a:br>
              <a:rPr lang="nl-NL" dirty="0" smtClean="0"/>
            </a:br>
            <a:r>
              <a:rPr lang="nl-NL" dirty="0" smtClean="0"/>
              <a:t>juiste volgorde door ze nummer 1 t/m 5 te </a:t>
            </a:r>
            <a:br>
              <a:rPr lang="nl-NL" dirty="0" smtClean="0"/>
            </a:br>
            <a:r>
              <a:rPr lang="nl-NL" dirty="0" smtClean="0"/>
              <a:t>geven. </a:t>
            </a:r>
            <a:endParaRPr lang="nl-NL" dirty="0"/>
          </a:p>
        </p:txBody>
      </p:sp>
      <p:pic>
        <p:nvPicPr>
          <p:cNvPr id="4" name="Picture 8">
            <a:extLst>
              <a:ext uri="{FF2B5EF4-FFF2-40B4-BE49-F238E27FC236}">
                <a16:creationId xmlns:a16="http://schemas.microsoft.com/office/drawing/2014/main" id="{6F12D8A0-E4C3-4127-A9DC-D11E835B193C}"/>
              </a:ext>
            </a:extLst>
          </p:cNvPr>
          <p:cNvPicPr>
            <a:picLocks noChangeAspect="1"/>
          </p:cNvPicPr>
          <p:nvPr/>
        </p:nvPicPr>
        <p:blipFill rotWithShape="1">
          <a:blip r:embed="rId3">
            <a:extLst>
              <a:ext uri="{28A0092B-C50C-407E-A947-70E740481C1C}">
                <a14:useLocalDpi xmlns:a14="http://schemas.microsoft.com/office/drawing/2010/main" val="0"/>
              </a:ext>
            </a:extLst>
          </a:blip>
          <a:srcRect t="-1" b="40436"/>
          <a:stretch/>
        </p:blipFill>
        <p:spPr bwMode="auto">
          <a:xfrm>
            <a:off x="5155834" y="2064209"/>
            <a:ext cx="3831908" cy="3684792"/>
          </a:xfrm>
          <a:prstGeom prst="rect">
            <a:avLst/>
          </a:prstGeom>
          <a:ln>
            <a:noFill/>
          </a:ln>
          <a:effectLst>
            <a:softEdge rad="112500"/>
          </a:effectLst>
        </p:spPr>
      </p:pic>
    </p:spTree>
    <p:extLst>
      <p:ext uri="{BB962C8B-B14F-4D97-AF65-F5344CB8AC3E}">
        <p14:creationId xmlns:p14="http://schemas.microsoft.com/office/powerpoint/2010/main" val="2509859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475D-40DD-474F-BA91-B4A7F4FB7457}"/>
              </a:ext>
            </a:extLst>
          </p:cNvPr>
          <p:cNvSpPr>
            <a:spLocks noGrp="1"/>
          </p:cNvSpPr>
          <p:nvPr>
            <p:ph type="ctrTitle"/>
          </p:nvPr>
        </p:nvSpPr>
        <p:spPr>
          <a:xfrm>
            <a:off x="1058779" y="3429000"/>
            <a:ext cx="6858000" cy="1790700"/>
          </a:xfrm>
        </p:spPr>
        <p:txBody>
          <a:bodyPr>
            <a:normAutofit/>
          </a:bodyPr>
          <a:lstStyle/>
          <a:p>
            <a:pPr algn="ctr"/>
            <a:r>
              <a:rPr lang="nl-NL" sz="5400" dirty="0"/>
              <a:t>Het wespennest</a:t>
            </a:r>
          </a:p>
        </p:txBody>
      </p:sp>
      <p:pic>
        <p:nvPicPr>
          <p:cNvPr id="4" name="Picture 3">
            <a:extLst>
              <a:ext uri="{FF2B5EF4-FFF2-40B4-BE49-F238E27FC236}">
                <a16:creationId xmlns:a16="http://schemas.microsoft.com/office/drawing/2014/main" id="{1BA6B97E-448A-4881-9681-E687003496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004" y="1054131"/>
            <a:ext cx="7067550" cy="3494349"/>
          </a:xfrm>
          <a:prstGeom prst="rect">
            <a:avLst/>
          </a:prstGeom>
        </p:spPr>
      </p:pic>
    </p:spTree>
    <p:extLst>
      <p:ext uri="{BB962C8B-B14F-4D97-AF65-F5344CB8AC3E}">
        <p14:creationId xmlns:p14="http://schemas.microsoft.com/office/powerpoint/2010/main" val="42322540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1E219-C34C-45B7-BD80-2B7365CD368F}"/>
              </a:ext>
            </a:extLst>
          </p:cNvPr>
          <p:cNvPicPr/>
          <p:nvPr/>
        </p:nvPicPr>
        <p:blipFill rotWithShape="1">
          <a:blip r:embed="rId3">
            <a:extLst>
              <a:ext uri="{28A0092B-C50C-407E-A947-70E740481C1C}">
                <a14:useLocalDpi xmlns:a14="http://schemas.microsoft.com/office/drawing/2010/main" val="0"/>
              </a:ext>
            </a:extLst>
          </a:blip>
          <a:srcRect t="8333" r="195" b="8333"/>
          <a:stretch/>
        </p:blipFill>
        <p:spPr bwMode="auto">
          <a:xfrm>
            <a:off x="147626" y="857250"/>
            <a:ext cx="4090136" cy="5143500"/>
          </a:xfrm>
          <a:prstGeom prst="rect">
            <a:avLst/>
          </a:prstGeom>
          <a:ln>
            <a:noFill/>
          </a:ln>
          <a:effectLst>
            <a:softEdge rad="112500"/>
          </a:effectLst>
        </p:spPr>
      </p:pic>
      <p:sp>
        <p:nvSpPr>
          <p:cNvPr id="3" name="TextBox 1">
            <a:extLst>
              <a:ext uri="{FF2B5EF4-FFF2-40B4-BE49-F238E27FC236}">
                <a16:creationId xmlns:a16="http://schemas.microsoft.com/office/drawing/2014/main" id="{4539157A-9AE0-4F59-95FB-1A80379EBEAD}"/>
              </a:ext>
            </a:extLst>
          </p:cNvPr>
          <p:cNvSpPr txBox="1"/>
          <p:nvPr/>
        </p:nvSpPr>
        <p:spPr>
          <a:xfrm>
            <a:off x="4702304" y="1442466"/>
            <a:ext cx="4090136" cy="369332"/>
          </a:xfrm>
          <a:prstGeom prst="rect">
            <a:avLst/>
          </a:prstGeom>
          <a:noFill/>
        </p:spPr>
        <p:txBody>
          <a:bodyPr wrap="square" rtlCol="0">
            <a:spAutoFit/>
          </a:bodyPr>
          <a:lstStyle/>
          <a:p>
            <a:r>
              <a:rPr lang="nl-NL" dirty="0"/>
              <a:t>Waar worden nesten van gemaakt?</a:t>
            </a:r>
          </a:p>
        </p:txBody>
      </p:sp>
    </p:spTree>
    <p:extLst>
      <p:ext uri="{BB962C8B-B14F-4D97-AF65-F5344CB8AC3E}">
        <p14:creationId xmlns:p14="http://schemas.microsoft.com/office/powerpoint/2010/main" val="18296686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1E219-C34C-45B7-BD80-2B7365CD368F}"/>
              </a:ext>
            </a:extLst>
          </p:cNvPr>
          <p:cNvPicPr/>
          <p:nvPr/>
        </p:nvPicPr>
        <p:blipFill rotWithShape="1">
          <a:blip r:embed="rId3">
            <a:extLst>
              <a:ext uri="{28A0092B-C50C-407E-A947-70E740481C1C}">
                <a14:useLocalDpi xmlns:a14="http://schemas.microsoft.com/office/drawing/2010/main" val="0"/>
              </a:ext>
            </a:extLst>
          </a:blip>
          <a:srcRect t="8333" r="195" b="8333"/>
          <a:stretch/>
        </p:blipFill>
        <p:spPr bwMode="auto">
          <a:xfrm>
            <a:off x="150313" y="857250"/>
            <a:ext cx="2001033" cy="2188923"/>
          </a:xfrm>
          <a:prstGeom prst="rect">
            <a:avLst/>
          </a:prstGeom>
          <a:ln>
            <a:noFill/>
          </a:ln>
          <a:effectLst>
            <a:softEdge rad="112500"/>
          </a:effectLst>
        </p:spPr>
      </p:pic>
      <p:pic>
        <p:nvPicPr>
          <p:cNvPr id="5" name="Afbeelding 4">
            <a:extLst>
              <a:ext uri="{FF2B5EF4-FFF2-40B4-BE49-F238E27FC236}">
                <a16:creationId xmlns:a16="http://schemas.microsoft.com/office/drawing/2014/main" id="{342952C9-7693-4DE9-B404-4421B5BCAF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94487" y="3883705"/>
            <a:ext cx="2974981" cy="1888204"/>
          </a:xfrm>
          <a:prstGeom prst="rect">
            <a:avLst/>
          </a:prstGeom>
          <a:ln>
            <a:noFill/>
          </a:ln>
          <a:effectLst>
            <a:softEdge rad="112500"/>
          </a:effectLst>
        </p:spPr>
      </p:pic>
      <p:pic>
        <p:nvPicPr>
          <p:cNvPr id="7" name="Picture 10">
            <a:extLst>
              <a:ext uri="{FF2B5EF4-FFF2-40B4-BE49-F238E27FC236}">
                <a16:creationId xmlns:a16="http://schemas.microsoft.com/office/drawing/2014/main" id="{7FAFDCF6-AF17-4BEF-83C2-00032AE3FB5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5462" y="3883707"/>
            <a:ext cx="2779995" cy="1930460"/>
          </a:xfrm>
          <a:prstGeom prst="rect">
            <a:avLst/>
          </a:prstGeom>
          <a:ln>
            <a:noFill/>
          </a:ln>
          <a:effectLst>
            <a:softEdge rad="112500"/>
          </a:effectLst>
        </p:spPr>
      </p:pic>
      <p:pic>
        <p:nvPicPr>
          <p:cNvPr id="11" name="Afbeelding 10">
            <a:extLst>
              <a:ext uri="{FF2B5EF4-FFF2-40B4-BE49-F238E27FC236}">
                <a16:creationId xmlns:a16="http://schemas.microsoft.com/office/drawing/2014/main" id="{7F365E07-21AB-4DD3-8BC3-559A0D329AD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975666" y="3883706"/>
            <a:ext cx="2779995" cy="1888204"/>
          </a:xfrm>
          <a:prstGeom prst="rect">
            <a:avLst/>
          </a:prstGeom>
          <a:ln>
            <a:noFill/>
          </a:ln>
          <a:effectLst>
            <a:softEdge rad="112500"/>
          </a:effectLst>
        </p:spPr>
      </p:pic>
      <p:sp>
        <p:nvSpPr>
          <p:cNvPr id="8" name="TextBox 1">
            <a:extLst>
              <a:ext uri="{FF2B5EF4-FFF2-40B4-BE49-F238E27FC236}">
                <a16:creationId xmlns:a16="http://schemas.microsoft.com/office/drawing/2014/main" id="{4CFFCA96-161A-455D-B59A-BCB800AC9B10}"/>
              </a:ext>
            </a:extLst>
          </p:cNvPr>
          <p:cNvSpPr txBox="1"/>
          <p:nvPr/>
        </p:nvSpPr>
        <p:spPr>
          <a:xfrm>
            <a:off x="2526932" y="1077538"/>
            <a:ext cx="4090136" cy="1754326"/>
          </a:xfrm>
          <a:prstGeom prst="rect">
            <a:avLst/>
          </a:prstGeom>
          <a:noFill/>
        </p:spPr>
        <p:txBody>
          <a:bodyPr wrap="square" rtlCol="0">
            <a:spAutoFit/>
          </a:bodyPr>
          <a:lstStyle/>
          <a:p>
            <a:r>
              <a:rPr lang="nl-NL" dirty="0"/>
              <a:t>Zij gebruiken:</a:t>
            </a:r>
            <a:br>
              <a:rPr lang="nl-NL" dirty="0"/>
            </a:br>
            <a:r>
              <a:rPr lang="nl-NL" dirty="0"/>
              <a:t>- zand</a:t>
            </a:r>
            <a:br>
              <a:rPr lang="nl-NL" dirty="0"/>
            </a:br>
            <a:r>
              <a:rPr lang="nl-NL" dirty="0"/>
              <a:t>- hout</a:t>
            </a:r>
          </a:p>
          <a:p>
            <a:r>
              <a:rPr lang="nl-NL" dirty="0"/>
              <a:t>- hars</a:t>
            </a:r>
            <a:br>
              <a:rPr lang="nl-NL" dirty="0"/>
            </a:br>
            <a:r>
              <a:rPr lang="nl-NL" dirty="0"/>
              <a:t>- blaadjes</a:t>
            </a:r>
            <a:br>
              <a:rPr lang="nl-NL" dirty="0"/>
            </a:br>
            <a:r>
              <a:rPr lang="nl-NL" dirty="0"/>
              <a:t>- speeksel</a:t>
            </a:r>
          </a:p>
        </p:txBody>
      </p:sp>
    </p:spTree>
    <p:extLst>
      <p:ext uri="{BB962C8B-B14F-4D97-AF65-F5344CB8AC3E}">
        <p14:creationId xmlns:p14="http://schemas.microsoft.com/office/powerpoint/2010/main" val="11271182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30AAC0AD-6BC1-40DE-B7F0-5BED6CA8D4DA}"/>
              </a:ext>
            </a:extLst>
          </p:cNvPr>
          <p:cNvPicPr/>
          <p:nvPr/>
        </p:nvPicPr>
        <p:blipFill rotWithShape="1">
          <a:blip r:embed="rId3">
            <a:extLst>
              <a:ext uri="{28A0092B-C50C-407E-A947-70E740481C1C}">
                <a14:useLocalDpi xmlns:a14="http://schemas.microsoft.com/office/drawing/2010/main" val="0"/>
              </a:ext>
            </a:extLst>
          </a:blip>
          <a:srcRect t="8333" r="195" b="8333"/>
          <a:stretch/>
        </p:blipFill>
        <p:spPr bwMode="auto">
          <a:xfrm>
            <a:off x="150313" y="857250"/>
            <a:ext cx="2001033" cy="2188923"/>
          </a:xfrm>
          <a:prstGeom prst="rect">
            <a:avLst/>
          </a:prstGeom>
          <a:ln>
            <a:noFill/>
          </a:ln>
          <a:effectLst>
            <a:softEdge rad="112500"/>
          </a:effectLst>
        </p:spPr>
      </p:pic>
      <p:pic>
        <p:nvPicPr>
          <p:cNvPr id="7" name="Afbeelding 6">
            <a:extLst>
              <a:ext uri="{FF2B5EF4-FFF2-40B4-BE49-F238E27FC236}">
                <a16:creationId xmlns:a16="http://schemas.microsoft.com/office/drawing/2014/main" id="{28393830-BA18-4DF9-8A15-A599AA83EDC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30949" y="3514030"/>
            <a:ext cx="3840794" cy="2423289"/>
          </a:xfrm>
          <a:prstGeom prst="rect">
            <a:avLst/>
          </a:prstGeom>
          <a:ln>
            <a:noFill/>
          </a:ln>
          <a:effectLst>
            <a:softEdge rad="112500"/>
          </a:effectLst>
        </p:spPr>
      </p:pic>
      <p:sp>
        <p:nvSpPr>
          <p:cNvPr id="9" name="TextBox 2">
            <a:extLst>
              <a:ext uri="{FF2B5EF4-FFF2-40B4-BE49-F238E27FC236}">
                <a16:creationId xmlns:a16="http://schemas.microsoft.com/office/drawing/2014/main" id="{B604EDA1-64C6-4871-9B45-C3A2246827B3}"/>
              </a:ext>
            </a:extLst>
          </p:cNvPr>
          <p:cNvSpPr txBox="1"/>
          <p:nvPr/>
        </p:nvSpPr>
        <p:spPr>
          <a:xfrm>
            <a:off x="2255519" y="1055293"/>
            <a:ext cx="5882535" cy="2585323"/>
          </a:xfrm>
          <a:prstGeom prst="rect">
            <a:avLst/>
          </a:prstGeom>
          <a:noFill/>
        </p:spPr>
        <p:txBody>
          <a:bodyPr wrap="square" rtlCol="0">
            <a:spAutoFit/>
          </a:bodyPr>
          <a:lstStyle/>
          <a:p>
            <a:r>
              <a:rPr lang="nl-NL" dirty="0"/>
              <a:t>Van het hout en andere materialen maken ze een </a:t>
            </a:r>
            <a:r>
              <a:rPr lang="nl-NL" dirty="0" err="1"/>
              <a:t>pulpje</a:t>
            </a:r>
            <a:r>
              <a:rPr lang="nl-NL" dirty="0"/>
              <a:t> wat, als het opdroogt lijkt op een soort papier!</a:t>
            </a:r>
          </a:p>
          <a:p>
            <a:endParaRPr lang="nl-NL" dirty="0"/>
          </a:p>
          <a:p>
            <a:r>
              <a:rPr lang="nl-NL" dirty="0"/>
              <a:t>Omdat het nest breekbaar is, hangen ze hun nest vaak goed verstopt en beschut. </a:t>
            </a:r>
            <a:br>
              <a:rPr lang="nl-NL" dirty="0"/>
            </a:br>
            <a:r>
              <a:rPr lang="nl-NL" dirty="0"/>
              <a:t>Zo wordt het nest niet nat of waait het niet stuk en is het lastiger te bereiken voor vijanden en roofdieren!</a:t>
            </a:r>
            <a:br>
              <a:rPr lang="nl-NL" dirty="0"/>
            </a:br>
            <a:r>
              <a:rPr lang="nl-NL" dirty="0"/>
              <a:t/>
            </a:r>
            <a:br>
              <a:rPr lang="nl-NL" dirty="0"/>
            </a:br>
            <a:endParaRPr lang="nl-NL" dirty="0"/>
          </a:p>
        </p:txBody>
      </p:sp>
    </p:spTree>
    <p:extLst>
      <p:ext uri="{BB962C8B-B14F-4D97-AF65-F5344CB8AC3E}">
        <p14:creationId xmlns:p14="http://schemas.microsoft.com/office/powerpoint/2010/main" val="247165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B604EDA1-64C6-4871-9B45-C3A2246827B3}"/>
              </a:ext>
            </a:extLst>
          </p:cNvPr>
          <p:cNvSpPr txBox="1"/>
          <p:nvPr/>
        </p:nvSpPr>
        <p:spPr>
          <a:xfrm>
            <a:off x="2804665" y="1777777"/>
            <a:ext cx="3260839" cy="369332"/>
          </a:xfrm>
          <a:prstGeom prst="rect">
            <a:avLst/>
          </a:prstGeom>
          <a:noFill/>
        </p:spPr>
        <p:txBody>
          <a:bodyPr wrap="square" rtlCol="0">
            <a:spAutoFit/>
          </a:bodyPr>
          <a:lstStyle/>
          <a:p>
            <a:r>
              <a:rPr lang="nl-NL" dirty="0"/>
              <a:t>Zien jullie de wespennesten?</a:t>
            </a:r>
          </a:p>
        </p:txBody>
      </p:sp>
      <p:grpSp>
        <p:nvGrpSpPr>
          <p:cNvPr id="4" name="Groep 3">
            <a:extLst>
              <a:ext uri="{FF2B5EF4-FFF2-40B4-BE49-F238E27FC236}">
                <a16:creationId xmlns:a16="http://schemas.microsoft.com/office/drawing/2014/main" id="{21011F7E-BEC2-44F3-9436-3CA0E41BFD15}"/>
              </a:ext>
            </a:extLst>
          </p:cNvPr>
          <p:cNvGrpSpPr/>
          <p:nvPr/>
        </p:nvGrpSpPr>
        <p:grpSpPr>
          <a:xfrm>
            <a:off x="172233" y="2696442"/>
            <a:ext cx="4302783" cy="2992582"/>
            <a:chOff x="6020844" y="2322429"/>
            <a:chExt cx="6008431" cy="4436728"/>
          </a:xfrm>
        </p:grpSpPr>
        <p:pic>
          <p:nvPicPr>
            <p:cNvPr id="1026" name="Picture 2">
              <a:extLst>
                <a:ext uri="{FF2B5EF4-FFF2-40B4-BE49-F238E27FC236}">
                  <a16:creationId xmlns:a16="http://schemas.microsoft.com/office/drawing/2014/main" id="{77878978-6935-4377-9D45-171387518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844" y="2322429"/>
              <a:ext cx="6008431" cy="4436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6516253-F81E-4C40-A060-90DDF9B19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0753" y="3099847"/>
              <a:ext cx="689653" cy="658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8C847DF-BBEF-417C-BE5B-214721337060}"/>
              </a:ext>
            </a:extLst>
          </p:cNvPr>
          <p:cNvGrpSpPr/>
          <p:nvPr/>
        </p:nvGrpSpPr>
        <p:grpSpPr>
          <a:xfrm>
            <a:off x="4475016" y="2696442"/>
            <a:ext cx="4500123" cy="2992582"/>
            <a:chOff x="5966688" y="2452255"/>
            <a:chExt cx="6000164" cy="3990109"/>
          </a:xfrm>
        </p:grpSpPr>
        <p:pic>
          <p:nvPicPr>
            <p:cNvPr id="5" name="Picture 4">
              <a:extLst>
                <a:ext uri="{FF2B5EF4-FFF2-40B4-BE49-F238E27FC236}">
                  <a16:creationId xmlns:a16="http://schemas.microsoft.com/office/drawing/2014/main" id="{D0A274AD-59F1-49BD-8478-E7A9658A1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6688" y="2452255"/>
              <a:ext cx="6000164" cy="3990109"/>
            </a:xfrm>
            <a:prstGeom prst="rect">
              <a:avLst/>
            </a:prstGeom>
            <a:ln>
              <a:noFill/>
            </a:ln>
            <a:effectLst>
              <a:softEdge rad="112500"/>
            </a:effectLst>
          </p:spPr>
        </p:pic>
        <p:pic>
          <p:nvPicPr>
            <p:cNvPr id="11" name="Picture 3">
              <a:extLst>
                <a:ext uri="{FF2B5EF4-FFF2-40B4-BE49-F238E27FC236}">
                  <a16:creationId xmlns:a16="http://schemas.microsoft.com/office/drawing/2014/main" id="{2528FF6A-7AD8-43DC-B8D5-7F0A510C3CAB}"/>
                </a:ext>
              </a:extLst>
            </p:cNvPr>
            <p:cNvPicPr>
              <a:picLocks noChangeAspect="1" noChangeArrowheads="1"/>
            </p:cNvPicPr>
            <p:nvPr/>
          </p:nvPicPr>
          <p:blipFill>
            <a:blip r:embed="rId6" cstate="hqprint">
              <a:duotone>
                <a:prstClr val="black"/>
                <a:schemeClr val="tx2">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7802400" y="3607459"/>
              <a:ext cx="284938" cy="2719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809019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CB7E6D-1D14-4104-AE50-AD02F3CDC70D}"/>
              </a:ext>
            </a:extLst>
          </p:cNvPr>
          <p:cNvPicPr/>
          <p:nvPr/>
        </p:nvPicPr>
        <p:blipFill rotWithShape="1">
          <a:blip r:embed="rId3">
            <a:extLst>
              <a:ext uri="{28A0092B-C50C-407E-A947-70E740481C1C}">
                <a14:useLocalDpi xmlns:a14="http://schemas.microsoft.com/office/drawing/2010/main" val="0"/>
              </a:ext>
            </a:extLst>
          </a:blip>
          <a:srcRect b="10027"/>
          <a:stretch/>
        </p:blipFill>
        <p:spPr bwMode="auto">
          <a:xfrm>
            <a:off x="930059" y="2036262"/>
            <a:ext cx="3355701" cy="3818872"/>
          </a:xfrm>
          <a:prstGeom prst="rect">
            <a:avLst/>
          </a:prstGeom>
          <a:ln>
            <a:noFill/>
          </a:ln>
          <a:effectLst>
            <a:softEdge rad="112500"/>
          </a:effectLst>
        </p:spPr>
      </p:pic>
      <p:pic>
        <p:nvPicPr>
          <p:cNvPr id="9" name="Afbeelding 8">
            <a:extLst>
              <a:ext uri="{FF2B5EF4-FFF2-40B4-BE49-F238E27FC236}">
                <a16:creationId xmlns:a16="http://schemas.microsoft.com/office/drawing/2014/main" id="{055BA4EA-B8C8-4886-969C-7C79472728A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48526" y="857250"/>
            <a:ext cx="3832636" cy="5143500"/>
          </a:xfrm>
          <a:prstGeom prst="rect">
            <a:avLst/>
          </a:prstGeom>
          <a:ln>
            <a:noFill/>
          </a:ln>
          <a:effectLst>
            <a:softEdge rad="112500"/>
          </a:effectLst>
        </p:spPr>
      </p:pic>
      <p:sp>
        <p:nvSpPr>
          <p:cNvPr id="12" name="TextBox 2">
            <a:extLst>
              <a:ext uri="{FF2B5EF4-FFF2-40B4-BE49-F238E27FC236}">
                <a16:creationId xmlns:a16="http://schemas.microsoft.com/office/drawing/2014/main" id="{7996BC38-BBDC-4CB8-9222-830EBF306D1A}"/>
              </a:ext>
            </a:extLst>
          </p:cNvPr>
          <p:cNvSpPr txBox="1"/>
          <p:nvPr/>
        </p:nvSpPr>
        <p:spPr>
          <a:xfrm>
            <a:off x="1075201" y="1570234"/>
            <a:ext cx="3065417" cy="369332"/>
          </a:xfrm>
          <a:prstGeom prst="rect">
            <a:avLst/>
          </a:prstGeom>
          <a:noFill/>
        </p:spPr>
        <p:txBody>
          <a:bodyPr wrap="square" rtlCol="0">
            <a:spAutoFit/>
          </a:bodyPr>
          <a:lstStyle/>
          <a:p>
            <a:r>
              <a:rPr lang="nl-NL" dirty="0"/>
              <a:t>Elke larf heeft zijn eigen kamer</a:t>
            </a:r>
          </a:p>
        </p:txBody>
      </p:sp>
    </p:spTree>
    <p:extLst>
      <p:ext uri="{BB962C8B-B14F-4D97-AF65-F5344CB8AC3E}">
        <p14:creationId xmlns:p14="http://schemas.microsoft.com/office/powerpoint/2010/main" val="4496500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0AD2-6D51-4A3B-9B3E-5E91E8B02E9B}"/>
              </a:ext>
            </a:extLst>
          </p:cNvPr>
          <p:cNvSpPr>
            <a:spLocks noGrp="1"/>
          </p:cNvSpPr>
          <p:nvPr>
            <p:ph type="title"/>
          </p:nvPr>
        </p:nvSpPr>
        <p:spPr/>
        <p:txBody>
          <a:bodyPr/>
          <a:lstStyle/>
          <a:p>
            <a:r>
              <a:rPr lang="nl-NL" dirty="0" smtClean="0"/>
              <a:t>Jullie gaan met papier-maché zelf een wespennest maken!</a:t>
            </a:r>
            <a:endParaRPr lang="nl-NL" dirty="0"/>
          </a:p>
        </p:txBody>
      </p:sp>
      <p:pic>
        <p:nvPicPr>
          <p:cNvPr id="7" name="Picture 3">
            <a:extLst>
              <a:ext uri="{FF2B5EF4-FFF2-40B4-BE49-F238E27FC236}">
                <a16:creationId xmlns:a16="http://schemas.microsoft.com/office/drawing/2014/main" id="{EF5BA391-9DF8-4EEF-93F9-59C66A92D8EB}"/>
              </a:ext>
            </a:extLst>
          </p:cNvPr>
          <p:cNvPicPr/>
          <p:nvPr/>
        </p:nvPicPr>
        <p:blipFill rotWithShape="1">
          <a:blip r:embed="rId3">
            <a:extLst>
              <a:ext uri="{28A0092B-C50C-407E-A947-70E740481C1C}">
                <a14:useLocalDpi xmlns:a14="http://schemas.microsoft.com/office/drawing/2010/main" val="0"/>
              </a:ext>
            </a:extLst>
          </a:blip>
          <a:srcRect t="8333" r="195" b="8333"/>
          <a:stretch/>
        </p:blipFill>
        <p:spPr bwMode="auto">
          <a:xfrm>
            <a:off x="444674" y="2530209"/>
            <a:ext cx="2846540" cy="3060967"/>
          </a:xfrm>
          <a:prstGeom prst="rect">
            <a:avLst/>
          </a:prstGeom>
          <a:ln>
            <a:noFill/>
          </a:ln>
          <a:effectLst>
            <a:softEdge rad="112500"/>
          </a:effectLst>
        </p:spPr>
      </p:pic>
    </p:spTree>
    <p:extLst>
      <p:ext uri="{BB962C8B-B14F-4D97-AF65-F5344CB8AC3E}">
        <p14:creationId xmlns:p14="http://schemas.microsoft.com/office/powerpoint/2010/main" val="2131862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98DB-EAB0-41C4-A950-DE71FEAAA4F8}"/>
              </a:ext>
            </a:extLst>
          </p:cNvPr>
          <p:cNvSpPr>
            <a:spLocks noGrp="1"/>
          </p:cNvSpPr>
          <p:nvPr>
            <p:ph type="title"/>
          </p:nvPr>
        </p:nvSpPr>
        <p:spPr/>
        <p:txBody>
          <a:bodyPr/>
          <a:lstStyle/>
          <a:p>
            <a:r>
              <a:rPr lang="nl-NL" dirty="0"/>
              <a:t>Welke lichaamsdelen herken je?</a:t>
            </a:r>
          </a:p>
        </p:txBody>
      </p:sp>
      <p:pic>
        <p:nvPicPr>
          <p:cNvPr id="4" name="Picture 3">
            <a:extLst>
              <a:ext uri="{FF2B5EF4-FFF2-40B4-BE49-F238E27FC236}">
                <a16:creationId xmlns:a16="http://schemas.microsoft.com/office/drawing/2014/main" id="{38CE25B8-F770-448D-A2F5-4AF3348F567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628659" y="2338702"/>
            <a:ext cx="5827103" cy="3388205"/>
          </a:xfrm>
          <a:prstGeom prst="rect">
            <a:avLst/>
          </a:prstGeom>
          <a:ln>
            <a:noFill/>
          </a:ln>
          <a:effectLst>
            <a:softEdge rad="112500"/>
          </a:effectLst>
        </p:spPr>
      </p:pic>
      <p:cxnSp>
        <p:nvCxnSpPr>
          <p:cNvPr id="8" name="Straight Arrow Connector 7">
            <a:extLst>
              <a:ext uri="{FF2B5EF4-FFF2-40B4-BE49-F238E27FC236}">
                <a16:creationId xmlns:a16="http://schemas.microsoft.com/office/drawing/2014/main" id="{670E36BA-4335-404B-B624-F2E8B31166D2}"/>
              </a:ext>
            </a:extLst>
          </p:cNvPr>
          <p:cNvCxnSpPr>
            <a:cxnSpLocks/>
          </p:cNvCxnSpPr>
          <p:nvPr/>
        </p:nvCxnSpPr>
        <p:spPr>
          <a:xfrm flipV="1">
            <a:off x="1540229" y="4252797"/>
            <a:ext cx="1704776" cy="7527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7EB9D42C-EC22-4363-9508-44D253380888}"/>
              </a:ext>
            </a:extLst>
          </p:cNvPr>
          <p:cNvCxnSpPr>
            <a:cxnSpLocks/>
          </p:cNvCxnSpPr>
          <p:nvPr/>
        </p:nvCxnSpPr>
        <p:spPr>
          <a:xfrm flipV="1">
            <a:off x="1540229" y="5072411"/>
            <a:ext cx="1453874" cy="19235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049A7858-AE16-4DFF-8225-D5480DAF780B}"/>
              </a:ext>
            </a:extLst>
          </p:cNvPr>
          <p:cNvCxnSpPr>
            <a:cxnSpLocks/>
          </p:cNvCxnSpPr>
          <p:nvPr/>
        </p:nvCxnSpPr>
        <p:spPr>
          <a:xfrm flipH="1">
            <a:off x="6845969" y="3818334"/>
            <a:ext cx="1311442" cy="35963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5C6E965B-53A2-4B15-A10B-77B10AB2DCE3}"/>
              </a:ext>
            </a:extLst>
          </p:cNvPr>
          <p:cNvCxnSpPr>
            <a:cxnSpLocks/>
          </p:cNvCxnSpPr>
          <p:nvPr/>
        </p:nvCxnSpPr>
        <p:spPr>
          <a:xfrm flipH="1">
            <a:off x="5599816" y="2176517"/>
            <a:ext cx="1342406" cy="133971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Straight Arrow Connector 45">
            <a:extLst>
              <a:ext uri="{FF2B5EF4-FFF2-40B4-BE49-F238E27FC236}">
                <a16:creationId xmlns:a16="http://schemas.microsoft.com/office/drawing/2014/main" id="{5DD35331-9537-4205-A68B-8908297D4577}"/>
              </a:ext>
            </a:extLst>
          </p:cNvPr>
          <p:cNvCxnSpPr>
            <a:cxnSpLocks/>
          </p:cNvCxnSpPr>
          <p:nvPr/>
        </p:nvCxnSpPr>
        <p:spPr>
          <a:xfrm>
            <a:off x="1628660" y="2739018"/>
            <a:ext cx="1087974" cy="1286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A03BDF2C-8633-42AA-B7B1-8EECC69C37EA}"/>
              </a:ext>
            </a:extLst>
          </p:cNvPr>
          <p:cNvCxnSpPr>
            <a:cxnSpLocks/>
          </p:cNvCxnSpPr>
          <p:nvPr/>
        </p:nvCxnSpPr>
        <p:spPr>
          <a:xfrm flipH="1">
            <a:off x="4217386" y="2139227"/>
            <a:ext cx="1199742" cy="11654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Straight Arrow Connector 66">
            <a:extLst>
              <a:ext uri="{FF2B5EF4-FFF2-40B4-BE49-F238E27FC236}">
                <a16:creationId xmlns:a16="http://schemas.microsoft.com/office/drawing/2014/main" id="{8CA12522-83B9-4AE1-89AB-846AB6800C37}"/>
              </a:ext>
            </a:extLst>
          </p:cNvPr>
          <p:cNvCxnSpPr>
            <a:cxnSpLocks/>
          </p:cNvCxnSpPr>
          <p:nvPr/>
        </p:nvCxnSpPr>
        <p:spPr>
          <a:xfrm>
            <a:off x="1540228" y="3304723"/>
            <a:ext cx="1671323" cy="43790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F52A5F6E-400A-4A50-9BAA-BE252219A422}"/>
              </a:ext>
            </a:extLst>
          </p:cNvPr>
          <p:cNvSpPr txBox="1"/>
          <p:nvPr/>
        </p:nvSpPr>
        <p:spPr>
          <a:xfrm>
            <a:off x="589707" y="2483396"/>
            <a:ext cx="1117037" cy="415498"/>
          </a:xfrm>
          <a:prstGeom prst="rect">
            <a:avLst/>
          </a:prstGeom>
          <a:noFill/>
        </p:spPr>
        <p:txBody>
          <a:bodyPr wrap="none" rtlCol="0">
            <a:spAutoFit/>
          </a:bodyPr>
          <a:lstStyle/>
          <a:p>
            <a:r>
              <a:rPr lang="nl-NL" sz="2100" dirty="0"/>
              <a:t>Antenne</a:t>
            </a:r>
          </a:p>
        </p:txBody>
      </p:sp>
      <p:sp>
        <p:nvSpPr>
          <p:cNvPr id="12" name="TextBox 11">
            <a:extLst>
              <a:ext uri="{FF2B5EF4-FFF2-40B4-BE49-F238E27FC236}">
                <a16:creationId xmlns:a16="http://schemas.microsoft.com/office/drawing/2014/main" id="{D947C56C-276F-4441-858D-534DEF2D2AAF}"/>
              </a:ext>
            </a:extLst>
          </p:cNvPr>
          <p:cNvSpPr txBox="1"/>
          <p:nvPr/>
        </p:nvSpPr>
        <p:spPr>
          <a:xfrm>
            <a:off x="890604" y="3066028"/>
            <a:ext cx="631904" cy="415498"/>
          </a:xfrm>
          <a:prstGeom prst="rect">
            <a:avLst/>
          </a:prstGeom>
          <a:noFill/>
        </p:spPr>
        <p:txBody>
          <a:bodyPr wrap="none" rtlCol="0">
            <a:spAutoFit/>
          </a:bodyPr>
          <a:lstStyle/>
          <a:p>
            <a:r>
              <a:rPr lang="nl-NL" sz="2100" dirty="0"/>
              <a:t>Oog</a:t>
            </a:r>
          </a:p>
        </p:txBody>
      </p:sp>
      <p:sp>
        <p:nvSpPr>
          <p:cNvPr id="14" name="TextBox 13">
            <a:extLst>
              <a:ext uri="{FF2B5EF4-FFF2-40B4-BE49-F238E27FC236}">
                <a16:creationId xmlns:a16="http://schemas.microsoft.com/office/drawing/2014/main" id="{A86889C7-7E2F-474D-8DCF-0EC0F7C004C1}"/>
              </a:ext>
            </a:extLst>
          </p:cNvPr>
          <p:cNvSpPr txBox="1"/>
          <p:nvPr/>
        </p:nvSpPr>
        <p:spPr>
          <a:xfrm>
            <a:off x="958824" y="4131859"/>
            <a:ext cx="587020" cy="415498"/>
          </a:xfrm>
          <a:prstGeom prst="rect">
            <a:avLst/>
          </a:prstGeom>
          <a:noFill/>
        </p:spPr>
        <p:txBody>
          <a:bodyPr wrap="none" rtlCol="0">
            <a:spAutoFit/>
          </a:bodyPr>
          <a:lstStyle/>
          <a:p>
            <a:r>
              <a:rPr lang="nl-NL" sz="2100" dirty="0"/>
              <a:t>Bek</a:t>
            </a:r>
          </a:p>
        </p:txBody>
      </p:sp>
      <p:sp>
        <p:nvSpPr>
          <p:cNvPr id="16" name="TextBox 15">
            <a:extLst>
              <a:ext uri="{FF2B5EF4-FFF2-40B4-BE49-F238E27FC236}">
                <a16:creationId xmlns:a16="http://schemas.microsoft.com/office/drawing/2014/main" id="{31A54B68-AF94-4DC3-99FD-23282636964D}"/>
              </a:ext>
            </a:extLst>
          </p:cNvPr>
          <p:cNvSpPr txBox="1"/>
          <p:nvPr/>
        </p:nvSpPr>
        <p:spPr>
          <a:xfrm>
            <a:off x="853603" y="5068562"/>
            <a:ext cx="693844" cy="415498"/>
          </a:xfrm>
          <a:prstGeom prst="rect">
            <a:avLst/>
          </a:prstGeom>
          <a:noFill/>
        </p:spPr>
        <p:txBody>
          <a:bodyPr wrap="none" rtlCol="0">
            <a:spAutoFit/>
          </a:bodyPr>
          <a:lstStyle/>
          <a:p>
            <a:r>
              <a:rPr lang="nl-NL" sz="2100" dirty="0"/>
              <a:t>Poot</a:t>
            </a:r>
          </a:p>
        </p:txBody>
      </p:sp>
      <p:sp>
        <p:nvSpPr>
          <p:cNvPr id="17" name="TextBox 16">
            <a:extLst>
              <a:ext uri="{FF2B5EF4-FFF2-40B4-BE49-F238E27FC236}">
                <a16:creationId xmlns:a16="http://schemas.microsoft.com/office/drawing/2014/main" id="{65DA6569-0D7E-4F6C-BA58-11728CBDA026}"/>
              </a:ext>
            </a:extLst>
          </p:cNvPr>
          <p:cNvSpPr txBox="1"/>
          <p:nvPr/>
        </p:nvSpPr>
        <p:spPr>
          <a:xfrm>
            <a:off x="5417128" y="1895035"/>
            <a:ext cx="755720" cy="415498"/>
          </a:xfrm>
          <a:prstGeom prst="rect">
            <a:avLst/>
          </a:prstGeom>
          <a:noFill/>
        </p:spPr>
        <p:txBody>
          <a:bodyPr wrap="none" rtlCol="0">
            <a:spAutoFit/>
          </a:bodyPr>
          <a:lstStyle/>
          <a:p>
            <a:r>
              <a:rPr lang="nl-NL" sz="2100" dirty="0"/>
              <a:t>Borst</a:t>
            </a:r>
          </a:p>
        </p:txBody>
      </p:sp>
      <p:sp>
        <p:nvSpPr>
          <p:cNvPr id="18" name="TextBox 17">
            <a:extLst>
              <a:ext uri="{FF2B5EF4-FFF2-40B4-BE49-F238E27FC236}">
                <a16:creationId xmlns:a16="http://schemas.microsoft.com/office/drawing/2014/main" id="{EA4A9F3E-D977-4A15-A62E-9C5AC1D370FE}"/>
              </a:ext>
            </a:extLst>
          </p:cNvPr>
          <p:cNvSpPr txBox="1"/>
          <p:nvPr/>
        </p:nvSpPr>
        <p:spPr>
          <a:xfrm>
            <a:off x="6981013" y="1954684"/>
            <a:ext cx="1179554" cy="415498"/>
          </a:xfrm>
          <a:prstGeom prst="rect">
            <a:avLst/>
          </a:prstGeom>
          <a:noFill/>
        </p:spPr>
        <p:txBody>
          <a:bodyPr wrap="none" rtlCol="0">
            <a:spAutoFit/>
          </a:bodyPr>
          <a:lstStyle/>
          <a:p>
            <a:r>
              <a:rPr lang="nl-NL" sz="2100" dirty="0"/>
              <a:t>Achterlijf</a:t>
            </a:r>
          </a:p>
        </p:txBody>
      </p:sp>
      <p:sp>
        <p:nvSpPr>
          <p:cNvPr id="19" name="TextBox 18">
            <a:extLst>
              <a:ext uri="{FF2B5EF4-FFF2-40B4-BE49-F238E27FC236}">
                <a16:creationId xmlns:a16="http://schemas.microsoft.com/office/drawing/2014/main" id="{939E9B8D-D610-4A54-978D-39355546BC15}"/>
              </a:ext>
            </a:extLst>
          </p:cNvPr>
          <p:cNvSpPr txBox="1"/>
          <p:nvPr/>
        </p:nvSpPr>
        <p:spPr>
          <a:xfrm>
            <a:off x="7779490" y="3454525"/>
            <a:ext cx="1102546" cy="415498"/>
          </a:xfrm>
          <a:prstGeom prst="rect">
            <a:avLst/>
          </a:prstGeom>
          <a:noFill/>
        </p:spPr>
        <p:txBody>
          <a:bodyPr wrap="none" rtlCol="0">
            <a:spAutoFit/>
          </a:bodyPr>
          <a:lstStyle/>
          <a:p>
            <a:r>
              <a:rPr lang="nl-NL" sz="2100" dirty="0"/>
              <a:t>Vleugels</a:t>
            </a:r>
          </a:p>
        </p:txBody>
      </p:sp>
    </p:spTree>
    <p:extLst>
      <p:ext uri="{BB962C8B-B14F-4D97-AF65-F5344CB8AC3E}">
        <p14:creationId xmlns:p14="http://schemas.microsoft.com/office/powerpoint/2010/main" val="13616015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0AD2-6D51-4A3B-9B3E-5E91E8B02E9B}"/>
              </a:ext>
            </a:extLst>
          </p:cNvPr>
          <p:cNvSpPr>
            <a:spLocks noGrp="1"/>
          </p:cNvSpPr>
          <p:nvPr>
            <p:ph type="title"/>
          </p:nvPr>
        </p:nvSpPr>
        <p:spPr/>
        <p:txBody>
          <a:bodyPr/>
          <a:lstStyle/>
          <a:p>
            <a:r>
              <a:rPr lang="nl-NL" dirty="0"/>
              <a:t>Nu ga je als groepje bezig</a:t>
            </a:r>
          </a:p>
        </p:txBody>
      </p:sp>
      <p:sp>
        <p:nvSpPr>
          <p:cNvPr id="3" name="Content Placeholder 2">
            <a:extLst>
              <a:ext uri="{FF2B5EF4-FFF2-40B4-BE49-F238E27FC236}">
                <a16:creationId xmlns:a16="http://schemas.microsoft.com/office/drawing/2014/main" id="{B8A1624F-A02D-40E9-A165-204A2FB7DB73}"/>
              </a:ext>
            </a:extLst>
          </p:cNvPr>
          <p:cNvSpPr>
            <a:spLocks noGrp="1"/>
          </p:cNvSpPr>
          <p:nvPr>
            <p:ph idx="1"/>
          </p:nvPr>
        </p:nvSpPr>
        <p:spPr/>
        <p:txBody>
          <a:bodyPr>
            <a:normAutofit/>
          </a:bodyPr>
          <a:lstStyle/>
          <a:p>
            <a:pPr marL="385763" indent="-385763">
              <a:buFont typeface="+mj-lt"/>
              <a:buAutoNum type="arabicPeriod"/>
            </a:pPr>
            <a:r>
              <a:rPr lang="nl-NL" dirty="0"/>
              <a:t>Bedek je tafel met kranten of een zeil</a:t>
            </a:r>
          </a:p>
          <a:p>
            <a:pPr marL="385763" indent="-385763">
              <a:buFont typeface="+mj-lt"/>
              <a:buAutoNum type="arabicPeriod"/>
            </a:pPr>
            <a:r>
              <a:rPr lang="nl-NL" dirty="0"/>
              <a:t>Blaas de ballon op, doe er een knoopje in en zet deze in de houder (wc rolletje/bekertje).</a:t>
            </a:r>
          </a:p>
          <a:p>
            <a:pPr marL="385763" indent="-385763">
              <a:buFont typeface="+mj-lt"/>
              <a:buAutoNum type="arabicPeriod"/>
            </a:pPr>
            <a:r>
              <a:rPr lang="nl-NL" dirty="0"/>
              <a:t>Scheur de krant in lange, dunne stroken.</a:t>
            </a:r>
          </a:p>
          <a:p>
            <a:pPr marL="385763" indent="-385763">
              <a:buFont typeface="+mj-lt"/>
              <a:buAutoNum type="arabicPeriod"/>
            </a:pPr>
            <a:r>
              <a:rPr lang="nl-NL" dirty="0"/>
              <a:t>Haal de stroken krant door de lijm en haal deze daarna tussen twee vingers door, zo gaan de dikke klonten er af.</a:t>
            </a:r>
          </a:p>
          <a:p>
            <a:pPr marL="385763" indent="-385763">
              <a:buFont typeface="+mj-lt"/>
              <a:buAutoNum type="arabicPeriod"/>
            </a:pPr>
            <a:r>
              <a:rPr lang="nl-NL" dirty="0"/>
              <a:t>Plak de strook met lijm om de ballon.</a:t>
            </a:r>
          </a:p>
          <a:p>
            <a:pPr marL="0" indent="0">
              <a:buNone/>
            </a:pPr>
            <a:endParaRPr lang="nl-NL" dirty="0"/>
          </a:p>
          <a:p>
            <a:pPr marL="0" indent="0">
              <a:buNone/>
            </a:pPr>
            <a:r>
              <a:rPr lang="nl-NL" dirty="0"/>
              <a:t>Ga zo door tot </a:t>
            </a:r>
            <a:r>
              <a:rPr lang="nl-NL" dirty="0" smtClean="0"/>
              <a:t>je de </a:t>
            </a:r>
            <a:r>
              <a:rPr lang="nl-NL" dirty="0"/>
              <a:t>hele ballon met 3 lagen papier heb bedekt. </a:t>
            </a:r>
          </a:p>
        </p:txBody>
      </p:sp>
    </p:spTree>
    <p:extLst>
      <p:ext uri="{BB962C8B-B14F-4D97-AF65-F5344CB8AC3E}">
        <p14:creationId xmlns:p14="http://schemas.microsoft.com/office/powerpoint/2010/main" val="35769377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98DB-EAB0-41C4-A950-DE71FEAAA4F8}"/>
              </a:ext>
            </a:extLst>
          </p:cNvPr>
          <p:cNvSpPr>
            <a:spLocks noGrp="1"/>
          </p:cNvSpPr>
          <p:nvPr>
            <p:ph type="title"/>
          </p:nvPr>
        </p:nvSpPr>
        <p:spPr>
          <a:xfrm>
            <a:off x="628650" y="1124833"/>
            <a:ext cx="7886700" cy="994172"/>
          </a:xfrm>
        </p:spPr>
        <p:txBody>
          <a:bodyPr/>
          <a:lstStyle/>
          <a:p>
            <a:r>
              <a:rPr lang="nl-NL"/>
              <a:t>Welke lichaamsdelen heeft de wesp?</a:t>
            </a:r>
          </a:p>
        </p:txBody>
      </p:sp>
      <p:pic>
        <p:nvPicPr>
          <p:cNvPr id="4" name="Picture 3">
            <a:extLst>
              <a:ext uri="{FF2B5EF4-FFF2-40B4-BE49-F238E27FC236}">
                <a16:creationId xmlns:a16="http://schemas.microsoft.com/office/drawing/2014/main" id="{38CE25B8-F770-448D-A2F5-4AF3348F567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658449" y="2344963"/>
            <a:ext cx="5827103" cy="3388205"/>
          </a:xfrm>
          <a:prstGeom prst="rect">
            <a:avLst/>
          </a:prstGeom>
          <a:ln>
            <a:noFill/>
          </a:ln>
          <a:effectLst>
            <a:softEdge rad="112500"/>
          </a:effectLst>
        </p:spPr>
      </p:pic>
      <p:cxnSp>
        <p:nvCxnSpPr>
          <p:cNvPr id="15" name="Straight Arrow Connector 14">
            <a:extLst>
              <a:ext uri="{FF2B5EF4-FFF2-40B4-BE49-F238E27FC236}">
                <a16:creationId xmlns:a16="http://schemas.microsoft.com/office/drawing/2014/main" id="{5C6E965B-53A2-4B15-A10B-77B10AB2DCE3}"/>
              </a:ext>
            </a:extLst>
          </p:cNvPr>
          <p:cNvCxnSpPr>
            <a:cxnSpLocks/>
          </p:cNvCxnSpPr>
          <p:nvPr/>
        </p:nvCxnSpPr>
        <p:spPr>
          <a:xfrm flipH="1">
            <a:off x="4677348" y="3233919"/>
            <a:ext cx="1672982" cy="0"/>
          </a:xfrm>
          <a:prstGeom prst="straightConnector1">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A03BDF2C-8633-42AA-B7B1-8EECC69C37EA}"/>
              </a:ext>
            </a:extLst>
          </p:cNvPr>
          <p:cNvCxnSpPr>
            <a:cxnSpLocks/>
          </p:cNvCxnSpPr>
          <p:nvPr/>
        </p:nvCxnSpPr>
        <p:spPr>
          <a:xfrm flipH="1">
            <a:off x="4016946" y="3233919"/>
            <a:ext cx="555055" cy="0"/>
          </a:xfrm>
          <a:prstGeom prst="straightConnector1">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Rechte verbindingslijn 23">
            <a:extLst>
              <a:ext uri="{FF2B5EF4-FFF2-40B4-BE49-F238E27FC236}">
                <a16:creationId xmlns:a16="http://schemas.microsoft.com/office/drawing/2014/main" id="{6E0658FC-9C3E-BF49-B9D6-CDADD13D65B5}"/>
              </a:ext>
            </a:extLst>
          </p:cNvPr>
          <p:cNvCxnSpPr/>
          <p:nvPr/>
        </p:nvCxnSpPr>
        <p:spPr>
          <a:xfrm>
            <a:off x="3046021" y="3233919"/>
            <a:ext cx="908462" cy="0"/>
          </a:xfrm>
          <a:prstGeom prst="line">
            <a:avLst/>
          </a:prstGeom>
          <a:ln w="381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Rechte verbindingslijn 31">
            <a:extLst>
              <a:ext uri="{FF2B5EF4-FFF2-40B4-BE49-F238E27FC236}">
                <a16:creationId xmlns:a16="http://schemas.microsoft.com/office/drawing/2014/main" id="{0B7D81DA-68EE-2A41-B18E-3534654F59BC}"/>
              </a:ext>
            </a:extLst>
          </p:cNvPr>
          <p:cNvCxnSpPr/>
          <p:nvPr/>
        </p:nvCxnSpPr>
        <p:spPr>
          <a:xfrm>
            <a:off x="3046021" y="3233919"/>
            <a:ext cx="0" cy="390162"/>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Rechte verbindingslijn 33">
            <a:extLst>
              <a:ext uri="{FF2B5EF4-FFF2-40B4-BE49-F238E27FC236}">
                <a16:creationId xmlns:a16="http://schemas.microsoft.com/office/drawing/2014/main" id="{00D0993F-9BA3-A84C-8C48-99EB374C65FD}"/>
              </a:ext>
            </a:extLst>
          </p:cNvPr>
          <p:cNvCxnSpPr/>
          <p:nvPr/>
        </p:nvCxnSpPr>
        <p:spPr>
          <a:xfrm>
            <a:off x="3939904" y="3233919"/>
            <a:ext cx="0" cy="393251"/>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Rechte verbindingslijn 35">
            <a:extLst>
              <a:ext uri="{FF2B5EF4-FFF2-40B4-BE49-F238E27FC236}">
                <a16:creationId xmlns:a16="http://schemas.microsoft.com/office/drawing/2014/main" id="{8E1CE006-7AD1-9041-A9C6-C7EF0D90DA18}"/>
              </a:ext>
            </a:extLst>
          </p:cNvPr>
          <p:cNvCxnSpPr/>
          <p:nvPr/>
        </p:nvCxnSpPr>
        <p:spPr>
          <a:xfrm>
            <a:off x="4016945" y="3233920"/>
            <a:ext cx="0" cy="491222"/>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Rechte verbindingslijn 37">
            <a:extLst>
              <a:ext uri="{FF2B5EF4-FFF2-40B4-BE49-F238E27FC236}">
                <a16:creationId xmlns:a16="http://schemas.microsoft.com/office/drawing/2014/main" id="{3A044F94-EA7F-E743-A894-DAE875B8B890}"/>
              </a:ext>
            </a:extLst>
          </p:cNvPr>
          <p:cNvCxnSpPr>
            <a:cxnSpLocks/>
          </p:cNvCxnSpPr>
          <p:nvPr/>
        </p:nvCxnSpPr>
        <p:spPr>
          <a:xfrm>
            <a:off x="4572000" y="3233920"/>
            <a:ext cx="0" cy="491222"/>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Rechte verbindingslijn 39">
            <a:extLst>
              <a:ext uri="{FF2B5EF4-FFF2-40B4-BE49-F238E27FC236}">
                <a16:creationId xmlns:a16="http://schemas.microsoft.com/office/drawing/2014/main" id="{833BEE0F-A942-6649-B7EA-92F4E65B7EC9}"/>
              </a:ext>
            </a:extLst>
          </p:cNvPr>
          <p:cNvCxnSpPr/>
          <p:nvPr/>
        </p:nvCxnSpPr>
        <p:spPr>
          <a:xfrm>
            <a:off x="4677348" y="3233919"/>
            <a:ext cx="0" cy="390162"/>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Rechte verbindingslijn 41">
            <a:extLst>
              <a:ext uri="{FF2B5EF4-FFF2-40B4-BE49-F238E27FC236}">
                <a16:creationId xmlns:a16="http://schemas.microsoft.com/office/drawing/2014/main" id="{B75C7B5D-6EC1-8243-B205-FF97CCC99BC4}"/>
              </a:ext>
            </a:extLst>
          </p:cNvPr>
          <p:cNvCxnSpPr/>
          <p:nvPr/>
        </p:nvCxnSpPr>
        <p:spPr>
          <a:xfrm>
            <a:off x="6350330" y="3233920"/>
            <a:ext cx="0" cy="491222"/>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91385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98DB-EAB0-41C4-A950-DE71FEAAA4F8}"/>
              </a:ext>
            </a:extLst>
          </p:cNvPr>
          <p:cNvSpPr>
            <a:spLocks noGrp="1"/>
          </p:cNvSpPr>
          <p:nvPr>
            <p:ph type="title"/>
          </p:nvPr>
        </p:nvSpPr>
        <p:spPr>
          <a:xfrm>
            <a:off x="628650" y="1124833"/>
            <a:ext cx="7886700" cy="994172"/>
          </a:xfrm>
        </p:spPr>
        <p:txBody>
          <a:bodyPr/>
          <a:lstStyle/>
          <a:p>
            <a:r>
              <a:rPr lang="nl-NL"/>
              <a:t>Welke lichaamsdelen heeft de wesp?</a:t>
            </a:r>
          </a:p>
        </p:txBody>
      </p:sp>
      <p:pic>
        <p:nvPicPr>
          <p:cNvPr id="4" name="Picture 3">
            <a:extLst>
              <a:ext uri="{FF2B5EF4-FFF2-40B4-BE49-F238E27FC236}">
                <a16:creationId xmlns:a16="http://schemas.microsoft.com/office/drawing/2014/main" id="{38CE25B8-F770-448D-A2F5-4AF3348F567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658449" y="2344963"/>
            <a:ext cx="5827103" cy="3388205"/>
          </a:xfrm>
          <a:prstGeom prst="rect">
            <a:avLst/>
          </a:prstGeom>
          <a:ln>
            <a:noFill/>
          </a:ln>
          <a:effectLst>
            <a:softEdge rad="112500"/>
          </a:effectLst>
        </p:spPr>
      </p:pic>
      <p:cxnSp>
        <p:nvCxnSpPr>
          <p:cNvPr id="15" name="Straight Arrow Connector 14">
            <a:extLst>
              <a:ext uri="{FF2B5EF4-FFF2-40B4-BE49-F238E27FC236}">
                <a16:creationId xmlns:a16="http://schemas.microsoft.com/office/drawing/2014/main" id="{5C6E965B-53A2-4B15-A10B-77B10AB2DCE3}"/>
              </a:ext>
            </a:extLst>
          </p:cNvPr>
          <p:cNvCxnSpPr>
            <a:cxnSpLocks/>
          </p:cNvCxnSpPr>
          <p:nvPr/>
        </p:nvCxnSpPr>
        <p:spPr>
          <a:xfrm flipH="1">
            <a:off x="4822477" y="3233920"/>
            <a:ext cx="1539164" cy="32372"/>
          </a:xfrm>
          <a:prstGeom prst="straightConnector1">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A03BDF2C-8633-42AA-B7B1-8EECC69C37EA}"/>
              </a:ext>
            </a:extLst>
          </p:cNvPr>
          <p:cNvCxnSpPr>
            <a:cxnSpLocks/>
          </p:cNvCxnSpPr>
          <p:nvPr/>
        </p:nvCxnSpPr>
        <p:spPr>
          <a:xfrm flipH="1" flipV="1">
            <a:off x="4016946" y="3233919"/>
            <a:ext cx="726504" cy="16186"/>
          </a:xfrm>
          <a:prstGeom prst="straightConnector1">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9E90E104-C685-4353-B0F8-1B215784371D}"/>
              </a:ext>
            </a:extLst>
          </p:cNvPr>
          <p:cNvSpPr txBox="1"/>
          <p:nvPr/>
        </p:nvSpPr>
        <p:spPr>
          <a:xfrm>
            <a:off x="5165376" y="2728525"/>
            <a:ext cx="1179554" cy="415498"/>
          </a:xfrm>
          <a:prstGeom prst="rect">
            <a:avLst/>
          </a:prstGeom>
          <a:noFill/>
        </p:spPr>
        <p:txBody>
          <a:bodyPr wrap="none" rtlCol="0">
            <a:spAutoFit/>
          </a:bodyPr>
          <a:lstStyle/>
          <a:p>
            <a:r>
              <a:rPr lang="nl-NL" sz="2100" dirty="0"/>
              <a:t>Achterlijf</a:t>
            </a:r>
          </a:p>
        </p:txBody>
      </p:sp>
      <p:sp>
        <p:nvSpPr>
          <p:cNvPr id="8" name="TextBox 7">
            <a:extLst>
              <a:ext uri="{FF2B5EF4-FFF2-40B4-BE49-F238E27FC236}">
                <a16:creationId xmlns:a16="http://schemas.microsoft.com/office/drawing/2014/main" id="{DE9B844D-3EBE-49D6-9EEC-06CB90B39E90}"/>
              </a:ext>
            </a:extLst>
          </p:cNvPr>
          <p:cNvSpPr txBox="1"/>
          <p:nvPr/>
        </p:nvSpPr>
        <p:spPr>
          <a:xfrm>
            <a:off x="4018930" y="2526431"/>
            <a:ext cx="1005476" cy="738664"/>
          </a:xfrm>
          <a:prstGeom prst="rect">
            <a:avLst/>
          </a:prstGeom>
          <a:noFill/>
        </p:spPr>
        <p:txBody>
          <a:bodyPr wrap="square" rtlCol="0">
            <a:spAutoFit/>
          </a:bodyPr>
          <a:lstStyle/>
          <a:p>
            <a:r>
              <a:rPr lang="nl-NL" sz="2100" dirty="0"/>
              <a:t>Borst-</a:t>
            </a:r>
            <a:br>
              <a:rPr lang="nl-NL" sz="2100" dirty="0"/>
            </a:br>
            <a:r>
              <a:rPr lang="nl-NL" sz="2100" dirty="0"/>
              <a:t>stuk</a:t>
            </a:r>
          </a:p>
        </p:txBody>
      </p:sp>
      <p:sp>
        <p:nvSpPr>
          <p:cNvPr id="9" name="TextBox 8">
            <a:extLst>
              <a:ext uri="{FF2B5EF4-FFF2-40B4-BE49-F238E27FC236}">
                <a16:creationId xmlns:a16="http://schemas.microsoft.com/office/drawing/2014/main" id="{577B5057-54B6-4C9A-9F98-F7ECC9679711}"/>
              </a:ext>
            </a:extLst>
          </p:cNvPr>
          <p:cNvSpPr txBox="1"/>
          <p:nvPr/>
        </p:nvSpPr>
        <p:spPr>
          <a:xfrm>
            <a:off x="3055953" y="2728525"/>
            <a:ext cx="602986" cy="415498"/>
          </a:xfrm>
          <a:prstGeom prst="rect">
            <a:avLst/>
          </a:prstGeom>
          <a:noFill/>
        </p:spPr>
        <p:txBody>
          <a:bodyPr wrap="none" rtlCol="0">
            <a:spAutoFit/>
          </a:bodyPr>
          <a:lstStyle/>
          <a:p>
            <a:r>
              <a:rPr lang="nl-NL" sz="2100"/>
              <a:t>Kop</a:t>
            </a:r>
          </a:p>
        </p:txBody>
      </p:sp>
      <p:cxnSp>
        <p:nvCxnSpPr>
          <p:cNvPr id="24" name="Rechte verbindingslijn 23">
            <a:extLst>
              <a:ext uri="{FF2B5EF4-FFF2-40B4-BE49-F238E27FC236}">
                <a16:creationId xmlns:a16="http://schemas.microsoft.com/office/drawing/2014/main" id="{6E0658FC-9C3E-BF49-B9D6-CDADD13D65B5}"/>
              </a:ext>
            </a:extLst>
          </p:cNvPr>
          <p:cNvCxnSpPr/>
          <p:nvPr/>
        </p:nvCxnSpPr>
        <p:spPr>
          <a:xfrm>
            <a:off x="3046021" y="3233919"/>
            <a:ext cx="908462" cy="0"/>
          </a:xfrm>
          <a:prstGeom prst="line">
            <a:avLst/>
          </a:prstGeom>
          <a:ln w="381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Rechte verbindingslijn 31">
            <a:extLst>
              <a:ext uri="{FF2B5EF4-FFF2-40B4-BE49-F238E27FC236}">
                <a16:creationId xmlns:a16="http://schemas.microsoft.com/office/drawing/2014/main" id="{0B7D81DA-68EE-2A41-B18E-3534654F59BC}"/>
              </a:ext>
            </a:extLst>
          </p:cNvPr>
          <p:cNvCxnSpPr/>
          <p:nvPr/>
        </p:nvCxnSpPr>
        <p:spPr>
          <a:xfrm>
            <a:off x="3046021" y="3233919"/>
            <a:ext cx="0" cy="390162"/>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Rechte verbindingslijn 33">
            <a:extLst>
              <a:ext uri="{FF2B5EF4-FFF2-40B4-BE49-F238E27FC236}">
                <a16:creationId xmlns:a16="http://schemas.microsoft.com/office/drawing/2014/main" id="{00D0993F-9BA3-A84C-8C48-99EB374C65FD}"/>
              </a:ext>
            </a:extLst>
          </p:cNvPr>
          <p:cNvCxnSpPr/>
          <p:nvPr/>
        </p:nvCxnSpPr>
        <p:spPr>
          <a:xfrm>
            <a:off x="3939904" y="3233919"/>
            <a:ext cx="0" cy="393251"/>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Rechte verbindingslijn 35">
            <a:extLst>
              <a:ext uri="{FF2B5EF4-FFF2-40B4-BE49-F238E27FC236}">
                <a16:creationId xmlns:a16="http://schemas.microsoft.com/office/drawing/2014/main" id="{8E1CE006-7AD1-9041-A9C6-C7EF0D90DA18}"/>
              </a:ext>
            </a:extLst>
          </p:cNvPr>
          <p:cNvCxnSpPr/>
          <p:nvPr/>
        </p:nvCxnSpPr>
        <p:spPr>
          <a:xfrm>
            <a:off x="4016945" y="3233920"/>
            <a:ext cx="0" cy="491222"/>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Rechte verbindingslijn 37">
            <a:extLst>
              <a:ext uri="{FF2B5EF4-FFF2-40B4-BE49-F238E27FC236}">
                <a16:creationId xmlns:a16="http://schemas.microsoft.com/office/drawing/2014/main" id="{3A044F94-EA7F-E743-A894-DAE875B8B890}"/>
              </a:ext>
            </a:extLst>
          </p:cNvPr>
          <p:cNvCxnSpPr>
            <a:cxnSpLocks/>
          </p:cNvCxnSpPr>
          <p:nvPr/>
        </p:nvCxnSpPr>
        <p:spPr>
          <a:xfrm>
            <a:off x="4743450" y="3233920"/>
            <a:ext cx="0" cy="491222"/>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Rechte verbindingslijn 39">
            <a:extLst>
              <a:ext uri="{FF2B5EF4-FFF2-40B4-BE49-F238E27FC236}">
                <a16:creationId xmlns:a16="http://schemas.microsoft.com/office/drawing/2014/main" id="{833BEE0F-A942-6649-B7EA-92F4E65B7EC9}"/>
              </a:ext>
            </a:extLst>
          </p:cNvPr>
          <p:cNvCxnSpPr/>
          <p:nvPr/>
        </p:nvCxnSpPr>
        <p:spPr>
          <a:xfrm>
            <a:off x="4834580" y="3266291"/>
            <a:ext cx="0" cy="390162"/>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Rechte verbindingslijn 41">
            <a:extLst>
              <a:ext uri="{FF2B5EF4-FFF2-40B4-BE49-F238E27FC236}">
                <a16:creationId xmlns:a16="http://schemas.microsoft.com/office/drawing/2014/main" id="{B75C7B5D-6EC1-8243-B205-FF97CCC99BC4}"/>
              </a:ext>
            </a:extLst>
          </p:cNvPr>
          <p:cNvCxnSpPr/>
          <p:nvPr/>
        </p:nvCxnSpPr>
        <p:spPr>
          <a:xfrm>
            <a:off x="6350330" y="3233920"/>
            <a:ext cx="0" cy="491222"/>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491586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98DB-EAB0-41C4-A950-DE71FEAAA4F8}"/>
              </a:ext>
            </a:extLst>
          </p:cNvPr>
          <p:cNvSpPr>
            <a:spLocks noGrp="1"/>
          </p:cNvSpPr>
          <p:nvPr>
            <p:ph type="title"/>
          </p:nvPr>
        </p:nvSpPr>
        <p:spPr/>
        <p:txBody>
          <a:bodyPr/>
          <a:lstStyle/>
          <a:p>
            <a:r>
              <a:rPr lang="nl-NL" dirty="0"/>
              <a:t>Wat maakt de wesp bijzonder?</a:t>
            </a:r>
          </a:p>
        </p:txBody>
      </p:sp>
      <p:pic>
        <p:nvPicPr>
          <p:cNvPr id="4" name="Picture 3">
            <a:extLst>
              <a:ext uri="{FF2B5EF4-FFF2-40B4-BE49-F238E27FC236}">
                <a16:creationId xmlns:a16="http://schemas.microsoft.com/office/drawing/2014/main" id="{38CE25B8-F770-448D-A2F5-4AF3348F567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76256" y="3141691"/>
            <a:ext cx="4209004" cy="2390810"/>
          </a:xfrm>
          <a:prstGeom prst="rect">
            <a:avLst/>
          </a:prstGeom>
          <a:ln>
            <a:noFill/>
          </a:ln>
          <a:effectLst>
            <a:softEdge rad="112500"/>
          </a:effectLst>
        </p:spPr>
      </p:pic>
      <p:sp>
        <p:nvSpPr>
          <p:cNvPr id="24" name="TextBox 23">
            <a:extLst>
              <a:ext uri="{FF2B5EF4-FFF2-40B4-BE49-F238E27FC236}">
                <a16:creationId xmlns:a16="http://schemas.microsoft.com/office/drawing/2014/main" id="{8D76FF69-A614-4E03-9752-D4CD50E588C5}"/>
              </a:ext>
            </a:extLst>
          </p:cNvPr>
          <p:cNvSpPr txBox="1"/>
          <p:nvPr/>
        </p:nvSpPr>
        <p:spPr>
          <a:xfrm>
            <a:off x="4953721" y="2865500"/>
            <a:ext cx="2636619" cy="415498"/>
          </a:xfrm>
          <a:prstGeom prst="rect">
            <a:avLst/>
          </a:prstGeom>
          <a:noFill/>
        </p:spPr>
        <p:txBody>
          <a:bodyPr wrap="none" rtlCol="0">
            <a:spAutoFit/>
          </a:bodyPr>
          <a:lstStyle/>
          <a:p>
            <a:r>
              <a:rPr lang="nl-NL" sz="2100" dirty="0"/>
              <a:t>Vleugels die inklappen</a:t>
            </a:r>
          </a:p>
        </p:txBody>
      </p:sp>
      <p:cxnSp>
        <p:nvCxnSpPr>
          <p:cNvPr id="25" name="Straight Arrow Connector 24">
            <a:extLst>
              <a:ext uri="{FF2B5EF4-FFF2-40B4-BE49-F238E27FC236}">
                <a16:creationId xmlns:a16="http://schemas.microsoft.com/office/drawing/2014/main" id="{09A2E9D1-7706-4CD0-B3B9-BF1DE88C56B6}"/>
              </a:ext>
            </a:extLst>
          </p:cNvPr>
          <p:cNvCxnSpPr>
            <a:cxnSpLocks/>
          </p:cNvCxnSpPr>
          <p:nvPr/>
        </p:nvCxnSpPr>
        <p:spPr>
          <a:xfrm flipH="1">
            <a:off x="4332250" y="3257915"/>
            <a:ext cx="1338146" cy="1170513"/>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969301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98DB-EAB0-41C4-A950-DE71FEAAA4F8}"/>
              </a:ext>
            </a:extLst>
          </p:cNvPr>
          <p:cNvSpPr>
            <a:spLocks noGrp="1"/>
          </p:cNvSpPr>
          <p:nvPr>
            <p:ph type="title"/>
          </p:nvPr>
        </p:nvSpPr>
        <p:spPr/>
        <p:txBody>
          <a:bodyPr/>
          <a:lstStyle/>
          <a:p>
            <a:r>
              <a:rPr lang="nl-NL" dirty="0"/>
              <a:t>Wat maakt de wesp bijzonder?</a:t>
            </a:r>
          </a:p>
        </p:txBody>
      </p:sp>
      <p:pic>
        <p:nvPicPr>
          <p:cNvPr id="4" name="Picture 3">
            <a:extLst>
              <a:ext uri="{FF2B5EF4-FFF2-40B4-BE49-F238E27FC236}">
                <a16:creationId xmlns:a16="http://schemas.microsoft.com/office/drawing/2014/main" id="{38CE25B8-F770-448D-A2F5-4AF3348F567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76256" y="3141691"/>
            <a:ext cx="4209004" cy="2390810"/>
          </a:xfrm>
          <a:prstGeom prst="rect">
            <a:avLst/>
          </a:prstGeom>
          <a:ln>
            <a:noFill/>
          </a:ln>
          <a:effectLst>
            <a:softEdge rad="112500"/>
          </a:effectLst>
        </p:spPr>
      </p:pic>
      <p:sp>
        <p:nvSpPr>
          <p:cNvPr id="24" name="TextBox 23">
            <a:extLst>
              <a:ext uri="{FF2B5EF4-FFF2-40B4-BE49-F238E27FC236}">
                <a16:creationId xmlns:a16="http://schemas.microsoft.com/office/drawing/2014/main" id="{8D76FF69-A614-4E03-9752-D4CD50E588C5}"/>
              </a:ext>
            </a:extLst>
          </p:cNvPr>
          <p:cNvSpPr txBox="1"/>
          <p:nvPr/>
        </p:nvSpPr>
        <p:spPr>
          <a:xfrm>
            <a:off x="4953721" y="2865500"/>
            <a:ext cx="2636619" cy="415498"/>
          </a:xfrm>
          <a:prstGeom prst="rect">
            <a:avLst/>
          </a:prstGeom>
          <a:noFill/>
        </p:spPr>
        <p:txBody>
          <a:bodyPr wrap="none" rtlCol="0">
            <a:spAutoFit/>
          </a:bodyPr>
          <a:lstStyle/>
          <a:p>
            <a:r>
              <a:rPr lang="nl-NL" sz="2100" dirty="0"/>
              <a:t>Vleugels die inklappen</a:t>
            </a:r>
          </a:p>
        </p:txBody>
      </p:sp>
      <p:cxnSp>
        <p:nvCxnSpPr>
          <p:cNvPr id="25" name="Straight Arrow Connector 24">
            <a:extLst>
              <a:ext uri="{FF2B5EF4-FFF2-40B4-BE49-F238E27FC236}">
                <a16:creationId xmlns:a16="http://schemas.microsoft.com/office/drawing/2014/main" id="{09A2E9D1-7706-4CD0-B3B9-BF1DE88C56B6}"/>
              </a:ext>
            </a:extLst>
          </p:cNvPr>
          <p:cNvCxnSpPr>
            <a:cxnSpLocks/>
          </p:cNvCxnSpPr>
          <p:nvPr/>
        </p:nvCxnSpPr>
        <p:spPr>
          <a:xfrm flipH="1">
            <a:off x="4332250" y="3257915"/>
            <a:ext cx="1338146" cy="1170513"/>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2290" name="Picture 2" descr="Insect Vliegen Vleugel - Gratis foto op Pixabay">
            <a:extLst>
              <a:ext uri="{FF2B5EF4-FFF2-40B4-BE49-F238E27FC236}">
                <a16:creationId xmlns:a16="http://schemas.microsoft.com/office/drawing/2014/main" id="{4D71F819-6F67-4C3C-BBA5-0CC697524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2934" y="3585066"/>
            <a:ext cx="2932422" cy="19474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9656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3238F5B5DFA342BCFBB31F822F4916" ma:contentTypeVersion="15" ma:contentTypeDescription="Een nieuw document maken." ma:contentTypeScope="" ma:versionID="c014ae66569ee0851d88ee3ea317bfc6">
  <xsd:schema xmlns:xsd="http://www.w3.org/2001/XMLSchema" xmlns:xs="http://www.w3.org/2001/XMLSchema" xmlns:p="http://schemas.microsoft.com/office/2006/metadata/properties" xmlns:ns2="433d1311-7921-4740-9fee-d7047ebc8cb5" xmlns:ns3="b50d1c6a-df8c-4b9f-a791-4009fbc2bee5" targetNamespace="http://schemas.microsoft.com/office/2006/metadata/properties" ma:root="true" ma:fieldsID="198eb06ed379f61d4ee7f2696407ba5d" ns2:_="" ns3:_="">
    <xsd:import namespace="433d1311-7921-4740-9fee-d7047ebc8cb5"/>
    <xsd:import namespace="b50d1c6a-df8c-4b9f-a791-4009fbc2be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3d1311-7921-4740-9fee-d7047ebc8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7693a91-8ebc-4126-aa76-e83446bf048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0d1c6a-df8c-4b9f-a791-4009fbc2bee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156664b-c652-4f9f-9224-47060533356f}" ma:internalName="TaxCatchAll" ma:showField="CatchAllData" ma:web="b50d1c6a-df8c-4b9f-a791-4009fbc2bee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3d1311-7921-4740-9fee-d7047ebc8cb5">
      <Terms xmlns="http://schemas.microsoft.com/office/infopath/2007/PartnerControls"/>
    </lcf76f155ced4ddcb4097134ff3c332f>
    <TaxCatchAll xmlns="b50d1c6a-df8c-4b9f-a791-4009fbc2bee5" xsi:nil="true"/>
  </documentManagement>
</p:properties>
</file>

<file path=customXml/itemProps1.xml><?xml version="1.0" encoding="utf-8"?>
<ds:datastoreItem xmlns:ds="http://schemas.openxmlformats.org/officeDocument/2006/customXml" ds:itemID="{EAA7BD72-65A8-4ABC-9098-E61C54E71BAE}"/>
</file>

<file path=customXml/itemProps2.xml><?xml version="1.0" encoding="utf-8"?>
<ds:datastoreItem xmlns:ds="http://schemas.openxmlformats.org/officeDocument/2006/customXml" ds:itemID="{66EBC180-81B0-465F-81DC-6ED9B69B4297}"/>
</file>

<file path=customXml/itemProps3.xml><?xml version="1.0" encoding="utf-8"?>
<ds:datastoreItem xmlns:ds="http://schemas.openxmlformats.org/officeDocument/2006/customXml" ds:itemID="{B209954E-2BAD-43C6-B459-2530CEC3B1A6}"/>
</file>

<file path=docProps/app.xml><?xml version="1.0" encoding="utf-8"?>
<Properties xmlns="http://schemas.openxmlformats.org/officeDocument/2006/extended-properties" xmlns:vt="http://schemas.openxmlformats.org/officeDocument/2006/docPropsVTypes">
  <Template/>
  <TotalTime>32</TotalTime>
  <Words>1741</Words>
  <Application>Microsoft Office PowerPoint</Application>
  <PresentationFormat>Diavoorstelling (4:3)</PresentationFormat>
  <Paragraphs>328</Paragraphs>
  <Slides>50</Slides>
  <Notes>36</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50</vt:i4>
      </vt:variant>
    </vt:vector>
  </HeadingPairs>
  <TitlesOfParts>
    <vt:vector size="54" baseType="lpstr">
      <vt:lpstr>Arial</vt:lpstr>
      <vt:lpstr>Calibri</vt:lpstr>
      <vt:lpstr>Calibri Light</vt:lpstr>
      <vt:lpstr>Kantoorthema</vt:lpstr>
      <vt:lpstr>De wesp</vt:lpstr>
      <vt:lpstr>In Nederland komen wel 500 verschillende wespensoorten voor!</vt:lpstr>
      <vt:lpstr>Alle wespen hebben een zelfde soort lijf.  Hoe herken je een wesp?</vt:lpstr>
      <vt:lpstr>Welke lichaamsdelen herken je?</vt:lpstr>
      <vt:lpstr>Welke lichaamsdelen herken je?</vt:lpstr>
      <vt:lpstr>Welke lichaamsdelen heeft de wesp?</vt:lpstr>
      <vt:lpstr>Welke lichaamsdelen heeft de wesp?</vt:lpstr>
      <vt:lpstr>Wat maakt de wesp bijzonder?</vt:lpstr>
      <vt:lpstr>Wat maakt de wesp bijzonder?</vt:lpstr>
      <vt:lpstr>Wat maakt de wesp bijzonder?</vt:lpstr>
      <vt:lpstr>PowerPoint-presentatie</vt:lpstr>
      <vt:lpstr>Welke is de wesp?</vt:lpstr>
      <vt:lpstr>Welke is de wesp?</vt:lpstr>
      <vt:lpstr>Waar kun je de wesp aan herkennen?</vt:lpstr>
      <vt:lpstr>Waar kun je de wesp aan herkennen?</vt:lpstr>
      <vt:lpstr>PowerPoint-presentatie</vt:lpstr>
      <vt:lpstr>Welke is de wesp?</vt:lpstr>
      <vt:lpstr>Er zijn veel andere diersoorten die op wespen lijken. </vt:lpstr>
      <vt:lpstr>Zijn dit wespen?</vt:lpstr>
      <vt:lpstr>Zijn dit wespen?</vt:lpstr>
      <vt:lpstr>Zweefvliegen</vt:lpstr>
      <vt:lpstr>Mimicry</vt:lpstr>
      <vt:lpstr>Mimicry</vt:lpstr>
      <vt:lpstr>Mimicry</vt:lpstr>
      <vt:lpstr>Mimicry</vt:lpstr>
      <vt:lpstr>Mimicry</vt:lpstr>
      <vt:lpstr>PowerPoint-presentatie</vt:lpstr>
      <vt:lpstr>Moeilijker, welke is de wesp? </vt:lpstr>
      <vt:lpstr>Moeilijker, welke is de wesp? </vt:lpstr>
      <vt:lpstr>Moeilijker, welke is de wesp? </vt:lpstr>
      <vt:lpstr>Moeilijker, welke is de wesp? </vt:lpstr>
      <vt:lpstr>Moeilijker, welke is de wesp? </vt:lpstr>
      <vt:lpstr>PowerPoint-presentatie</vt:lpstr>
      <vt:lpstr>PowerPoint-presentatie</vt:lpstr>
      <vt:lpstr>Andere soorten wespen</vt:lpstr>
      <vt:lpstr>Andere soorten wespen</vt:lpstr>
      <vt:lpstr>PowerPoint-presentatie</vt:lpstr>
      <vt:lpstr>Een hele verandering</vt:lpstr>
      <vt:lpstr>Een hele verandering</vt:lpstr>
      <vt:lpstr>Een hele verandering</vt:lpstr>
      <vt:lpstr>Een hele verandering</vt:lpstr>
      <vt:lpstr>Kennen jullie de levenscyclus nog? </vt:lpstr>
      <vt:lpstr>Het wespennest</vt:lpstr>
      <vt:lpstr>PowerPoint-presentatie</vt:lpstr>
      <vt:lpstr>PowerPoint-presentatie</vt:lpstr>
      <vt:lpstr>PowerPoint-presentatie</vt:lpstr>
      <vt:lpstr>PowerPoint-presentatie</vt:lpstr>
      <vt:lpstr>PowerPoint-presentatie</vt:lpstr>
      <vt:lpstr>Jullie gaan met papier-maché zelf een wespennest maken!</vt:lpstr>
      <vt:lpstr>Nu ga je als groepje bezig</vt:lpstr>
    </vt:vector>
  </TitlesOfParts>
  <Manager/>
  <Company>HP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Ester Bullens</dc:creator>
  <cp:keywords/>
  <dc:description/>
  <cp:lastModifiedBy>Ester Bullens</cp:lastModifiedBy>
  <cp:revision>12</cp:revision>
  <cp:lastPrinted>2017-08-09T09:23:42Z</cp:lastPrinted>
  <dcterms:created xsi:type="dcterms:W3CDTF">2021-05-31T08:14:16Z</dcterms:created>
  <dcterms:modified xsi:type="dcterms:W3CDTF">2021-05-31T13:34:35Z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0x010100483238F5B5DFA342BCFBB31F822F4916</vt:lpwstr>
  </property>
  <property fmtid="{D5CDD505-2E9C-101B-9397-08002B2CF9AE}" pid="3" name="Order">
    <vt:r8>281264500</vt:r8>
  </property>
</Properties>
</file>