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9.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18.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0.xml" ContentType="application/vnd.openxmlformats-officedocument.presentationml.slide+xml"/>
  <Override PartName="/ppt/notesSlides/notesSlide16.xml" ContentType="application/vnd.openxmlformats-officedocument.presentationml.notesSlide+xml"/>
  <Override PartName="/ppt/slideMasters/slideMaster1.xml" ContentType="application/vnd.openxmlformats-officedocument.presentationml.slideMaster+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14.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6"/>
  </p:notesMasterIdLst>
  <p:sldIdLst>
    <p:sldId id="260" r:id="rId2"/>
    <p:sldId id="264" r:id="rId3"/>
    <p:sldId id="267" r:id="rId4"/>
    <p:sldId id="268" r:id="rId5"/>
    <p:sldId id="269" r:id="rId6"/>
    <p:sldId id="270" r:id="rId7"/>
    <p:sldId id="271" r:id="rId8"/>
    <p:sldId id="272" r:id="rId9"/>
    <p:sldId id="273" r:id="rId10"/>
    <p:sldId id="274"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66" r:id="rId25"/>
  </p:sldIdLst>
  <p:sldSz cx="9144000" cy="5143500" type="screen16x9"/>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4CD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643" autoAdjust="0"/>
    <p:restoredTop sz="86997" autoAdjust="0"/>
  </p:normalViewPr>
  <p:slideViewPr>
    <p:cSldViewPr snapToGrid="0" snapToObjects="1" showGuides="1">
      <p:cViewPr varScale="1">
        <p:scale>
          <a:sx n="78" d="100"/>
          <a:sy n="78" d="100"/>
        </p:scale>
        <p:origin x="72" y="6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43AC3-5D72-4A1B-8E85-82C08A336D80}" type="datetimeFigureOut">
              <a:rPr lang="nl-NL" smtClean="0"/>
              <a:t>24-3-2021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903A7-F834-4C02-8326-BB750815FC31}" type="slidenum">
              <a:rPr lang="nl-NL" smtClean="0"/>
              <a:t>‹nr.›</a:t>
            </a:fld>
            <a:endParaRPr lang="nl-NL"/>
          </a:p>
        </p:txBody>
      </p:sp>
    </p:spTree>
    <p:extLst>
      <p:ext uri="{BB962C8B-B14F-4D97-AF65-F5344CB8AC3E}">
        <p14:creationId xmlns:p14="http://schemas.microsoft.com/office/powerpoint/2010/main" val="3240411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hipercultura.com/fatos-curiosos-para-mentes-inquieta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1</a:t>
            </a:fld>
            <a:endParaRPr lang="nl-NL"/>
          </a:p>
        </p:txBody>
      </p:sp>
    </p:spTree>
    <p:extLst>
      <p:ext uri="{BB962C8B-B14F-4D97-AF65-F5344CB8AC3E}">
        <p14:creationId xmlns:p14="http://schemas.microsoft.com/office/powerpoint/2010/main" val="6771469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Foto's</a:t>
            </a:r>
            <a:r>
              <a:rPr lang="en-US" dirty="0" smtClean="0">
                <a:cs typeface="Calibri"/>
              </a:rPr>
              <a:t>: A. Dijkstra</a:t>
            </a: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11</a:t>
            </a:fld>
            <a:endParaRPr lang="nl-NL"/>
          </a:p>
        </p:txBody>
      </p:sp>
    </p:spTree>
    <p:extLst>
      <p:ext uri="{BB962C8B-B14F-4D97-AF65-F5344CB8AC3E}">
        <p14:creationId xmlns:p14="http://schemas.microsoft.com/office/powerpoint/2010/main" val="2738262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cs typeface="Calibri"/>
              </a:rPr>
              <a:t>Foto's</a:t>
            </a:r>
            <a:r>
              <a:rPr lang="en-US" dirty="0" smtClean="0">
                <a:cs typeface="Calibri"/>
              </a:rPr>
              <a:t>: A. Dijkstra</a:t>
            </a: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12</a:t>
            </a:fld>
            <a:endParaRPr lang="nl-NL"/>
          </a:p>
        </p:txBody>
      </p:sp>
    </p:spTree>
    <p:extLst>
      <p:ext uri="{BB962C8B-B14F-4D97-AF65-F5344CB8AC3E}">
        <p14:creationId xmlns:p14="http://schemas.microsoft.com/office/powerpoint/2010/main" val="2537651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Pixabay</a:t>
            </a:r>
            <a:r>
              <a:rPr lang="en-US" dirty="0" smtClean="0">
                <a:cs typeface="Calibri"/>
              </a:rPr>
              <a:t>: </a:t>
            </a:r>
            <a:r>
              <a:rPr lang="en-US" dirty="0" err="1" smtClean="0">
                <a:cs typeface="Calibri"/>
              </a:rPr>
              <a:t>Miriams-Fotos</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13</a:t>
            </a:fld>
            <a:endParaRPr lang="nl-NL"/>
          </a:p>
        </p:txBody>
      </p:sp>
    </p:spTree>
    <p:extLst>
      <p:ext uri="{BB962C8B-B14F-4D97-AF65-F5344CB8AC3E}">
        <p14:creationId xmlns:p14="http://schemas.microsoft.com/office/powerpoint/2010/main" val="7210936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Foto's</a:t>
            </a:r>
            <a:r>
              <a:rPr lang="en-US" dirty="0" smtClean="0">
                <a:cs typeface="Calibri"/>
              </a:rPr>
              <a:t>: </a:t>
            </a:r>
            <a:r>
              <a:rPr lang="en-US" dirty="0" err="1" smtClean="0">
                <a:cs typeface="Calibri"/>
              </a:rPr>
              <a:t>P.Kroes</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14</a:t>
            </a:fld>
            <a:endParaRPr lang="nl-NL"/>
          </a:p>
        </p:txBody>
      </p:sp>
    </p:spTree>
    <p:extLst>
      <p:ext uri="{BB962C8B-B14F-4D97-AF65-F5344CB8AC3E}">
        <p14:creationId xmlns:p14="http://schemas.microsoft.com/office/powerpoint/2010/main" val="17310983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a:t>
            </a:r>
            <a:r>
              <a:rPr lang="en-US" dirty="0" err="1" smtClean="0">
                <a:cs typeface="Calibri"/>
              </a:rPr>
              <a:t>Pixabay</a:t>
            </a:r>
            <a:r>
              <a:rPr lang="en-US" dirty="0" smtClean="0">
                <a:cs typeface="Calibri"/>
              </a:rPr>
              <a:t> Kees1</a:t>
            </a: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15</a:t>
            </a:fld>
            <a:endParaRPr lang="nl-NL"/>
          </a:p>
        </p:txBody>
      </p:sp>
    </p:spTree>
    <p:extLst>
      <p:ext uri="{BB962C8B-B14F-4D97-AF65-F5344CB8AC3E}">
        <p14:creationId xmlns:p14="http://schemas.microsoft.com/office/powerpoint/2010/main" val="19931156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a:t>
            </a:r>
            <a:r>
              <a:rPr lang="en-US" dirty="0" err="1" smtClean="0">
                <a:cs typeface="Calibri"/>
              </a:rPr>
              <a:t>Pixabay</a:t>
            </a:r>
            <a:r>
              <a:rPr lang="en-US" dirty="0" smtClean="0">
                <a:cs typeface="Calibri"/>
              </a:rPr>
              <a:t> Frack </a:t>
            </a:r>
            <a:r>
              <a:rPr lang="en-US" dirty="0" err="1" smtClean="0">
                <a:cs typeface="Calibri"/>
              </a:rPr>
              <a:t>Barske</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16</a:t>
            </a:fld>
            <a:endParaRPr lang="nl-NL"/>
          </a:p>
        </p:txBody>
      </p:sp>
    </p:spTree>
    <p:extLst>
      <p:ext uri="{BB962C8B-B14F-4D97-AF65-F5344CB8AC3E}">
        <p14:creationId xmlns:p14="http://schemas.microsoft.com/office/powerpoint/2010/main" val="1694668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a:t>
            </a:r>
            <a:r>
              <a:rPr lang="en-US" dirty="0" err="1" smtClean="0">
                <a:cs typeface="Calibri"/>
              </a:rPr>
              <a:t>Pixabay</a:t>
            </a:r>
            <a:r>
              <a:rPr lang="en-US" dirty="0" smtClean="0">
                <a:cs typeface="Calibri"/>
              </a:rPr>
              <a:t> </a:t>
            </a:r>
            <a:r>
              <a:rPr lang="en-US" dirty="0" err="1" smtClean="0">
                <a:cs typeface="Calibri"/>
              </a:rPr>
              <a:t>Kraaien</a:t>
            </a:r>
            <a:r>
              <a:rPr lang="en-US" dirty="0" smtClean="0">
                <a:cs typeface="Calibri"/>
              </a:rPr>
              <a:t>: </a:t>
            </a:r>
            <a:r>
              <a:rPr lang="en-US" dirty="0" err="1" smtClean="0">
                <a:cs typeface="Calibri"/>
              </a:rPr>
              <a:t>Frauke</a:t>
            </a:r>
            <a:r>
              <a:rPr lang="en-US" dirty="0" smtClean="0">
                <a:cs typeface="Calibri"/>
              </a:rPr>
              <a:t> </a:t>
            </a:r>
            <a:r>
              <a:rPr lang="en-US" dirty="0" err="1" smtClean="0">
                <a:cs typeface="Calibri"/>
              </a:rPr>
              <a:t>Feind</a:t>
            </a:r>
            <a:r>
              <a:rPr lang="en-US" dirty="0" smtClean="0">
                <a:cs typeface="Calibri"/>
              </a:rPr>
              <a:t>; </a:t>
            </a:r>
            <a:r>
              <a:rPr lang="en-US" dirty="0" err="1" smtClean="0">
                <a:cs typeface="Calibri"/>
              </a:rPr>
              <a:t>Zwaluw</a:t>
            </a:r>
            <a:r>
              <a:rPr lang="en-US" dirty="0" smtClean="0">
                <a:cs typeface="Calibri"/>
              </a:rPr>
              <a:t>: Joachim Marian Winkler</a:t>
            </a:r>
            <a:r>
              <a:rPr lang="en-US" dirty="0" smtClean="0"/>
              <a:t>; </a:t>
            </a:r>
            <a:r>
              <a:rPr lang="en-US" dirty="0" err="1" smtClean="0"/>
              <a:t>Ooievaar</a:t>
            </a:r>
            <a:r>
              <a:rPr lang="en-US" dirty="0" smtClean="0"/>
              <a:t>: </a:t>
            </a:r>
            <a:r>
              <a:rPr lang="en-US" dirty="0" err="1" smtClean="0"/>
              <a:t>Enriquelopezgarre</a:t>
            </a:r>
            <a:r>
              <a:rPr lang="en-US" dirty="0" smtClean="0"/>
              <a:t>; </a:t>
            </a:r>
            <a:r>
              <a:rPr lang="en-US" dirty="0" err="1" smtClean="0"/>
              <a:t>Fuut</a:t>
            </a:r>
            <a:r>
              <a:rPr lang="en-US" dirty="0" smtClean="0">
                <a:cs typeface="Calibri"/>
              </a:rPr>
              <a:t>: </a:t>
            </a:r>
            <a:r>
              <a:rPr lang="en-US" dirty="0" err="1" smtClean="0">
                <a:cs typeface="Calibri"/>
              </a:rPr>
              <a:t>ElsaMargriet</a:t>
            </a:r>
            <a:r>
              <a:rPr lang="en-US" dirty="0" smtClean="0">
                <a:cs typeface="Calibri"/>
              </a:rPr>
              <a:t> </a:t>
            </a: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17</a:t>
            </a:fld>
            <a:endParaRPr lang="nl-NL"/>
          </a:p>
        </p:txBody>
      </p:sp>
    </p:spTree>
    <p:extLst>
      <p:ext uri="{BB962C8B-B14F-4D97-AF65-F5344CB8AC3E}">
        <p14:creationId xmlns:p14="http://schemas.microsoft.com/office/powerpoint/2010/main" val="32184289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a:t>
            </a:r>
            <a:r>
              <a:rPr lang="en-US" dirty="0" err="1" smtClean="0">
                <a:cs typeface="Calibri"/>
              </a:rPr>
              <a:t>Pixabay</a:t>
            </a:r>
            <a:r>
              <a:rPr lang="en-US" dirty="0" smtClean="0">
                <a:cs typeface="Calibri"/>
              </a:rPr>
              <a:t> Annika Nagel</a:t>
            </a: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18</a:t>
            </a:fld>
            <a:endParaRPr lang="nl-NL"/>
          </a:p>
        </p:txBody>
      </p:sp>
    </p:spTree>
    <p:extLst>
      <p:ext uri="{BB962C8B-B14F-4D97-AF65-F5344CB8AC3E}">
        <p14:creationId xmlns:p14="http://schemas.microsoft.com/office/powerpoint/2010/main" val="16591706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a:t>
            </a:r>
            <a:r>
              <a:rPr lang="en-US" dirty="0" err="1" smtClean="0">
                <a:cs typeface="Calibri"/>
              </a:rPr>
              <a:t>Pixabay</a:t>
            </a:r>
            <a:r>
              <a:rPr lang="en-US" dirty="0" smtClean="0">
                <a:cs typeface="Calibri"/>
              </a:rPr>
              <a:t> Gerhard G.</a:t>
            </a: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19</a:t>
            </a:fld>
            <a:endParaRPr lang="nl-NL"/>
          </a:p>
        </p:txBody>
      </p:sp>
    </p:spTree>
    <p:extLst>
      <p:ext uri="{BB962C8B-B14F-4D97-AF65-F5344CB8AC3E}">
        <p14:creationId xmlns:p14="http://schemas.microsoft.com/office/powerpoint/2010/main" val="4525085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W. van </a:t>
            </a:r>
            <a:r>
              <a:rPr lang="en-US" dirty="0" err="1" smtClean="0">
                <a:cs typeface="Calibri"/>
              </a:rPr>
              <a:t>Gorkum</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20</a:t>
            </a:fld>
            <a:endParaRPr lang="nl-NL"/>
          </a:p>
        </p:txBody>
      </p:sp>
    </p:spTree>
    <p:extLst>
      <p:ext uri="{BB962C8B-B14F-4D97-AF65-F5344CB8AC3E}">
        <p14:creationId xmlns:p14="http://schemas.microsoft.com/office/powerpoint/2010/main" val="215966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Foto's</a:t>
            </a:r>
            <a:r>
              <a:rPr lang="en-US" dirty="0" smtClean="0">
                <a:cs typeface="Calibri"/>
              </a:rPr>
              <a:t>: </a:t>
            </a:r>
            <a:r>
              <a:rPr lang="en-US" dirty="0" err="1" smtClean="0">
                <a:cs typeface="Calibri"/>
              </a:rPr>
              <a:t>Pixabay</a:t>
            </a:r>
            <a:r>
              <a:rPr lang="en-US" dirty="0" smtClean="0">
                <a:cs typeface="Calibri"/>
              </a:rPr>
              <a:t>: </a:t>
            </a:r>
            <a:r>
              <a:rPr lang="en-US" dirty="0" err="1" smtClean="0">
                <a:cs typeface="Calibri"/>
              </a:rPr>
              <a:t>Bbenfini</a:t>
            </a:r>
            <a:r>
              <a:rPr lang="en-US" dirty="0" smtClean="0">
                <a:cs typeface="Calibri"/>
              </a:rPr>
              <a:t> </a:t>
            </a:r>
            <a:r>
              <a:rPr lang="en-US" dirty="0" err="1" smtClean="0">
                <a:cs typeface="Calibri"/>
              </a:rPr>
              <a:t>en</a:t>
            </a:r>
            <a:r>
              <a:rPr lang="en-US" dirty="0" smtClean="0">
                <a:cs typeface="Calibri"/>
              </a:rPr>
              <a:t> Marcel </a:t>
            </a:r>
            <a:r>
              <a:rPr lang="en-US" dirty="0" err="1" smtClean="0">
                <a:cs typeface="Calibri"/>
              </a:rPr>
              <a:t>Langthim</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2</a:t>
            </a:fld>
            <a:endParaRPr lang="nl-NL"/>
          </a:p>
        </p:txBody>
      </p:sp>
    </p:spTree>
    <p:extLst>
      <p:ext uri="{BB962C8B-B14F-4D97-AF65-F5344CB8AC3E}">
        <p14:creationId xmlns:p14="http://schemas.microsoft.com/office/powerpoint/2010/main" val="17097769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Pixabay</a:t>
            </a:r>
            <a:r>
              <a:rPr lang="en-US" dirty="0" smtClean="0">
                <a:cs typeface="Calibri"/>
              </a:rPr>
              <a:t> </a:t>
            </a:r>
            <a:r>
              <a:rPr lang="en-US" dirty="0" err="1" smtClean="0">
                <a:cs typeface="Calibri"/>
              </a:rPr>
              <a:t>Ivabalk</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21</a:t>
            </a:fld>
            <a:endParaRPr lang="nl-NL"/>
          </a:p>
        </p:txBody>
      </p:sp>
    </p:spTree>
    <p:extLst>
      <p:ext uri="{BB962C8B-B14F-4D97-AF65-F5344CB8AC3E}">
        <p14:creationId xmlns:p14="http://schemas.microsoft.com/office/powerpoint/2010/main" val="25012399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a:t>
            </a:r>
            <a:r>
              <a:rPr lang="en-US" dirty="0" err="1" smtClean="0">
                <a:cs typeface="Calibri"/>
              </a:rPr>
              <a:t>P.Kroes</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22</a:t>
            </a:fld>
            <a:endParaRPr lang="nl-NL"/>
          </a:p>
        </p:txBody>
      </p:sp>
    </p:spTree>
    <p:extLst>
      <p:ext uri="{BB962C8B-B14F-4D97-AF65-F5344CB8AC3E}">
        <p14:creationId xmlns:p14="http://schemas.microsoft.com/office/powerpoint/2010/main" val="3988409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a:t>
            </a:r>
            <a:r>
              <a:rPr lang="en-US" dirty="0" err="1" smtClean="0">
                <a:cs typeface="Calibri"/>
              </a:rPr>
              <a:t>P.Kroes</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23</a:t>
            </a:fld>
            <a:endParaRPr lang="nl-NL"/>
          </a:p>
        </p:txBody>
      </p:sp>
    </p:spTree>
    <p:extLst>
      <p:ext uri="{BB962C8B-B14F-4D97-AF65-F5344CB8AC3E}">
        <p14:creationId xmlns:p14="http://schemas.microsoft.com/office/powerpoint/2010/main" val="8080484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Foto's</a:t>
            </a:r>
            <a:r>
              <a:rPr lang="en-US" dirty="0" smtClean="0">
                <a:cs typeface="Calibri"/>
              </a:rPr>
              <a:t> P. </a:t>
            </a:r>
            <a:r>
              <a:rPr lang="en-US" dirty="0" err="1" smtClean="0">
                <a:cs typeface="Calibri"/>
              </a:rPr>
              <a:t>Kroes</a:t>
            </a:r>
            <a:r>
              <a:rPr lang="en-US" dirty="0" smtClean="0">
                <a:cs typeface="Calibri"/>
              </a:rPr>
              <a:t> </a:t>
            </a:r>
            <a:r>
              <a:rPr lang="en-US" dirty="0" err="1" smtClean="0">
                <a:cs typeface="Calibri"/>
              </a:rPr>
              <a:t>en</a:t>
            </a:r>
            <a:r>
              <a:rPr lang="en-US" dirty="0" smtClean="0">
                <a:cs typeface="Calibri"/>
              </a:rPr>
              <a:t> </a:t>
            </a:r>
            <a:r>
              <a:rPr lang="en-US" dirty="0" err="1" smtClean="0">
                <a:cs typeface="Calibri"/>
              </a:rPr>
              <a:t>Pixabay</a:t>
            </a:r>
            <a:r>
              <a:rPr lang="en-US" dirty="0" smtClean="0">
                <a:cs typeface="Calibri"/>
              </a:rPr>
              <a:t> Barbara </a:t>
            </a:r>
            <a:r>
              <a:rPr lang="en-US" dirty="0" err="1" smtClean="0">
                <a:cs typeface="Calibri"/>
              </a:rPr>
              <a:t>Fraatz</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3</a:t>
            </a:fld>
            <a:endParaRPr lang="nl-NL"/>
          </a:p>
        </p:txBody>
      </p:sp>
    </p:spTree>
    <p:extLst>
      <p:ext uri="{BB962C8B-B14F-4D97-AF65-F5344CB8AC3E}">
        <p14:creationId xmlns:p14="http://schemas.microsoft.com/office/powerpoint/2010/main" val="305298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US" dirty="0" err="1" smtClean="0">
                <a:cs typeface="Calibri"/>
              </a:rPr>
              <a:t>Foto's</a:t>
            </a:r>
            <a:r>
              <a:rPr lang="en-US" dirty="0" smtClean="0">
                <a:cs typeface="Calibri"/>
              </a:rPr>
              <a:t>: Pyke </a:t>
            </a:r>
            <a:r>
              <a:rPr lang="en-US" dirty="0" err="1" smtClean="0">
                <a:cs typeface="Calibri"/>
              </a:rPr>
              <a:t>Kroes</a:t>
            </a:r>
            <a:r>
              <a:rPr lang="en-US" dirty="0" smtClean="0">
                <a:cs typeface="Calibri"/>
              </a:rPr>
              <a:t>, </a:t>
            </a:r>
            <a:r>
              <a:rPr lang="en-US" dirty="0" smtClean="0">
                <a:cs typeface="+mn-lt"/>
              </a:rPr>
              <a:t/>
            </a:r>
            <a:br>
              <a:rPr lang="en-US" dirty="0" smtClean="0">
                <a:cs typeface="+mn-lt"/>
              </a:rPr>
            </a:br>
            <a:r>
              <a:rPr lang="en-US" dirty="0" err="1" smtClean="0"/>
              <a:t>Foto</a:t>
            </a:r>
            <a:r>
              <a:rPr lang="en-US" dirty="0" smtClean="0"/>
              <a:t>: </a:t>
            </a:r>
            <a:r>
              <a:rPr lang="en-US" dirty="0" smtClean="0">
                <a:hlinkClick r:id="rId3"/>
              </a:rPr>
              <a:t>www.hipercultura.com/fatos-curiosos-para-mentes-inquietas</a:t>
            </a:r>
            <a:endParaRPr lang="en-US" dirty="0" smtClean="0">
              <a:cs typeface="Calibri"/>
            </a:endParaRPr>
          </a:p>
          <a:p>
            <a:r>
              <a:rPr lang="en-US" dirty="0" err="1" smtClean="0">
                <a:cs typeface="Calibri"/>
              </a:rPr>
              <a:t>Foto</a:t>
            </a:r>
            <a:r>
              <a:rPr lang="en-US" dirty="0" smtClean="0">
                <a:cs typeface="Calibri"/>
              </a:rPr>
              <a:t>: Astrid Zamora - </a:t>
            </a:r>
            <a:r>
              <a:rPr lang="en-US" dirty="0" err="1" smtClean="0">
                <a:cs typeface="Calibri"/>
              </a:rPr>
              <a:t>Pixabay</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4</a:t>
            </a:fld>
            <a:endParaRPr lang="nl-NL"/>
          </a:p>
        </p:txBody>
      </p:sp>
    </p:spTree>
    <p:extLst>
      <p:ext uri="{BB962C8B-B14F-4D97-AF65-F5344CB8AC3E}">
        <p14:creationId xmlns:p14="http://schemas.microsoft.com/office/powerpoint/2010/main" val="20158096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a:t>
            </a:r>
            <a:r>
              <a:rPr lang="en-US" dirty="0" err="1" smtClean="0">
                <a:cs typeface="Calibri"/>
              </a:rPr>
              <a:t>Pixabay</a:t>
            </a:r>
            <a:r>
              <a:rPr lang="en-US" dirty="0" smtClean="0">
                <a:cs typeface="Calibri"/>
              </a:rPr>
              <a:t>: Nest </a:t>
            </a:r>
            <a:r>
              <a:rPr lang="en-US" dirty="0" err="1" smtClean="0">
                <a:cs typeface="Calibri"/>
              </a:rPr>
              <a:t>merel</a:t>
            </a:r>
            <a:r>
              <a:rPr lang="en-US" dirty="0" smtClean="0">
                <a:cs typeface="Calibri"/>
              </a:rPr>
              <a:t> Ingrid </a:t>
            </a:r>
            <a:r>
              <a:rPr lang="en-US" dirty="0" err="1" smtClean="0">
                <a:cs typeface="Calibri"/>
              </a:rPr>
              <a:t>Bischler</a:t>
            </a:r>
            <a:r>
              <a:rPr lang="en-US" dirty="0" smtClean="0">
                <a:cs typeface="Calibri"/>
              </a:rPr>
              <a:t>, nest </a:t>
            </a:r>
            <a:r>
              <a:rPr lang="en-US" dirty="0" err="1" smtClean="0">
                <a:cs typeface="Calibri"/>
              </a:rPr>
              <a:t>kievit</a:t>
            </a:r>
            <a:r>
              <a:rPr lang="en-US" dirty="0" smtClean="0">
                <a:cs typeface="Calibri"/>
              </a:rPr>
              <a:t> W. Van </a:t>
            </a:r>
            <a:r>
              <a:rPr lang="en-US" dirty="0" err="1" smtClean="0">
                <a:cs typeface="Calibri"/>
              </a:rPr>
              <a:t>Gorkum</a:t>
            </a:r>
            <a:r>
              <a:rPr lang="en-US" dirty="0" smtClean="0">
                <a:cs typeface="Calibri"/>
              </a:rPr>
              <a:t>, nest robin </a:t>
            </a:r>
            <a:r>
              <a:rPr lang="en-US" dirty="0" err="1" smtClean="0">
                <a:cs typeface="Calibri"/>
              </a:rPr>
              <a:t>publicdomian</a:t>
            </a:r>
            <a:r>
              <a:rPr lang="en-US" dirty="0" smtClean="0">
                <a:cs typeface="Calibri"/>
              </a:rPr>
              <a:t> pictures, nest </a:t>
            </a:r>
            <a:r>
              <a:rPr lang="en-US" dirty="0" err="1" smtClean="0">
                <a:cs typeface="Calibri"/>
              </a:rPr>
              <a:t>fuut</a:t>
            </a:r>
            <a:r>
              <a:rPr lang="en-US" dirty="0" smtClean="0">
                <a:cs typeface="Calibri"/>
              </a:rPr>
              <a:t>: </a:t>
            </a:r>
            <a:r>
              <a:rPr lang="en-US" dirty="0" err="1" smtClean="0">
                <a:cs typeface="Calibri"/>
              </a:rPr>
              <a:t>Elsamargriet</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5</a:t>
            </a:fld>
            <a:endParaRPr lang="nl-NL"/>
          </a:p>
        </p:txBody>
      </p:sp>
    </p:spTree>
    <p:extLst>
      <p:ext uri="{BB962C8B-B14F-4D97-AF65-F5344CB8AC3E}">
        <p14:creationId xmlns:p14="http://schemas.microsoft.com/office/powerpoint/2010/main" val="2547915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a:t>
            </a:r>
            <a:r>
              <a:rPr lang="en-US" dirty="0" err="1" smtClean="0">
                <a:cs typeface="Calibri"/>
              </a:rPr>
              <a:t>Pixabay</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6</a:t>
            </a:fld>
            <a:endParaRPr lang="nl-NL"/>
          </a:p>
        </p:txBody>
      </p:sp>
    </p:spTree>
    <p:extLst>
      <p:ext uri="{BB962C8B-B14F-4D97-AF65-F5344CB8AC3E}">
        <p14:creationId xmlns:p14="http://schemas.microsoft.com/office/powerpoint/2010/main" val="3051766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P. </a:t>
            </a:r>
            <a:r>
              <a:rPr lang="en-US" dirty="0" err="1" smtClean="0">
                <a:cs typeface="Calibri"/>
              </a:rPr>
              <a:t>Kroes</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7</a:t>
            </a:fld>
            <a:endParaRPr lang="nl-NL"/>
          </a:p>
        </p:txBody>
      </p:sp>
    </p:spTree>
    <p:extLst>
      <p:ext uri="{BB962C8B-B14F-4D97-AF65-F5344CB8AC3E}">
        <p14:creationId xmlns:p14="http://schemas.microsoft.com/office/powerpoint/2010/main" val="2568751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a:t>
            </a:r>
            <a:r>
              <a:rPr lang="en-US" dirty="0" err="1" smtClean="0">
                <a:cs typeface="Calibri"/>
              </a:rPr>
              <a:t>P.Kroes</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8</a:t>
            </a:fld>
            <a:endParaRPr lang="nl-NL"/>
          </a:p>
        </p:txBody>
      </p:sp>
    </p:spTree>
    <p:extLst>
      <p:ext uri="{BB962C8B-B14F-4D97-AF65-F5344CB8AC3E}">
        <p14:creationId xmlns:p14="http://schemas.microsoft.com/office/powerpoint/2010/main" val="1046681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cs typeface="Calibri"/>
              </a:rPr>
              <a:t>Foto</a:t>
            </a:r>
            <a:r>
              <a:rPr lang="en-US" dirty="0" smtClean="0">
                <a:cs typeface="Calibri"/>
              </a:rPr>
              <a:t>: </a:t>
            </a:r>
            <a:r>
              <a:rPr lang="en-US" dirty="0" err="1" smtClean="0">
                <a:cs typeface="Calibri"/>
              </a:rPr>
              <a:t>A.Dijkstra</a:t>
            </a:r>
            <a:endParaRPr lang="en-US" dirty="0" smtClean="0">
              <a:cs typeface="Calibri"/>
            </a:endParaRPr>
          </a:p>
          <a:p>
            <a:endParaRPr lang="nl-NL" dirty="0"/>
          </a:p>
        </p:txBody>
      </p:sp>
      <p:sp>
        <p:nvSpPr>
          <p:cNvPr id="4" name="Tijdelijke aanduiding voor dianummer 3"/>
          <p:cNvSpPr>
            <a:spLocks noGrp="1"/>
          </p:cNvSpPr>
          <p:nvPr>
            <p:ph type="sldNum" sz="quarter" idx="10"/>
          </p:nvPr>
        </p:nvSpPr>
        <p:spPr/>
        <p:txBody>
          <a:bodyPr/>
          <a:lstStyle/>
          <a:p>
            <a:fld id="{8D7903A7-F834-4C02-8326-BB750815FC31}" type="slidenum">
              <a:rPr lang="nl-NL" smtClean="0"/>
              <a:t>10</a:t>
            </a:fld>
            <a:endParaRPr lang="nl-NL"/>
          </a:p>
        </p:txBody>
      </p:sp>
    </p:spTree>
    <p:extLst>
      <p:ext uri="{BB962C8B-B14F-4D97-AF65-F5344CB8AC3E}">
        <p14:creationId xmlns:p14="http://schemas.microsoft.com/office/powerpoint/2010/main" val="24723986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smtClean="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smtClean="0"/>
              <a:t>Naam</a:t>
            </a:r>
          </a:p>
          <a:p>
            <a:r>
              <a:rPr lang="nl-NL" dirty="0" smtClean="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24-3-2021</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5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smtClean="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smtClean="0"/>
              <a:t>Naam</a:t>
            </a:r>
          </a:p>
          <a:p>
            <a:r>
              <a:rPr lang="nl-NL" dirty="0" smtClean="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24-3-2021</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6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smtClean="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smtClean="0"/>
              <a:t>Naam</a:t>
            </a:r>
          </a:p>
          <a:p>
            <a:r>
              <a:rPr lang="nl-NL" dirty="0" smtClean="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24-3-2021</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7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smtClean="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smtClean="0"/>
              <a:t>Naam</a:t>
            </a:r>
          </a:p>
          <a:p>
            <a:r>
              <a:rPr lang="nl-NL" dirty="0" smtClean="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24-3-2021</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eldia">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56420" y="1269977"/>
            <a:ext cx="4604759" cy="1565893"/>
          </a:xfrm>
        </p:spPr>
        <p:txBody>
          <a:bodyPr wrap="square" lIns="0" tIns="0" rIns="0" bIns="0" anchor="b">
            <a:noAutofit/>
          </a:bodyPr>
          <a:lstStyle>
            <a:lvl1pPr algn="l">
              <a:lnSpc>
                <a:spcPct val="70000"/>
              </a:lnSpc>
              <a:defRPr sz="4500" baseline="0">
                <a:solidFill>
                  <a:schemeClr val="bg1"/>
                </a:solidFill>
                <a:latin typeface="Arial" charset="0"/>
                <a:ea typeface="Arial" charset="0"/>
                <a:cs typeface="Arial" charset="0"/>
              </a:defRPr>
            </a:lvl1pPr>
          </a:lstStyle>
          <a:p>
            <a:r>
              <a:rPr lang="nl-NL" dirty="0" smtClean="0"/>
              <a:t>Klik om de titels van de slide te bewerken</a:t>
            </a:r>
            <a:endParaRPr lang="en-US" dirty="0"/>
          </a:p>
        </p:txBody>
      </p:sp>
      <p:sp>
        <p:nvSpPr>
          <p:cNvPr id="3" name="Subtitle 2"/>
          <p:cNvSpPr>
            <a:spLocks noGrp="1"/>
          </p:cNvSpPr>
          <p:nvPr>
            <p:ph type="subTitle" idx="1" hasCustomPrompt="1"/>
          </p:nvPr>
        </p:nvSpPr>
        <p:spPr>
          <a:xfrm>
            <a:off x="2289800" y="2948739"/>
            <a:ext cx="4577885" cy="861263"/>
          </a:xfrm>
        </p:spPr>
        <p:txBody>
          <a:bodyPr/>
          <a:lstStyle>
            <a:lvl1pPr marL="0" indent="0" algn="l">
              <a:buNone/>
              <a:defRPr sz="2400">
                <a:solidFill>
                  <a:schemeClr val="bg1"/>
                </a:solidFill>
                <a:latin typeface="Arial" charset="0"/>
                <a:ea typeface="Arial" charset="0"/>
                <a:cs typeface="Arial"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smtClean="0"/>
              <a:t>Naam</a:t>
            </a:r>
          </a:p>
          <a:p>
            <a:r>
              <a:rPr lang="nl-NL" dirty="0" smtClean="0"/>
              <a:t>datum, plaats</a:t>
            </a:r>
            <a:endParaRPr lang="en-US" dirty="0"/>
          </a:p>
        </p:txBody>
      </p:sp>
      <p:sp>
        <p:nvSpPr>
          <p:cNvPr id="4" name="Date Placeholder 3"/>
          <p:cNvSpPr>
            <a:spLocks noGrp="1"/>
          </p:cNvSpPr>
          <p:nvPr>
            <p:ph type="dt" sz="half" idx="10"/>
          </p:nvPr>
        </p:nvSpPr>
        <p:spPr>
          <a:xfrm>
            <a:off x="628650" y="4842519"/>
            <a:ext cx="2057400" cy="273844"/>
          </a:xfrm>
        </p:spPr>
        <p:txBody>
          <a:bodyPr/>
          <a:lstStyle>
            <a:lvl1pPr>
              <a:defRPr>
                <a:latin typeface="Arial" charset="0"/>
                <a:ea typeface="Arial" charset="0"/>
                <a:cs typeface="Arial" charset="0"/>
              </a:defRPr>
            </a:lvl1pPr>
          </a:lstStyle>
          <a:p>
            <a:fld id="{33A42867-0329-DC49-83DB-B998A3847B73}" type="datetimeFigureOut">
              <a:rPr lang="nl-NL" smtClean="0"/>
              <a:pPr/>
              <a:t>24-3-2021</a:t>
            </a:fld>
            <a:endParaRPr lang="nl-NL"/>
          </a:p>
        </p:txBody>
      </p:sp>
      <p:sp>
        <p:nvSpPr>
          <p:cNvPr id="5" name="Footer Placeholder 4"/>
          <p:cNvSpPr>
            <a:spLocks noGrp="1"/>
          </p:cNvSpPr>
          <p:nvPr>
            <p:ph type="ftr" sz="quarter" idx="11"/>
          </p:nvPr>
        </p:nvSpPr>
        <p:spPr/>
        <p:txBody>
          <a:bodyPr/>
          <a:lstStyle>
            <a:lvl1pPr>
              <a:defRPr>
                <a:latin typeface="Arial" charset="0"/>
                <a:ea typeface="Arial" charset="0"/>
                <a:cs typeface="Arial" charset="0"/>
              </a:defRPr>
            </a:lvl1pPr>
          </a:lstStyle>
          <a:p>
            <a:endParaRPr lang="nl-NL"/>
          </a:p>
        </p:txBody>
      </p:sp>
      <p:sp>
        <p:nvSpPr>
          <p:cNvPr id="6" name="Slide Number Placeholder 5"/>
          <p:cNvSpPr>
            <a:spLocks noGrp="1"/>
          </p:cNvSpPr>
          <p:nvPr>
            <p:ph type="sldNum" sz="quarter" idx="12"/>
          </p:nvPr>
        </p:nvSpPr>
        <p:spPr>
          <a:xfrm>
            <a:off x="6457950" y="4842519"/>
            <a:ext cx="2057400" cy="273844"/>
          </a:xfrm>
        </p:spPr>
        <p:txBody>
          <a:bodyPr/>
          <a:lstStyle>
            <a:lvl1pPr>
              <a:defRPr>
                <a:latin typeface="Arial" charset="0"/>
                <a:ea typeface="Arial" charset="0"/>
                <a:cs typeface="Arial" charset="0"/>
              </a:defRPr>
            </a:lvl1pPr>
          </a:lstStyle>
          <a:p>
            <a:fld id="{D535107F-FF34-C64A-B46A-27C307F2FD84}" type="slidenum">
              <a:rPr lang="nl-NL" smtClean="0"/>
              <a:pPr/>
              <a:t>‹nr.›</a:t>
            </a:fld>
            <a:endParaRPr lang="nl-NL"/>
          </a:p>
        </p:txBody>
      </p:sp>
      <p:pic>
        <p:nvPicPr>
          <p:cNvPr id="12" name="Afbeelding 1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58050" y="4566557"/>
            <a:ext cx="1732788" cy="402336"/>
          </a:xfrm>
          <a:prstGeom prst="rect">
            <a:avLst/>
          </a:prstGeom>
        </p:spPr>
      </p:pic>
    </p:spTree>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3567" y="385903"/>
            <a:ext cx="8015287" cy="644400"/>
          </a:xfrm>
        </p:spPr>
        <p:txBody>
          <a:bodyPr/>
          <a:lstStyle/>
          <a:p>
            <a:r>
              <a:rPr lang="nl-NL" dirty="0" smtClean="0"/>
              <a:t>Klikken om de titel te bewerken</a:t>
            </a:r>
            <a:endParaRPr lang="en-US" dirty="0"/>
          </a:p>
        </p:txBody>
      </p:sp>
      <p:sp>
        <p:nvSpPr>
          <p:cNvPr id="3" name="Content Placeholder 2"/>
          <p:cNvSpPr>
            <a:spLocks noGrp="1"/>
          </p:cNvSpPr>
          <p:nvPr>
            <p:ph idx="1"/>
          </p:nvPr>
        </p:nvSpPr>
        <p:spPr>
          <a:xfrm>
            <a:off x="563568" y="1030303"/>
            <a:ext cx="8015287" cy="3458356"/>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33A42867-0329-DC49-83DB-B998A3847B73}" type="datetimeFigureOut">
              <a:rPr lang="nl-NL" smtClean="0"/>
              <a:t>24-3-2021</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D535107F-FF34-C64A-B46A-27C307F2FD84}" type="slidenum">
              <a:rPr lang="nl-NL" smtClean="0"/>
              <a:t>‹nr.›</a:t>
            </a:fld>
            <a:endParaRPr lang="nl-NL"/>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nl-NL" dirty="0" smtClean="0"/>
              <a:t>Klikken om de titel te bewerken</a:t>
            </a:r>
            <a:endParaRPr lang="en-US" dirty="0"/>
          </a:p>
        </p:txBody>
      </p:sp>
      <p:sp>
        <p:nvSpPr>
          <p:cNvPr id="3" name="Content Placeholder 2"/>
          <p:cNvSpPr>
            <a:spLocks noGrp="1"/>
          </p:cNvSpPr>
          <p:nvPr>
            <p:ph sz="half" idx="1"/>
          </p:nvPr>
        </p:nvSpPr>
        <p:spPr>
          <a:xfrm>
            <a:off x="563565" y="1030303"/>
            <a:ext cx="3725837" cy="3458354"/>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Content Placeholder 3"/>
          <p:cNvSpPr>
            <a:spLocks noGrp="1"/>
          </p:cNvSpPr>
          <p:nvPr>
            <p:ph sz="half" idx="2"/>
          </p:nvPr>
        </p:nvSpPr>
        <p:spPr>
          <a:xfrm>
            <a:off x="4854601" y="1030591"/>
            <a:ext cx="3724248" cy="3458083"/>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Date Placeholder 4"/>
          <p:cNvSpPr>
            <a:spLocks noGrp="1"/>
          </p:cNvSpPr>
          <p:nvPr>
            <p:ph type="dt" sz="half" idx="10"/>
          </p:nvPr>
        </p:nvSpPr>
        <p:spPr/>
        <p:txBody>
          <a:bodyPr/>
          <a:lstStyle/>
          <a:p>
            <a:fld id="{33A42867-0329-DC49-83DB-B998A3847B73}" type="datetimeFigureOut">
              <a:rPr lang="nl-NL" smtClean="0"/>
              <a:t>24-3-2021</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D535107F-FF34-C64A-B46A-27C307F2FD84}" type="slidenum">
              <a:rPr lang="nl-NL" smtClean="0"/>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Afslui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824424" y="2341606"/>
            <a:ext cx="3492500" cy="4699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emf"/><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7194332" y="4499584"/>
            <a:ext cx="1860804" cy="530352"/>
          </a:xfrm>
          <a:prstGeom prst="rect">
            <a:avLst/>
          </a:prstGeom>
        </p:spPr>
      </p:pic>
      <p:pic>
        <p:nvPicPr>
          <p:cNvPr id="8" name="Afbeelding 7"/>
          <p:cNvPicPr>
            <a:picLocks noChangeAspect="1"/>
          </p:cNvPicPr>
          <p:nvPr userDrawn="1"/>
        </p:nvPicPr>
        <p:blipFill rotWithShape="1">
          <a:blip r:embed="rId11" cstate="email">
            <a:extLst>
              <a:ext uri="{28A0092B-C50C-407E-A947-70E740481C1C}">
                <a14:useLocalDpi xmlns:a14="http://schemas.microsoft.com/office/drawing/2010/main"/>
              </a:ext>
            </a:extLst>
          </a:blip>
          <a:srcRect l="48458" t="27892" r="26297" b="20684"/>
          <a:stretch/>
        </p:blipFill>
        <p:spPr>
          <a:xfrm>
            <a:off x="3180" y="4576983"/>
            <a:ext cx="492459" cy="564265"/>
          </a:xfrm>
          <a:prstGeom prst="rect">
            <a:avLst/>
          </a:prstGeom>
        </p:spPr>
      </p:pic>
      <p:sp>
        <p:nvSpPr>
          <p:cNvPr id="2" name="Title Placeholder 1"/>
          <p:cNvSpPr>
            <a:spLocks noGrp="1"/>
          </p:cNvSpPr>
          <p:nvPr>
            <p:ph type="title"/>
          </p:nvPr>
        </p:nvSpPr>
        <p:spPr>
          <a:xfrm>
            <a:off x="563567" y="385903"/>
            <a:ext cx="8015287" cy="644400"/>
          </a:xfrm>
          <a:prstGeom prst="rect">
            <a:avLst/>
          </a:prstGeom>
        </p:spPr>
        <p:txBody>
          <a:bodyPr vert="horz" wrap="none" lIns="0" tIns="0" rIns="0" bIns="0" rtlCol="0" anchor="t">
            <a:noAutofit/>
          </a:bodyPr>
          <a:lstStyle/>
          <a:p>
            <a:r>
              <a:rPr lang="nl-NL" dirty="0" smtClean="0"/>
              <a:t>Klikken om de titel te bewerken</a:t>
            </a:r>
            <a:endParaRPr lang="en-US" dirty="0"/>
          </a:p>
        </p:txBody>
      </p:sp>
      <p:sp>
        <p:nvSpPr>
          <p:cNvPr id="3" name="Text Placeholder 2"/>
          <p:cNvSpPr>
            <a:spLocks noGrp="1"/>
          </p:cNvSpPr>
          <p:nvPr>
            <p:ph type="body" idx="1"/>
          </p:nvPr>
        </p:nvSpPr>
        <p:spPr>
          <a:xfrm>
            <a:off x="563563" y="1030302"/>
            <a:ext cx="8015288" cy="3458353"/>
          </a:xfrm>
          <a:prstGeom prst="rect">
            <a:avLst/>
          </a:prstGeom>
        </p:spPr>
        <p:txBody>
          <a:bodyPr vert="horz" lIns="0" tIns="0" rIns="0" bIns="0" rtlCol="0">
            <a:noAutofit/>
          </a:bodyPr>
          <a:lstStyle/>
          <a:p>
            <a:pPr lvl="0"/>
            <a:r>
              <a:rPr lang="nl-NL" dirty="0" smtClean="0"/>
              <a:t>Klikken om de tekststijl van het model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en-US" dirty="0"/>
          </a:p>
        </p:txBody>
      </p:sp>
      <p:sp>
        <p:nvSpPr>
          <p:cNvPr id="4" name="Date Placeholder 3"/>
          <p:cNvSpPr>
            <a:spLocks noGrp="1"/>
          </p:cNvSpPr>
          <p:nvPr>
            <p:ph type="dt" sz="half" idx="2"/>
          </p:nvPr>
        </p:nvSpPr>
        <p:spPr>
          <a:xfrm>
            <a:off x="628650" y="4842522"/>
            <a:ext cx="2057400" cy="273844"/>
          </a:xfrm>
          <a:prstGeom prst="rect">
            <a:avLst/>
          </a:prstGeom>
        </p:spPr>
        <p:txBody>
          <a:bodyPr vert="horz" lIns="91440" tIns="45720" rIns="91440" bIns="45720" rtlCol="0" anchor="ctr"/>
          <a:lstStyle>
            <a:lvl1pPr algn="l">
              <a:defRPr sz="1200">
                <a:solidFill>
                  <a:schemeClr val="tx1">
                    <a:tint val="75000"/>
                  </a:schemeClr>
                </a:solidFill>
                <a:latin typeface="Arial" charset="0"/>
                <a:ea typeface="Arial" charset="0"/>
                <a:cs typeface="Arial" charset="0"/>
              </a:defRPr>
            </a:lvl1pPr>
          </a:lstStyle>
          <a:p>
            <a:fld id="{33A42867-0329-DC49-83DB-B998A3847B73}" type="datetimeFigureOut">
              <a:rPr lang="nl-NL" smtClean="0"/>
              <a:pPr/>
              <a:t>24-3-2021</a:t>
            </a:fld>
            <a:endParaRPr lang="nl-NL"/>
          </a:p>
        </p:txBody>
      </p:sp>
      <p:sp>
        <p:nvSpPr>
          <p:cNvPr id="5" name="Footer Placeholder 4"/>
          <p:cNvSpPr>
            <a:spLocks noGrp="1"/>
          </p:cNvSpPr>
          <p:nvPr>
            <p:ph type="ftr" sz="quarter" idx="3"/>
          </p:nvPr>
        </p:nvSpPr>
        <p:spPr>
          <a:xfrm>
            <a:off x="3028950" y="4842522"/>
            <a:ext cx="3086100" cy="273844"/>
          </a:xfrm>
          <a:prstGeom prst="rect">
            <a:avLst/>
          </a:prstGeom>
        </p:spPr>
        <p:txBody>
          <a:bodyPr vert="horz" lIns="91440" tIns="45720" rIns="91440" bIns="45720" rtlCol="0" anchor="ctr"/>
          <a:lstStyle>
            <a:lvl1pPr algn="ctr">
              <a:defRPr sz="1200">
                <a:solidFill>
                  <a:schemeClr val="tx1">
                    <a:tint val="75000"/>
                  </a:schemeClr>
                </a:solidFill>
                <a:latin typeface="Arial" charset="0"/>
                <a:ea typeface="Arial" charset="0"/>
                <a:cs typeface="Arial" charset="0"/>
              </a:defRPr>
            </a:lvl1pPr>
          </a:lstStyle>
          <a:p>
            <a:endParaRPr lang="nl-NL" dirty="0"/>
          </a:p>
        </p:txBody>
      </p:sp>
      <p:sp>
        <p:nvSpPr>
          <p:cNvPr id="6" name="Slide Number Placeholder 5"/>
          <p:cNvSpPr>
            <a:spLocks noGrp="1"/>
          </p:cNvSpPr>
          <p:nvPr>
            <p:ph type="sldNum" sz="quarter" idx="4"/>
          </p:nvPr>
        </p:nvSpPr>
        <p:spPr>
          <a:xfrm>
            <a:off x="6457950" y="4842522"/>
            <a:ext cx="2057400" cy="273844"/>
          </a:xfrm>
          <a:prstGeom prst="rect">
            <a:avLst/>
          </a:prstGeom>
        </p:spPr>
        <p:txBody>
          <a:bodyPr vert="horz" lIns="91440" tIns="45720" rIns="91440" bIns="45720" rtlCol="0" anchor="ctr"/>
          <a:lstStyle>
            <a:lvl1pPr algn="r">
              <a:defRPr sz="1200">
                <a:solidFill>
                  <a:schemeClr val="tx1">
                    <a:tint val="75000"/>
                  </a:schemeClr>
                </a:solidFill>
                <a:latin typeface="Arial" charset="0"/>
                <a:ea typeface="Arial" charset="0"/>
                <a:cs typeface="Arial" charset="0"/>
              </a:defRPr>
            </a:lvl1pPr>
          </a:lstStyle>
          <a:p>
            <a:fld id="{D535107F-FF34-C64A-B46A-27C307F2FD84}" type="slidenum">
              <a:rPr lang="nl-NL" smtClean="0"/>
              <a:pPr/>
              <a:t>‹nr.›</a:t>
            </a:fld>
            <a:endParaRPr lang="nl-NL" dirty="0"/>
          </a:p>
        </p:txBody>
      </p:sp>
    </p:spTree>
    <p:extLst>
      <p:ext uri="{BB962C8B-B14F-4D97-AF65-F5344CB8AC3E}">
        <p14:creationId xmlns:p14="http://schemas.microsoft.com/office/powerpoint/2010/main" val="1713865751"/>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74" r:id="rId4"/>
    <p:sldLayoutId id="2147483675" r:id="rId5"/>
    <p:sldLayoutId id="2147483662" r:id="rId6"/>
    <p:sldLayoutId id="2147483664" r:id="rId7"/>
    <p:sldLayoutId id="2147483667" r:id="rId8"/>
  </p:sldLayoutIdLst>
  <p:timing>
    <p:tnLst>
      <p:par>
        <p:cTn id="1" dur="indefinite" restart="never" nodeType="tmRoot"/>
      </p:par>
    </p:tnLst>
  </p:timing>
  <p:txStyles>
    <p:titleStyle>
      <a:lvl1pPr algn="l" defTabSz="914377" rtl="0" eaLnBrk="1" latinLnBrk="0" hangingPunct="1">
        <a:lnSpc>
          <a:spcPct val="90000"/>
        </a:lnSpc>
        <a:spcBef>
          <a:spcPct val="0"/>
        </a:spcBef>
        <a:buNone/>
        <a:defRPr sz="3000" kern="1200">
          <a:solidFill>
            <a:schemeClr val="tx1"/>
          </a:solidFill>
          <a:latin typeface="Arial" charset="0"/>
          <a:ea typeface="Arial" charset="0"/>
          <a:cs typeface="Arial"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solidFill>
          <a:latin typeface="Arial" charset="0"/>
          <a:ea typeface="Arial" charset="0"/>
          <a:cs typeface="Arial" charset="0"/>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Arial" charset="0"/>
          <a:ea typeface="Arial" charset="0"/>
          <a:cs typeface="Arial"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80" userDrawn="1">
          <p15:clr>
            <a:srgbClr val="F26B43"/>
          </p15:clr>
        </p15:guide>
        <p15:guide id="2" pos="2519" userDrawn="1">
          <p15:clr>
            <a:srgbClr val="F26B43"/>
          </p15:clr>
        </p15:guide>
        <p15:guide id="3" pos="2158" userDrawn="1">
          <p15:clr>
            <a:srgbClr val="F26B43"/>
          </p15:clr>
        </p15:guide>
        <p15:guide id="4" pos="716" userDrawn="1">
          <p15:clr>
            <a:srgbClr val="F26B43"/>
          </p15:clr>
        </p15:guide>
        <p15:guide id="5" pos="1438" userDrawn="1">
          <p15:clr>
            <a:srgbClr val="F26B43"/>
          </p15:clr>
        </p15:guide>
        <p15:guide id="6" pos="1799" userDrawn="1">
          <p15:clr>
            <a:srgbClr val="F26B43"/>
          </p15:clr>
        </p15:guide>
        <p15:guide id="7" pos="3241" userDrawn="1">
          <p15:clr>
            <a:srgbClr val="F26B43"/>
          </p15:clr>
        </p15:guide>
        <p15:guide id="8" pos="3602" userDrawn="1">
          <p15:clr>
            <a:srgbClr val="F26B43"/>
          </p15:clr>
        </p15:guide>
        <p15:guide id="9" pos="4684" userDrawn="1">
          <p15:clr>
            <a:srgbClr val="F26B43"/>
          </p15:clr>
        </p15:guide>
        <p15:guide id="10" pos="3962" userDrawn="1">
          <p15:clr>
            <a:srgbClr val="F26B43"/>
          </p15:clr>
        </p15:guide>
        <p15:guide id="14" pos="4322" userDrawn="1">
          <p15:clr>
            <a:srgbClr val="F26B43"/>
          </p15:clr>
        </p15:guide>
        <p15:guide id="15" pos="5044" userDrawn="1">
          <p15:clr>
            <a:srgbClr val="F26B43"/>
          </p15:clr>
        </p15:guide>
        <p15:guide id="16" pos="5404" userDrawn="1">
          <p15:clr>
            <a:srgbClr val="F26B43"/>
          </p15:clr>
        </p15:guide>
        <p15:guide id="17" pos="355" userDrawn="1">
          <p15:clr>
            <a:srgbClr val="F26B43"/>
          </p15:clr>
        </p15:guide>
        <p15:guide id="18" pos="1077" userDrawn="1">
          <p15:clr>
            <a:srgbClr val="F26B43"/>
          </p15:clr>
        </p15:guide>
        <p15:guide id="19" orient="horz" pos="276" userDrawn="1">
          <p15:clr>
            <a:srgbClr val="F26B43"/>
          </p15:clr>
        </p15:guide>
        <p15:guide id="20" orient="horz" pos="2972" userDrawn="1">
          <p15:clr>
            <a:srgbClr val="F26B43"/>
          </p15:clr>
        </p15:guide>
        <p15:guide id="21" orient="horz" pos="2828" userDrawn="1">
          <p15:clr>
            <a:srgbClr val="F26B43"/>
          </p15:clr>
        </p15:guide>
        <p15:guide id="22" orient="horz" pos="54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27.png"/><Relationship Id="rId7"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3.wdp"/><Relationship Id="rId5" Type="http://schemas.openxmlformats.org/officeDocument/2006/relationships/image" Target="../media/image28.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31.jpeg"/></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4.jpeg"/></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a:xfrm>
            <a:off x="4734760" y="620437"/>
            <a:ext cx="2214681" cy="1565893"/>
          </a:xfrm>
        </p:spPr>
        <p:txBody>
          <a:bodyPr/>
          <a:lstStyle/>
          <a:p>
            <a:pPr>
              <a:lnSpc>
                <a:spcPct val="100000"/>
              </a:lnSpc>
            </a:pPr>
            <a:r>
              <a:rPr lang="nl-NL" dirty="0" smtClean="0"/>
              <a:t>Kom </a:t>
            </a:r>
            <a:br>
              <a:rPr lang="nl-NL" dirty="0" smtClean="0"/>
            </a:br>
            <a:r>
              <a:rPr lang="nl-NL" dirty="0" smtClean="0"/>
              <a:t>uit je ei</a:t>
            </a:r>
            <a:endParaRPr lang="nl-NL" dirty="0"/>
          </a:p>
        </p:txBody>
      </p:sp>
      <p:pic>
        <p:nvPicPr>
          <p:cNvPr id="2" name="Afbeelding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4572000" cy="5143500"/>
          </a:xfrm>
          <a:prstGeom prst="rect">
            <a:avLst/>
          </a:prstGeom>
        </p:spPr>
      </p:pic>
    </p:spTree>
    <p:extLst>
      <p:ext uri="{BB962C8B-B14F-4D97-AF65-F5344CB8AC3E}">
        <p14:creationId xmlns:p14="http://schemas.microsoft.com/office/powerpoint/2010/main" val="1372311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In het ei</a:t>
            </a:r>
          </a:p>
        </p:txBody>
      </p:sp>
      <p:sp>
        <p:nvSpPr>
          <p:cNvPr id="3" name="Tijdelijke aanduiding voor inhoud 2"/>
          <p:cNvSpPr>
            <a:spLocks noGrp="1"/>
          </p:cNvSpPr>
          <p:nvPr>
            <p:ph idx="1"/>
          </p:nvPr>
        </p:nvSpPr>
        <p:spPr>
          <a:xfrm>
            <a:off x="2592124" y="930983"/>
            <a:ext cx="3100406" cy="3458356"/>
          </a:xfrm>
        </p:spPr>
        <p:txBody>
          <a:bodyPr/>
          <a:lstStyle/>
          <a:p>
            <a:pPr marL="0" indent="0">
              <a:buNone/>
            </a:pPr>
            <a:r>
              <a:rPr lang="nl-NL" dirty="0"/>
              <a:t>Het eigeel gebruikt het kuiken als voedsel. Hij eet dit niet op met zijn snavel. </a:t>
            </a:r>
            <a:br>
              <a:rPr lang="nl-NL" dirty="0"/>
            </a:br>
            <a:r>
              <a:rPr lang="nl-NL" dirty="0"/>
              <a:t>Het eigeel gaat door bloedvaten naar het kuiken. </a:t>
            </a:r>
            <a:br>
              <a:rPr lang="nl-NL" dirty="0"/>
            </a:br>
            <a:r>
              <a:rPr lang="nl-NL" dirty="0"/>
              <a:t>Net zoals bij mensen voedingsstoffen door een navelstreng naar de baby gaan. </a:t>
            </a:r>
          </a:p>
        </p:txBody>
      </p:sp>
      <p:pic>
        <p:nvPicPr>
          <p:cNvPr id="7" name="Afbeelding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48270" y="1842819"/>
            <a:ext cx="3635949" cy="1812276"/>
          </a:xfrm>
          <a:prstGeom prst="rect">
            <a:avLst/>
          </a:prstGeom>
        </p:spPr>
      </p:pic>
    </p:spTree>
    <p:extLst>
      <p:ext uri="{BB962C8B-B14F-4D97-AF65-F5344CB8AC3E}">
        <p14:creationId xmlns:p14="http://schemas.microsoft.com/office/powerpoint/2010/main" val="31571898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In het ei</a:t>
            </a:r>
          </a:p>
        </p:txBody>
      </p:sp>
      <p:sp>
        <p:nvSpPr>
          <p:cNvPr id="3" name="Tijdelijke aanduiding voor inhoud 2"/>
          <p:cNvSpPr>
            <a:spLocks noGrp="1"/>
          </p:cNvSpPr>
          <p:nvPr>
            <p:ph idx="1"/>
          </p:nvPr>
        </p:nvSpPr>
        <p:spPr>
          <a:xfrm>
            <a:off x="5828305" y="930983"/>
            <a:ext cx="3100406" cy="3458356"/>
          </a:xfrm>
        </p:spPr>
        <p:txBody>
          <a:bodyPr/>
          <a:lstStyle/>
          <a:p>
            <a:pPr marL="0" indent="0">
              <a:buNone/>
            </a:pPr>
            <a:r>
              <a:rPr lang="nl-NL" dirty="0"/>
              <a:t>Vocht halen kuikens uit het eiwit, dat vooral uit water bestaat. </a:t>
            </a:r>
            <a:endParaRPr lang="nl-NL" dirty="0" smtClean="0"/>
          </a:p>
          <a:p>
            <a:pPr marL="0" indent="0">
              <a:buNone/>
            </a:pPr>
            <a:r>
              <a:rPr lang="nl-NL" dirty="0"/>
              <a:t>De kuikens groeien in hun ei en het eigeel en eiwit wordt steeds minder. </a:t>
            </a:r>
            <a:endParaRPr lang="nl-NL" dirty="0">
              <a:cs typeface="Calibri"/>
            </a:endParaRPr>
          </a:p>
          <a:p>
            <a:endParaRPr lang="nl-NL" dirty="0"/>
          </a:p>
        </p:txBody>
      </p:sp>
      <p:pic>
        <p:nvPicPr>
          <p:cNvPr id="5" name="Afbeelding 4"/>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0" b="100000" l="1694" r="99329"/>
                    </a14:imgEffect>
                  </a14:imgLayer>
                </a14:imgProps>
              </a:ext>
              <a:ext uri="{28A0092B-C50C-407E-A947-70E740481C1C}">
                <a14:useLocalDpi xmlns:a14="http://schemas.microsoft.com/office/drawing/2010/main"/>
              </a:ext>
            </a:extLst>
          </a:blip>
          <a:srcRect/>
          <a:stretch/>
        </p:blipFill>
        <p:spPr>
          <a:xfrm rot="5400000">
            <a:off x="-313102" y="1960605"/>
            <a:ext cx="3450866" cy="1590261"/>
          </a:xfrm>
          <a:prstGeom prst="rect">
            <a:avLst/>
          </a:prstGeom>
        </p:spPr>
      </p:pic>
      <p:pic>
        <p:nvPicPr>
          <p:cNvPr id="6" name="Afbeelding 5"/>
          <p:cNvPicPr>
            <a:picLocks noChangeAspect="1"/>
          </p:cNvPicPr>
          <p:nvPr/>
        </p:nvPicPr>
        <p:blipFill rotWithShape="1">
          <a:blip r:embed="rId5" cstate="screen">
            <a:extLst>
              <a:ext uri="{BEBA8EAE-BF5A-486C-A8C5-ECC9F3942E4B}">
                <a14:imgProps xmlns:a14="http://schemas.microsoft.com/office/drawing/2010/main">
                  <a14:imgLayer r:embed="rId6">
                    <a14:imgEffect>
                      <a14:backgroundRemoval t="4388" b="96464" l="1405" r="98755"/>
                    </a14:imgEffect>
                  </a14:imgLayer>
                </a14:imgProps>
              </a:ext>
              <a:ext uri="{28A0092B-C50C-407E-A947-70E740481C1C}">
                <a14:useLocalDpi xmlns:a14="http://schemas.microsoft.com/office/drawing/2010/main"/>
              </a:ext>
            </a:extLst>
          </a:blip>
          <a:srcRect/>
          <a:stretch/>
        </p:blipFill>
        <p:spPr>
          <a:xfrm rot="5400000">
            <a:off x="1378498" y="1920848"/>
            <a:ext cx="3442918" cy="1677725"/>
          </a:xfrm>
          <a:prstGeom prst="rect">
            <a:avLst/>
          </a:prstGeom>
        </p:spPr>
      </p:pic>
      <p:pic>
        <p:nvPicPr>
          <p:cNvPr id="8" name="Afbeelding 7"/>
          <p:cNvPicPr>
            <a:picLocks noChangeAspect="1"/>
          </p:cNvPicPr>
          <p:nvPr/>
        </p:nvPicPr>
        <p:blipFill rotWithShape="1">
          <a:blip r:embed="rId7" cstate="screen">
            <a:extLst>
              <a:ext uri="{BEBA8EAE-BF5A-486C-A8C5-ECC9F3942E4B}">
                <a14:imgProps xmlns:a14="http://schemas.microsoft.com/office/drawing/2010/main">
                  <a14:imgLayer r:embed="rId8">
                    <a14:imgEffect>
                      <a14:backgroundRemoval t="0" b="100000" l="0" r="99215"/>
                    </a14:imgEffect>
                  </a14:imgLayer>
                </a14:imgProps>
              </a:ext>
              <a:ext uri="{28A0092B-C50C-407E-A947-70E740481C1C}">
                <a14:useLocalDpi xmlns:a14="http://schemas.microsoft.com/office/drawing/2010/main"/>
              </a:ext>
            </a:extLst>
          </a:blip>
          <a:srcRect/>
          <a:stretch/>
        </p:blipFill>
        <p:spPr>
          <a:xfrm rot="5400000">
            <a:off x="3093957" y="2001387"/>
            <a:ext cx="3411109" cy="1614115"/>
          </a:xfrm>
          <a:prstGeom prst="rect">
            <a:avLst/>
          </a:prstGeom>
        </p:spPr>
      </p:pic>
    </p:spTree>
    <p:extLst>
      <p:ext uri="{BB962C8B-B14F-4D97-AF65-F5344CB8AC3E}">
        <p14:creationId xmlns:p14="http://schemas.microsoft.com/office/powerpoint/2010/main" val="1419465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In het ei</a:t>
            </a:r>
          </a:p>
        </p:txBody>
      </p:sp>
      <p:sp>
        <p:nvSpPr>
          <p:cNvPr id="3" name="Tijdelijke aanduiding voor inhoud 2"/>
          <p:cNvSpPr>
            <a:spLocks noGrp="1"/>
          </p:cNvSpPr>
          <p:nvPr>
            <p:ph idx="1"/>
          </p:nvPr>
        </p:nvSpPr>
        <p:spPr>
          <a:xfrm>
            <a:off x="5716987" y="1059492"/>
            <a:ext cx="2861867" cy="3458356"/>
          </a:xfrm>
        </p:spPr>
        <p:txBody>
          <a:bodyPr/>
          <a:lstStyle/>
          <a:p>
            <a:pPr marL="0" indent="0">
              <a:buNone/>
            </a:pPr>
            <a:r>
              <a:rPr lang="nl-NL" dirty="0"/>
              <a:t>Aan de stompe kant van het ei zit een luchtkamer. De schaal heeft heel veel lucht gaatjes. </a:t>
            </a:r>
            <a:br>
              <a:rPr lang="nl-NL" dirty="0"/>
            </a:br>
            <a:r>
              <a:rPr lang="nl-NL" dirty="0"/>
              <a:t>Daar komt zuurstof doorheen. De zuurstof gebruikt het kuiken om te ademen. De schaal bevat kalk.</a:t>
            </a:r>
          </a:p>
        </p:txBody>
      </p:sp>
      <p:pic>
        <p:nvPicPr>
          <p:cNvPr id="6" name="Afbeelding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2936096" y="993452"/>
            <a:ext cx="2533859" cy="2607566"/>
          </a:xfrm>
          <a:prstGeom prst="rect">
            <a:avLst/>
          </a:prstGeom>
        </p:spPr>
      </p:pic>
      <p:pic>
        <p:nvPicPr>
          <p:cNvPr id="9" name="Afbeelding 8"/>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rot="16200000">
            <a:off x="425721" y="1168148"/>
            <a:ext cx="2533860" cy="2258170"/>
          </a:xfrm>
          <a:prstGeom prst="rect">
            <a:avLst/>
          </a:prstGeom>
        </p:spPr>
      </p:pic>
      <p:sp>
        <p:nvSpPr>
          <p:cNvPr id="8" name="Pijl-omlaag 1"/>
          <p:cNvSpPr/>
          <p:nvPr/>
        </p:nvSpPr>
        <p:spPr>
          <a:xfrm rot="2944382">
            <a:off x="2876150" y="181470"/>
            <a:ext cx="884710" cy="1983914"/>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charset="0"/>
              <a:ea typeface="Arial" charset="0"/>
              <a:cs typeface="Arial" charset="0"/>
            </a:endParaRPr>
          </a:p>
        </p:txBody>
      </p:sp>
    </p:spTree>
    <p:extLst>
      <p:ext uri="{BB962C8B-B14F-4D97-AF65-F5344CB8AC3E}">
        <p14:creationId xmlns:p14="http://schemas.microsoft.com/office/powerpoint/2010/main" val="3050918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In het ei</a:t>
            </a:r>
          </a:p>
        </p:txBody>
      </p:sp>
      <p:sp>
        <p:nvSpPr>
          <p:cNvPr id="3" name="Tijdelijke aanduiding voor inhoud 2"/>
          <p:cNvSpPr>
            <a:spLocks noGrp="1"/>
          </p:cNvSpPr>
          <p:nvPr>
            <p:ph idx="1"/>
          </p:nvPr>
        </p:nvSpPr>
        <p:spPr>
          <a:xfrm>
            <a:off x="5478448" y="930983"/>
            <a:ext cx="3100406" cy="3458356"/>
          </a:xfrm>
        </p:spPr>
        <p:txBody>
          <a:bodyPr/>
          <a:lstStyle/>
          <a:p>
            <a:pPr marL="0" indent="0">
              <a:buNone/>
            </a:pPr>
            <a:r>
              <a:rPr lang="nl-NL" dirty="0"/>
              <a:t>Dan breekt de schaal van het ei. </a:t>
            </a:r>
            <a:br>
              <a:rPr lang="nl-NL" dirty="0"/>
            </a:br>
            <a:r>
              <a:rPr lang="nl-NL" dirty="0"/>
              <a:t>Het kuiken heeft de schaal van het ei kapot gemaakt met de eitand, een speciale tand op zijn snavel. </a:t>
            </a:r>
          </a:p>
        </p:txBody>
      </p:sp>
      <p:pic>
        <p:nvPicPr>
          <p:cNvPr id="7" name="Afbeelding 6"/>
          <p:cNvPicPr>
            <a:picLocks noChangeAspect="1"/>
          </p:cNvPicPr>
          <p:nvPr/>
        </p:nvPicPr>
        <p:blipFill rotWithShape="1">
          <a:blip r:embed="rId3" cstate="screen">
            <a:extLst>
              <a:ext uri="{28A0092B-C50C-407E-A947-70E740481C1C}">
                <a14:useLocalDpi xmlns:a14="http://schemas.microsoft.com/office/drawing/2010/main"/>
              </a:ext>
            </a:extLst>
          </a:blip>
          <a:srcRect r="-137"/>
          <a:stretch/>
        </p:blipFill>
        <p:spPr>
          <a:xfrm>
            <a:off x="563567" y="884756"/>
            <a:ext cx="4692245" cy="3422331"/>
          </a:xfrm>
          <a:prstGeom prst="rect">
            <a:avLst/>
          </a:prstGeom>
        </p:spPr>
      </p:pic>
    </p:spTree>
    <p:extLst>
      <p:ext uri="{BB962C8B-B14F-4D97-AF65-F5344CB8AC3E}">
        <p14:creationId xmlns:p14="http://schemas.microsoft.com/office/powerpoint/2010/main" val="17038377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In het ei</a:t>
            </a:r>
          </a:p>
        </p:txBody>
      </p:sp>
      <p:sp>
        <p:nvSpPr>
          <p:cNvPr id="3" name="Tijdelijke aanduiding voor inhoud 2"/>
          <p:cNvSpPr>
            <a:spLocks noGrp="1"/>
          </p:cNvSpPr>
          <p:nvPr>
            <p:ph idx="1"/>
          </p:nvPr>
        </p:nvSpPr>
        <p:spPr>
          <a:xfrm>
            <a:off x="6202016" y="930983"/>
            <a:ext cx="2376837" cy="3458356"/>
          </a:xfrm>
        </p:spPr>
        <p:txBody>
          <a:bodyPr/>
          <a:lstStyle/>
          <a:p>
            <a:pPr marL="0" indent="0">
              <a:buNone/>
            </a:pPr>
            <a:r>
              <a:rPr lang="nl-NL" dirty="0"/>
              <a:t>Als het kuiken helemaal uit het ei gekropen is, moet het kuiken nog drogen. </a:t>
            </a:r>
          </a:p>
        </p:txBody>
      </p:sp>
      <p:pic>
        <p:nvPicPr>
          <p:cNvPr id="5" name="Afbeelding 4"/>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567" y="916886"/>
            <a:ext cx="2233865" cy="3472453"/>
          </a:xfrm>
          <a:prstGeom prst="rect">
            <a:avLst/>
          </a:prstGeom>
        </p:spPr>
      </p:pic>
      <p:pic>
        <p:nvPicPr>
          <p:cNvPr id="6" name="Afbeelding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946508" y="903880"/>
            <a:ext cx="3045642" cy="3485459"/>
          </a:xfrm>
          <a:prstGeom prst="rect">
            <a:avLst/>
          </a:prstGeom>
        </p:spPr>
      </p:pic>
    </p:spTree>
    <p:extLst>
      <p:ext uri="{BB962C8B-B14F-4D97-AF65-F5344CB8AC3E}">
        <p14:creationId xmlns:p14="http://schemas.microsoft.com/office/powerpoint/2010/main" val="20425169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Het kuiken</a:t>
            </a:r>
          </a:p>
        </p:txBody>
      </p:sp>
      <p:sp>
        <p:nvSpPr>
          <p:cNvPr id="3" name="Tijdelijke aanduiding voor inhoud 2"/>
          <p:cNvSpPr>
            <a:spLocks noGrp="1"/>
          </p:cNvSpPr>
          <p:nvPr>
            <p:ph idx="1"/>
          </p:nvPr>
        </p:nvSpPr>
        <p:spPr>
          <a:xfrm>
            <a:off x="5693134" y="854940"/>
            <a:ext cx="2885720" cy="3458356"/>
          </a:xfrm>
        </p:spPr>
        <p:txBody>
          <a:bodyPr/>
          <a:lstStyle/>
          <a:p>
            <a:pPr marL="0" indent="0">
              <a:buNone/>
            </a:pPr>
            <a:r>
              <a:rPr lang="nl-NL" dirty="0"/>
              <a:t>Is het kuiken opgedroogd, dan kan ze onder moeders vleugels vandaan. Dit kuiken scharrelt direct zelf rond om voedsel te zoeken. Ze ontvlucht meteen het nest (vlieden). Daarom noemen we dit kuiken een nestvlieder.</a:t>
            </a:r>
          </a:p>
        </p:txBody>
      </p:sp>
      <p:pic>
        <p:nvPicPr>
          <p:cNvPr id="7" name="Afbeelding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567" y="854940"/>
            <a:ext cx="4946350" cy="3709763"/>
          </a:xfrm>
          <a:prstGeom prst="rect">
            <a:avLst/>
          </a:prstGeom>
        </p:spPr>
      </p:pic>
    </p:spTree>
    <p:extLst>
      <p:ext uri="{BB962C8B-B14F-4D97-AF65-F5344CB8AC3E}">
        <p14:creationId xmlns:p14="http://schemas.microsoft.com/office/powerpoint/2010/main" val="4747688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Het kuiken</a:t>
            </a:r>
          </a:p>
        </p:txBody>
      </p:sp>
      <p:sp>
        <p:nvSpPr>
          <p:cNvPr id="3" name="Tijdelijke aanduiding voor inhoud 2"/>
          <p:cNvSpPr>
            <a:spLocks noGrp="1"/>
          </p:cNvSpPr>
          <p:nvPr>
            <p:ph idx="1"/>
          </p:nvPr>
        </p:nvSpPr>
        <p:spPr>
          <a:xfrm>
            <a:off x="5693134" y="854940"/>
            <a:ext cx="2885720" cy="3458356"/>
          </a:xfrm>
        </p:spPr>
        <p:txBody>
          <a:bodyPr/>
          <a:lstStyle/>
          <a:p>
            <a:pPr marL="0" indent="0">
              <a:buNone/>
            </a:pPr>
            <a:r>
              <a:rPr lang="nl-NL" dirty="0"/>
              <a:t>Er zijn ook kuikens die, nadat ze uit het ei gekomen waren, </a:t>
            </a:r>
            <a:r>
              <a:rPr lang="nl-NL" dirty="0" smtClean="0"/>
              <a:t>eerst </a:t>
            </a:r>
            <a:r>
              <a:rPr lang="nl-NL" dirty="0"/>
              <a:t>nog dagenlang door de ouders gevoed en verzorgd worden.  Ze zijn nog kaal en hebben hun oogjes dicht. Dit noem je nestblijvers. Koolmezen en Merels zijn bekende voorbeelden van nestblijvers. </a:t>
            </a:r>
          </a:p>
        </p:txBody>
      </p:sp>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567" y="863106"/>
            <a:ext cx="4946350" cy="3313855"/>
          </a:xfrm>
          <a:prstGeom prst="rect">
            <a:avLst/>
          </a:prstGeom>
        </p:spPr>
      </p:pic>
    </p:spTree>
    <p:extLst>
      <p:ext uri="{BB962C8B-B14F-4D97-AF65-F5344CB8AC3E}">
        <p14:creationId xmlns:p14="http://schemas.microsoft.com/office/powerpoint/2010/main" val="18610359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Het </a:t>
            </a:r>
            <a:r>
              <a:rPr lang="nl-NL" dirty="0" smtClean="0"/>
              <a:t>nest</a:t>
            </a:r>
            <a:endParaRPr lang="nl-NL" dirty="0"/>
          </a:p>
        </p:txBody>
      </p:sp>
      <p:sp>
        <p:nvSpPr>
          <p:cNvPr id="2" name="Tijdelijke aanduiding voor inhoud 1"/>
          <p:cNvSpPr>
            <a:spLocks noGrp="1"/>
          </p:cNvSpPr>
          <p:nvPr>
            <p:ph idx="1"/>
          </p:nvPr>
        </p:nvSpPr>
        <p:spPr/>
        <p:txBody>
          <a:bodyPr/>
          <a:lstStyle/>
          <a:p>
            <a:endParaRPr lang="nl-NL" dirty="0"/>
          </a:p>
        </p:txBody>
      </p:sp>
      <p:pic>
        <p:nvPicPr>
          <p:cNvPr id="6" name="Afbeelding 4" descr="Afbeelding met boom, buiten, outdoor-object, plant&#10;&#10;Automatisch gegenereerde beschrijving">
            <a:extLst>
              <a:ext uri="{FF2B5EF4-FFF2-40B4-BE49-F238E27FC236}">
                <a16:creationId xmlns:a16="http://schemas.microsoft.com/office/drawing/2014/main" id="{7F6F9D91-3CE7-418B-84AD-04B88A266C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87092" y="1030303"/>
            <a:ext cx="2855495" cy="1900583"/>
          </a:xfrm>
          <a:prstGeom prst="rect">
            <a:avLst/>
          </a:prstGeom>
        </p:spPr>
      </p:pic>
      <p:pic>
        <p:nvPicPr>
          <p:cNvPr id="7" name="Picture 4" descr="Fuut, Nest, Voorjaar, Broeden, Watervogel, Lent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919994" y="2595780"/>
            <a:ext cx="3007338" cy="2008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Toren, Kerk, Bell Tower, Ooievaar, Nest, Hemel, Wolken"/>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3919994" y="306700"/>
            <a:ext cx="1144987" cy="22295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Zwaluwen, Bird'S Nest, Dierlijke, Vogel, Nest, Ras"/>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1717121" y="2999673"/>
            <a:ext cx="2125466" cy="1604132"/>
          </a:xfrm>
          <a:prstGeom prst="rect">
            <a:avLst/>
          </a:prstGeom>
          <a:noFill/>
          <a:extLst>
            <a:ext uri="{909E8E84-426E-40DD-AFC4-6F175D3DCCD1}">
              <a14:hiddenFill xmlns:a14="http://schemas.microsoft.com/office/drawing/2010/main">
                <a:solidFill>
                  <a:srgbClr val="FFFFFF"/>
                </a:solidFill>
              </a14:hiddenFill>
            </a:ext>
          </a:extLst>
        </p:spPr>
      </p:pic>
      <p:sp>
        <p:nvSpPr>
          <p:cNvPr id="10" name="Pijl-omlaag 1"/>
          <p:cNvSpPr/>
          <p:nvPr/>
        </p:nvSpPr>
        <p:spPr>
          <a:xfrm rot="5400000">
            <a:off x="5357497" y="981256"/>
            <a:ext cx="369127" cy="1033669"/>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charset="0"/>
              <a:ea typeface="Arial" charset="0"/>
              <a:cs typeface="Arial" charset="0"/>
            </a:endParaRPr>
          </a:p>
        </p:txBody>
      </p:sp>
    </p:spTree>
    <p:extLst>
      <p:ext uri="{BB962C8B-B14F-4D97-AF65-F5344CB8AC3E}">
        <p14:creationId xmlns:p14="http://schemas.microsoft.com/office/powerpoint/2010/main" val="102616202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Het </a:t>
            </a:r>
            <a:r>
              <a:rPr lang="nl-NL" dirty="0" smtClean="0"/>
              <a:t>nest</a:t>
            </a:r>
            <a:endParaRPr lang="nl-NL" dirty="0"/>
          </a:p>
        </p:txBody>
      </p:sp>
      <p:sp>
        <p:nvSpPr>
          <p:cNvPr id="3" name="Tijdelijke aanduiding voor inhoud 2"/>
          <p:cNvSpPr>
            <a:spLocks noGrp="1"/>
          </p:cNvSpPr>
          <p:nvPr>
            <p:ph idx="1"/>
          </p:nvPr>
        </p:nvSpPr>
        <p:spPr>
          <a:xfrm>
            <a:off x="5693134" y="854940"/>
            <a:ext cx="2885720" cy="3458356"/>
          </a:xfrm>
        </p:spPr>
        <p:txBody>
          <a:bodyPr/>
          <a:lstStyle/>
          <a:p>
            <a:pPr marL="0" indent="0">
              <a:buNone/>
            </a:pPr>
            <a:r>
              <a:rPr lang="nl-NL" dirty="0"/>
              <a:t>Het nest van de waterhoen ligt op het water en is gemaakt van droog riet en veren.</a:t>
            </a:r>
          </a:p>
        </p:txBody>
      </p:sp>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567" y="854940"/>
            <a:ext cx="4994395" cy="3329597"/>
          </a:xfrm>
          <a:prstGeom prst="rect">
            <a:avLst/>
          </a:prstGeom>
        </p:spPr>
      </p:pic>
    </p:spTree>
    <p:extLst>
      <p:ext uri="{BB962C8B-B14F-4D97-AF65-F5344CB8AC3E}">
        <p14:creationId xmlns:p14="http://schemas.microsoft.com/office/powerpoint/2010/main" val="5821580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Het </a:t>
            </a:r>
            <a:r>
              <a:rPr lang="nl-NL" dirty="0" smtClean="0"/>
              <a:t>nest</a:t>
            </a:r>
            <a:endParaRPr lang="nl-NL" dirty="0"/>
          </a:p>
        </p:txBody>
      </p:sp>
      <p:sp>
        <p:nvSpPr>
          <p:cNvPr id="3" name="Tijdelijke aanduiding voor inhoud 2"/>
          <p:cNvSpPr>
            <a:spLocks noGrp="1"/>
          </p:cNvSpPr>
          <p:nvPr>
            <p:ph idx="1"/>
          </p:nvPr>
        </p:nvSpPr>
        <p:spPr>
          <a:xfrm>
            <a:off x="5693134" y="854940"/>
            <a:ext cx="2885720" cy="3458356"/>
          </a:xfrm>
        </p:spPr>
        <p:txBody>
          <a:bodyPr/>
          <a:lstStyle/>
          <a:p>
            <a:pPr marL="0" indent="0">
              <a:buNone/>
            </a:pPr>
            <a:r>
              <a:rPr lang="nl-NL" dirty="0"/>
              <a:t>Het nest van de merel is een kom, gemaakt van droog gras en kleine takjes. De binnenkant is bekleed met modder, fijner gras, mos en plantenstengels. Het liefst maken ze hun nest in dichte struiken of lage bomen, in klimop en andere lage beplantingen.</a:t>
            </a:r>
          </a:p>
        </p:txBody>
      </p:sp>
      <p:pic>
        <p:nvPicPr>
          <p:cNvPr id="5" name="Afbeelding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567" y="854940"/>
            <a:ext cx="4986443" cy="3680099"/>
          </a:xfrm>
          <a:prstGeom prst="rect">
            <a:avLst/>
          </a:prstGeom>
        </p:spPr>
      </p:pic>
    </p:spTree>
    <p:extLst>
      <p:ext uri="{BB962C8B-B14F-4D97-AF65-F5344CB8AC3E}">
        <p14:creationId xmlns:p14="http://schemas.microsoft.com/office/powerpoint/2010/main" val="3223985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Alle vogels leggen eieren</a:t>
            </a:r>
          </a:p>
        </p:txBody>
      </p:sp>
      <p:sp>
        <p:nvSpPr>
          <p:cNvPr id="3" name="Tijdelijke aanduiding voor inhoud 2"/>
          <p:cNvSpPr>
            <a:spLocks noGrp="1"/>
          </p:cNvSpPr>
          <p:nvPr>
            <p:ph idx="1"/>
          </p:nvPr>
        </p:nvSpPr>
        <p:spPr/>
        <p:txBody>
          <a:bodyPr/>
          <a:lstStyle/>
          <a:p>
            <a:endParaRPr lang="nl-NL" dirty="0"/>
          </a:p>
        </p:txBody>
      </p:sp>
      <p:pic>
        <p:nvPicPr>
          <p:cNvPr id="5" name="Tijdelijke aanduiding voor inhoud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566" y="1030303"/>
            <a:ext cx="3954525" cy="3009632"/>
          </a:xfrm>
          <a:prstGeom prst="rect">
            <a:avLst/>
          </a:prstGeom>
        </p:spPr>
      </p:pic>
      <p:pic>
        <p:nvPicPr>
          <p:cNvPr id="6" name="Afbeelding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4478" y="1030303"/>
            <a:ext cx="3934376" cy="3009632"/>
          </a:xfrm>
          <a:prstGeom prst="rect">
            <a:avLst/>
          </a:prstGeom>
        </p:spPr>
      </p:pic>
    </p:spTree>
    <p:extLst>
      <p:ext uri="{BB962C8B-B14F-4D97-AF65-F5344CB8AC3E}">
        <p14:creationId xmlns:p14="http://schemas.microsoft.com/office/powerpoint/2010/main" val="961274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Het </a:t>
            </a:r>
            <a:r>
              <a:rPr lang="nl-NL" dirty="0" smtClean="0"/>
              <a:t>nest</a:t>
            </a:r>
            <a:endParaRPr lang="nl-NL" dirty="0"/>
          </a:p>
        </p:txBody>
      </p:sp>
      <p:sp>
        <p:nvSpPr>
          <p:cNvPr id="3" name="Tijdelijke aanduiding voor inhoud 2"/>
          <p:cNvSpPr>
            <a:spLocks noGrp="1"/>
          </p:cNvSpPr>
          <p:nvPr>
            <p:ph idx="1"/>
          </p:nvPr>
        </p:nvSpPr>
        <p:spPr>
          <a:xfrm>
            <a:off x="4571210" y="854940"/>
            <a:ext cx="3928734" cy="3458356"/>
          </a:xfrm>
        </p:spPr>
        <p:txBody>
          <a:bodyPr/>
          <a:lstStyle/>
          <a:p>
            <a:pPr marL="0" indent="0">
              <a:buNone/>
            </a:pPr>
            <a:r>
              <a:rPr lang="nl-NL" dirty="0">
                <a:latin typeface="Arial"/>
                <a:cs typeface="Arial"/>
              </a:rPr>
              <a:t>Het nest van de grutto ligt op de grond in het hoge gras. Het is gemaakt van gras. </a:t>
            </a:r>
            <a:br>
              <a:rPr lang="nl-NL" dirty="0">
                <a:latin typeface="Arial"/>
                <a:cs typeface="Arial"/>
              </a:rPr>
            </a:br>
            <a:r>
              <a:rPr lang="nl-NL" dirty="0">
                <a:latin typeface="Arial"/>
                <a:cs typeface="Arial"/>
              </a:rPr>
              <a:t>De grutto vouwt het gras over het nest.</a:t>
            </a:r>
          </a:p>
        </p:txBody>
      </p:sp>
      <p:pic>
        <p:nvPicPr>
          <p:cNvPr id="6" name="Afbeelding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539076" y="879431"/>
            <a:ext cx="3906340" cy="3857358"/>
          </a:xfrm>
          <a:prstGeom prst="rect">
            <a:avLst/>
          </a:prstGeom>
        </p:spPr>
      </p:pic>
    </p:spTree>
    <p:extLst>
      <p:ext uri="{BB962C8B-B14F-4D97-AF65-F5344CB8AC3E}">
        <p14:creationId xmlns:p14="http://schemas.microsoft.com/office/powerpoint/2010/main" val="30633207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Paspoort wilde eend</a:t>
            </a:r>
          </a:p>
        </p:txBody>
      </p:sp>
      <p:sp>
        <p:nvSpPr>
          <p:cNvPr id="3" name="Tijdelijke aanduiding voor inhoud 2"/>
          <p:cNvSpPr>
            <a:spLocks noGrp="1"/>
          </p:cNvSpPr>
          <p:nvPr>
            <p:ph idx="1"/>
          </p:nvPr>
        </p:nvSpPr>
        <p:spPr>
          <a:xfrm>
            <a:off x="5430740" y="618575"/>
            <a:ext cx="3244133" cy="3844169"/>
          </a:xfrm>
        </p:spPr>
        <p:txBody>
          <a:bodyPr/>
          <a:lstStyle/>
          <a:p>
            <a:pPr marL="0" indent="0">
              <a:lnSpc>
                <a:spcPct val="100000"/>
              </a:lnSpc>
              <a:buNone/>
            </a:pPr>
            <a:r>
              <a:rPr lang="nl-NL" b="1" dirty="0"/>
              <a:t>Leefomgeving:</a:t>
            </a:r>
            <a:r>
              <a:rPr lang="nl-NL" dirty="0"/>
              <a:t>	</a:t>
            </a:r>
            <a:br>
              <a:rPr lang="nl-NL" dirty="0"/>
            </a:br>
            <a:r>
              <a:rPr lang="nl-NL" dirty="0" smtClean="0"/>
              <a:t>In </a:t>
            </a:r>
            <a:r>
              <a:rPr lang="nl-NL" dirty="0"/>
              <a:t>de buurt van </a:t>
            </a:r>
            <a:r>
              <a:rPr lang="nl-NL" dirty="0" smtClean="0"/>
              <a:t>water</a:t>
            </a:r>
          </a:p>
          <a:p>
            <a:pPr marL="0" indent="0">
              <a:lnSpc>
                <a:spcPct val="100000"/>
              </a:lnSpc>
              <a:buNone/>
            </a:pPr>
            <a:r>
              <a:rPr lang="nl-NL" b="1" dirty="0" smtClean="0"/>
              <a:t>Broedplaats</a:t>
            </a:r>
            <a:r>
              <a:rPr lang="nl-NL" b="1" dirty="0"/>
              <a:t>:</a:t>
            </a:r>
            <a:r>
              <a:rPr lang="nl-NL" dirty="0"/>
              <a:t>	</a:t>
            </a:r>
            <a:br>
              <a:rPr lang="nl-NL" dirty="0"/>
            </a:br>
            <a:r>
              <a:rPr lang="nl-NL" dirty="0" smtClean="0"/>
              <a:t>Op </a:t>
            </a:r>
            <a:r>
              <a:rPr lang="nl-NL" dirty="0"/>
              <a:t>de grond, in de buurt </a:t>
            </a:r>
            <a:r>
              <a:rPr lang="nl-NL" dirty="0" smtClean="0"/>
              <a:t>van </a:t>
            </a:r>
            <a:r>
              <a:rPr lang="nl-NL" dirty="0"/>
              <a:t>water</a:t>
            </a:r>
          </a:p>
          <a:p>
            <a:pPr marL="0" indent="0">
              <a:lnSpc>
                <a:spcPct val="100000"/>
              </a:lnSpc>
              <a:buNone/>
            </a:pPr>
            <a:r>
              <a:rPr lang="nl-NL" b="1" dirty="0" smtClean="0"/>
              <a:t>Nest </a:t>
            </a:r>
            <a:r>
              <a:rPr lang="nl-NL" b="1" dirty="0"/>
              <a:t>gemaakt </a:t>
            </a:r>
            <a:r>
              <a:rPr lang="nl-NL" b="1" dirty="0" smtClean="0"/>
              <a:t>van:</a:t>
            </a:r>
            <a:r>
              <a:rPr lang="nl-NL" dirty="0" smtClean="0"/>
              <a:t/>
            </a:r>
            <a:br>
              <a:rPr lang="nl-NL" dirty="0" smtClean="0"/>
            </a:br>
            <a:r>
              <a:rPr lang="nl-NL" dirty="0" smtClean="0"/>
              <a:t>Ondiepe </a:t>
            </a:r>
            <a:r>
              <a:rPr lang="nl-NL" dirty="0"/>
              <a:t>kuil, bedekt met </a:t>
            </a:r>
            <a:r>
              <a:rPr lang="nl-NL" dirty="0" smtClean="0"/>
              <a:t>mos</a:t>
            </a:r>
            <a:r>
              <a:rPr lang="nl-NL" dirty="0"/>
              <a:t>, donsveertjes en </a:t>
            </a:r>
            <a:r>
              <a:rPr lang="nl-NL" dirty="0" smtClean="0"/>
              <a:t>takjes</a:t>
            </a:r>
            <a:endParaRPr lang="nl-NL" dirty="0"/>
          </a:p>
          <a:p>
            <a:pPr marL="0" indent="0">
              <a:lnSpc>
                <a:spcPct val="100000"/>
              </a:lnSpc>
              <a:buNone/>
            </a:pPr>
            <a:r>
              <a:rPr lang="nl-NL" b="1" dirty="0" smtClean="0"/>
              <a:t>Hoeveel </a:t>
            </a:r>
            <a:r>
              <a:rPr lang="nl-NL" b="1" dirty="0"/>
              <a:t>eieren:</a:t>
            </a:r>
            <a:r>
              <a:rPr lang="nl-NL" dirty="0"/>
              <a:t>	</a:t>
            </a:r>
            <a:br>
              <a:rPr lang="nl-NL" dirty="0"/>
            </a:br>
            <a:r>
              <a:rPr lang="nl-NL" dirty="0" smtClean="0"/>
              <a:t>7 </a:t>
            </a:r>
            <a:r>
              <a:rPr lang="nl-NL" dirty="0"/>
              <a:t>tot 11 eieren</a:t>
            </a:r>
          </a:p>
          <a:p>
            <a:pPr marL="0" indent="0">
              <a:lnSpc>
                <a:spcPct val="100000"/>
              </a:lnSpc>
              <a:buNone/>
            </a:pPr>
            <a:r>
              <a:rPr lang="nl-NL" b="1" dirty="0" smtClean="0"/>
              <a:t>Kleur eieren:</a:t>
            </a:r>
            <a:r>
              <a:rPr lang="nl-NL" dirty="0" smtClean="0"/>
              <a:t/>
            </a:r>
            <a:br>
              <a:rPr lang="nl-NL" dirty="0" smtClean="0"/>
            </a:br>
            <a:r>
              <a:rPr lang="nl-NL" dirty="0" smtClean="0"/>
              <a:t>lichtgroen</a:t>
            </a:r>
            <a:endParaRPr lang="nl-NL" dirty="0"/>
          </a:p>
          <a:p>
            <a:pPr marL="0" indent="0">
              <a:lnSpc>
                <a:spcPct val="100000"/>
              </a:lnSpc>
              <a:buNone/>
            </a:pPr>
            <a:r>
              <a:rPr lang="nl-NL" b="1" dirty="0" smtClean="0"/>
              <a:t>Nestblijver/nestvlieder:</a:t>
            </a:r>
            <a:r>
              <a:rPr lang="nl-NL" dirty="0" smtClean="0"/>
              <a:t/>
            </a:r>
            <a:br>
              <a:rPr lang="nl-NL" dirty="0" smtClean="0"/>
            </a:br>
            <a:r>
              <a:rPr lang="nl-NL" dirty="0" smtClean="0"/>
              <a:t>nestvlieder</a:t>
            </a:r>
            <a:endParaRPr lang="nl-NL" dirty="0"/>
          </a:p>
        </p:txBody>
      </p:sp>
      <p:pic>
        <p:nvPicPr>
          <p:cNvPr id="5" name="Tijdelijke aanduiding voor inhoud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3567" y="880856"/>
            <a:ext cx="4715124" cy="3581888"/>
          </a:xfrm>
          <a:prstGeom prst="rect">
            <a:avLst/>
          </a:prstGeom>
        </p:spPr>
      </p:pic>
    </p:spTree>
    <p:extLst>
      <p:ext uri="{BB962C8B-B14F-4D97-AF65-F5344CB8AC3E}">
        <p14:creationId xmlns:p14="http://schemas.microsoft.com/office/powerpoint/2010/main" val="34339065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Paspoort </a:t>
            </a:r>
            <a:r>
              <a:rPr lang="nl-NL" dirty="0" err="1" smtClean="0"/>
              <a:t>Krakemik</a:t>
            </a:r>
            <a:endParaRPr lang="nl-NL" dirty="0"/>
          </a:p>
        </p:txBody>
      </p:sp>
      <p:sp>
        <p:nvSpPr>
          <p:cNvPr id="3" name="Tijdelijke aanduiding voor inhoud 2"/>
          <p:cNvSpPr>
            <a:spLocks noGrp="1"/>
          </p:cNvSpPr>
          <p:nvPr>
            <p:ph idx="1"/>
          </p:nvPr>
        </p:nvSpPr>
        <p:spPr>
          <a:xfrm>
            <a:off x="5430740" y="890546"/>
            <a:ext cx="3244133" cy="3572198"/>
          </a:xfrm>
        </p:spPr>
        <p:txBody>
          <a:bodyPr/>
          <a:lstStyle/>
          <a:p>
            <a:pPr marL="0" indent="0">
              <a:lnSpc>
                <a:spcPct val="100000"/>
              </a:lnSpc>
              <a:buNone/>
            </a:pPr>
            <a:r>
              <a:rPr lang="nl-NL" b="1" dirty="0"/>
              <a:t>Leefomgeving:</a:t>
            </a:r>
            <a:r>
              <a:rPr lang="nl-NL" dirty="0"/>
              <a:t>	</a:t>
            </a:r>
            <a:br>
              <a:rPr lang="nl-NL" dirty="0"/>
            </a:br>
            <a:r>
              <a:rPr lang="nl-NL" dirty="0">
                <a:solidFill>
                  <a:srgbClr val="000000"/>
                </a:solidFill>
              </a:rPr>
              <a:t>Bomen langs paden en wegen </a:t>
            </a:r>
            <a:endParaRPr lang="nl-NL" dirty="0" smtClean="0">
              <a:solidFill>
                <a:srgbClr val="000000"/>
              </a:solidFill>
            </a:endParaRPr>
          </a:p>
          <a:p>
            <a:pPr marL="0" indent="0">
              <a:lnSpc>
                <a:spcPct val="100000"/>
              </a:lnSpc>
              <a:buNone/>
            </a:pPr>
            <a:r>
              <a:rPr lang="nl-NL" b="1" dirty="0" smtClean="0"/>
              <a:t>Broedplaats:</a:t>
            </a:r>
            <a:r>
              <a:rPr lang="nl-NL" dirty="0" smtClean="0"/>
              <a:t>	</a:t>
            </a:r>
            <a:br>
              <a:rPr lang="nl-NL" dirty="0" smtClean="0"/>
            </a:br>
            <a:r>
              <a:rPr lang="nl-NL" dirty="0" smtClean="0"/>
              <a:t>In een boom</a:t>
            </a:r>
          </a:p>
          <a:p>
            <a:pPr marL="0" indent="0">
              <a:lnSpc>
                <a:spcPct val="100000"/>
              </a:lnSpc>
              <a:buNone/>
            </a:pPr>
            <a:r>
              <a:rPr lang="nl-NL" b="1" dirty="0" smtClean="0"/>
              <a:t>Nest </a:t>
            </a:r>
            <a:r>
              <a:rPr lang="nl-NL" b="1" dirty="0"/>
              <a:t>gemaakt </a:t>
            </a:r>
            <a:r>
              <a:rPr lang="nl-NL" b="1" dirty="0" smtClean="0"/>
              <a:t>van:</a:t>
            </a:r>
            <a:r>
              <a:rPr lang="nl-NL" dirty="0" smtClean="0"/>
              <a:t/>
            </a:r>
            <a:br>
              <a:rPr lang="nl-NL" dirty="0" smtClean="0"/>
            </a:br>
            <a:r>
              <a:rPr lang="nl-NL" dirty="0" smtClean="0">
                <a:solidFill>
                  <a:srgbClr val="000000"/>
                </a:solidFill>
              </a:rPr>
              <a:t>Riet, </a:t>
            </a:r>
            <a:r>
              <a:rPr lang="nl-NL" dirty="0">
                <a:solidFill>
                  <a:srgbClr val="000000"/>
                </a:solidFill>
              </a:rPr>
              <a:t>plantenstengels en takjes</a:t>
            </a:r>
            <a:endParaRPr lang="nl-NL" dirty="0"/>
          </a:p>
          <a:p>
            <a:pPr marL="0" indent="0">
              <a:lnSpc>
                <a:spcPct val="100000"/>
              </a:lnSpc>
              <a:buNone/>
            </a:pPr>
            <a:r>
              <a:rPr lang="nl-NL" b="1" dirty="0" smtClean="0"/>
              <a:t>Hoeveel </a:t>
            </a:r>
            <a:r>
              <a:rPr lang="nl-NL" b="1" dirty="0"/>
              <a:t>eieren:</a:t>
            </a:r>
            <a:r>
              <a:rPr lang="nl-NL" dirty="0"/>
              <a:t>	</a:t>
            </a:r>
            <a:br>
              <a:rPr lang="nl-NL" dirty="0"/>
            </a:br>
            <a:r>
              <a:rPr lang="nl-NL" dirty="0" smtClean="0"/>
              <a:t>2 eieren</a:t>
            </a:r>
            <a:endParaRPr lang="nl-NL" dirty="0"/>
          </a:p>
          <a:p>
            <a:pPr marL="0" indent="0">
              <a:lnSpc>
                <a:spcPct val="100000"/>
              </a:lnSpc>
              <a:buNone/>
            </a:pPr>
            <a:r>
              <a:rPr lang="nl-NL" b="1" dirty="0" smtClean="0"/>
              <a:t>Kleur eieren:</a:t>
            </a:r>
            <a:r>
              <a:rPr lang="nl-NL" dirty="0" smtClean="0"/>
              <a:t/>
            </a:r>
            <a:br>
              <a:rPr lang="nl-NL" dirty="0" smtClean="0"/>
            </a:br>
            <a:r>
              <a:rPr lang="nl-NL" dirty="0" smtClean="0"/>
              <a:t>goudkleur</a:t>
            </a:r>
            <a:endParaRPr lang="nl-NL" dirty="0"/>
          </a:p>
          <a:p>
            <a:pPr marL="0" indent="0">
              <a:lnSpc>
                <a:spcPct val="100000"/>
              </a:lnSpc>
              <a:buNone/>
            </a:pPr>
            <a:r>
              <a:rPr lang="nl-NL" b="1" dirty="0" smtClean="0"/>
              <a:t>Nestblijver/nestvlieder:</a:t>
            </a:r>
            <a:r>
              <a:rPr lang="nl-NL" dirty="0" smtClean="0"/>
              <a:t/>
            </a:r>
            <a:br>
              <a:rPr lang="nl-NL" dirty="0" smtClean="0"/>
            </a:br>
            <a:r>
              <a:rPr lang="nl-NL" dirty="0" smtClean="0"/>
              <a:t>nestblijver</a:t>
            </a:r>
            <a:endParaRPr lang="nl-NL" dirty="0"/>
          </a:p>
        </p:txBody>
      </p:sp>
      <p:pic>
        <p:nvPicPr>
          <p:cNvPr id="6" name="Tijdelijke aanduiding voor inhoud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1170148" y="303457"/>
            <a:ext cx="3351257" cy="4756459"/>
          </a:xfrm>
          <a:prstGeom prst="rect">
            <a:avLst/>
          </a:prstGeom>
        </p:spPr>
      </p:pic>
    </p:spTree>
    <p:extLst>
      <p:ext uri="{BB962C8B-B14F-4D97-AF65-F5344CB8AC3E}">
        <p14:creationId xmlns:p14="http://schemas.microsoft.com/office/powerpoint/2010/main" val="40103877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Paspoort </a:t>
            </a:r>
            <a:r>
              <a:rPr lang="nl-NL" dirty="0" err="1" smtClean="0">
                <a:latin typeface="Arial"/>
                <a:cs typeface="Arial"/>
              </a:rPr>
              <a:t>Poelifinario</a:t>
            </a:r>
            <a:endParaRPr lang="nl-NL" dirty="0"/>
          </a:p>
        </p:txBody>
      </p:sp>
      <p:sp>
        <p:nvSpPr>
          <p:cNvPr id="3" name="Tijdelijke aanduiding voor inhoud 2"/>
          <p:cNvSpPr>
            <a:spLocks noGrp="1"/>
          </p:cNvSpPr>
          <p:nvPr>
            <p:ph idx="1"/>
          </p:nvPr>
        </p:nvSpPr>
        <p:spPr>
          <a:xfrm>
            <a:off x="5430740" y="890546"/>
            <a:ext cx="3244133" cy="3572198"/>
          </a:xfrm>
        </p:spPr>
        <p:txBody>
          <a:bodyPr/>
          <a:lstStyle/>
          <a:p>
            <a:pPr marL="0" indent="0">
              <a:lnSpc>
                <a:spcPct val="100000"/>
              </a:lnSpc>
              <a:buNone/>
            </a:pPr>
            <a:r>
              <a:rPr lang="nl-NL" b="1" dirty="0"/>
              <a:t>Leefomgeving:</a:t>
            </a:r>
            <a:r>
              <a:rPr lang="nl-NL" dirty="0"/>
              <a:t>	</a:t>
            </a:r>
            <a:br>
              <a:rPr lang="nl-NL" dirty="0"/>
            </a:br>
            <a:r>
              <a:rPr lang="nl-NL" dirty="0" smtClean="0">
                <a:solidFill>
                  <a:srgbClr val="000000"/>
                </a:solidFill>
              </a:rPr>
              <a:t>Moestuincomplex</a:t>
            </a:r>
          </a:p>
          <a:p>
            <a:pPr marL="0" indent="0">
              <a:buNone/>
            </a:pPr>
            <a:r>
              <a:rPr lang="nl-NL" b="1" dirty="0" smtClean="0"/>
              <a:t>Broedplaats:</a:t>
            </a:r>
            <a:r>
              <a:rPr lang="nl-NL" dirty="0" smtClean="0"/>
              <a:t>	</a:t>
            </a:r>
            <a:br>
              <a:rPr lang="nl-NL" dirty="0" smtClean="0"/>
            </a:br>
            <a:r>
              <a:rPr lang="nl-NL" dirty="0" smtClean="0">
                <a:solidFill>
                  <a:srgbClr val="000000"/>
                </a:solidFill>
              </a:rPr>
              <a:t>In </a:t>
            </a:r>
            <a:r>
              <a:rPr lang="nl-NL" dirty="0">
                <a:solidFill>
                  <a:srgbClr val="000000"/>
                </a:solidFill>
              </a:rPr>
              <a:t>de moestuin</a:t>
            </a:r>
            <a:endParaRPr lang="nl-NL" dirty="0">
              <a:solidFill>
                <a:srgbClr val="000000"/>
              </a:solidFill>
              <a:cs typeface="Calibri"/>
            </a:endParaRPr>
          </a:p>
          <a:p>
            <a:pPr marL="0" indent="0">
              <a:buNone/>
            </a:pPr>
            <a:r>
              <a:rPr lang="nl-NL" b="1" dirty="0" smtClean="0"/>
              <a:t>Nest </a:t>
            </a:r>
            <a:r>
              <a:rPr lang="nl-NL" b="1" dirty="0"/>
              <a:t>gemaakt </a:t>
            </a:r>
            <a:r>
              <a:rPr lang="nl-NL" b="1" dirty="0" smtClean="0"/>
              <a:t>van:</a:t>
            </a:r>
            <a:r>
              <a:rPr lang="nl-NL" dirty="0" smtClean="0"/>
              <a:t/>
            </a:r>
            <a:br>
              <a:rPr lang="nl-NL" dirty="0" smtClean="0"/>
            </a:br>
            <a:r>
              <a:rPr lang="nl-NL" dirty="0" smtClean="0">
                <a:solidFill>
                  <a:srgbClr val="000000"/>
                </a:solidFill>
              </a:rPr>
              <a:t>Snijbiet</a:t>
            </a:r>
            <a:r>
              <a:rPr lang="nl-NL" dirty="0">
                <a:solidFill>
                  <a:srgbClr val="000000"/>
                </a:solidFill>
              </a:rPr>
              <a:t>, saliekruid, en mos</a:t>
            </a:r>
            <a:endParaRPr lang="nl-NL" dirty="0">
              <a:solidFill>
                <a:srgbClr val="000000"/>
              </a:solidFill>
              <a:cs typeface="Calibri"/>
            </a:endParaRPr>
          </a:p>
          <a:p>
            <a:pPr marL="0" indent="0">
              <a:lnSpc>
                <a:spcPct val="100000"/>
              </a:lnSpc>
              <a:buNone/>
            </a:pPr>
            <a:r>
              <a:rPr lang="nl-NL" b="1" dirty="0" smtClean="0"/>
              <a:t>Hoeveel </a:t>
            </a:r>
            <a:r>
              <a:rPr lang="nl-NL" b="1" dirty="0"/>
              <a:t>eieren:</a:t>
            </a:r>
            <a:r>
              <a:rPr lang="nl-NL" dirty="0"/>
              <a:t>	</a:t>
            </a:r>
            <a:br>
              <a:rPr lang="nl-NL" dirty="0"/>
            </a:br>
            <a:r>
              <a:rPr lang="nl-NL" dirty="0"/>
              <a:t>1</a:t>
            </a:r>
            <a:r>
              <a:rPr lang="nl-NL" dirty="0" smtClean="0"/>
              <a:t> ei</a:t>
            </a:r>
            <a:endParaRPr lang="nl-NL" dirty="0"/>
          </a:p>
          <a:p>
            <a:pPr marL="0" indent="0">
              <a:lnSpc>
                <a:spcPct val="100000"/>
              </a:lnSpc>
              <a:buNone/>
            </a:pPr>
            <a:r>
              <a:rPr lang="nl-NL" b="1" dirty="0" smtClean="0"/>
              <a:t>Kleur eieren:</a:t>
            </a:r>
            <a:r>
              <a:rPr lang="nl-NL" dirty="0" smtClean="0"/>
              <a:t/>
            </a:r>
            <a:br>
              <a:rPr lang="nl-NL" dirty="0" smtClean="0"/>
            </a:br>
            <a:r>
              <a:rPr lang="nl-NL" dirty="0">
                <a:solidFill>
                  <a:srgbClr val="000000"/>
                </a:solidFill>
              </a:rPr>
              <a:t>groen, geel met bruine </a:t>
            </a:r>
            <a:r>
              <a:rPr lang="nl-NL" dirty="0" smtClean="0">
                <a:solidFill>
                  <a:srgbClr val="000000"/>
                </a:solidFill>
              </a:rPr>
              <a:t>vlekjes</a:t>
            </a:r>
            <a:endParaRPr lang="nl-NL" dirty="0"/>
          </a:p>
          <a:p>
            <a:pPr marL="0" indent="0">
              <a:lnSpc>
                <a:spcPct val="100000"/>
              </a:lnSpc>
              <a:buNone/>
            </a:pPr>
            <a:r>
              <a:rPr lang="nl-NL" b="1" dirty="0" smtClean="0"/>
              <a:t>Nestblijver/nestvlieder:</a:t>
            </a:r>
            <a:r>
              <a:rPr lang="nl-NL" dirty="0" smtClean="0"/>
              <a:t/>
            </a:r>
            <a:br>
              <a:rPr lang="nl-NL" dirty="0" smtClean="0"/>
            </a:br>
            <a:r>
              <a:rPr lang="nl-NL" dirty="0" smtClean="0"/>
              <a:t>nestvlieder</a:t>
            </a:r>
            <a:endParaRPr lang="nl-NL" dirty="0"/>
          </a:p>
        </p:txBody>
      </p:sp>
      <p:pic>
        <p:nvPicPr>
          <p:cNvPr id="5" name="Afbeelding 7" descr="Afbeelding met buiten, plant, hout, stof&#10;&#10;Automatisch gegenereerde beschrijving">
            <a:extLst>
              <a:ext uri="{FF2B5EF4-FFF2-40B4-BE49-F238E27FC236}">
                <a16:creationId xmlns:a16="http://schemas.microsoft.com/office/drawing/2014/main" id="{3A930774-BEF4-4708-9DDF-2815948F804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0800000">
            <a:off x="563567" y="890544"/>
            <a:ext cx="4771154" cy="3633747"/>
          </a:xfrm>
          <a:prstGeom prst="rect">
            <a:avLst/>
          </a:prstGeom>
        </p:spPr>
      </p:pic>
    </p:spTree>
    <p:extLst>
      <p:ext uri="{BB962C8B-B14F-4D97-AF65-F5344CB8AC3E}">
        <p14:creationId xmlns:p14="http://schemas.microsoft.com/office/powerpoint/2010/main" val="1574203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151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Grote vogels leggen grote eieren</a:t>
            </a:r>
          </a:p>
        </p:txBody>
      </p:sp>
      <p:sp>
        <p:nvSpPr>
          <p:cNvPr id="3" name="Tijdelijke aanduiding voor inhoud 2"/>
          <p:cNvSpPr>
            <a:spLocks noGrp="1"/>
          </p:cNvSpPr>
          <p:nvPr>
            <p:ph idx="1"/>
          </p:nvPr>
        </p:nvSpPr>
        <p:spPr>
          <a:xfrm>
            <a:off x="3107985" y="1094941"/>
            <a:ext cx="5097761" cy="3357789"/>
          </a:xfrm>
        </p:spPr>
        <p:txBody>
          <a:bodyPr/>
          <a:lstStyle/>
          <a:p>
            <a:pPr marL="0" indent="0">
              <a:buNone/>
            </a:pPr>
            <a:r>
              <a:rPr lang="nl-NL" dirty="0">
                <a:solidFill>
                  <a:srgbClr val="202124"/>
                </a:solidFill>
                <a:latin typeface="arial" panose="020B0604020202020204" pitchFamily="34" charset="0"/>
              </a:rPr>
              <a:t>De struisvogel legt het grootste ei. Het ei is zo groot als de hand van een volwassen mens. Het ei weegt gemiddeld anderhalve kilo. Dat is 24 keer zo zwaar als een </a:t>
            </a:r>
            <a:r>
              <a:rPr lang="nl-NL" dirty="0" smtClean="0">
                <a:solidFill>
                  <a:srgbClr val="202124"/>
                </a:solidFill>
                <a:latin typeface="arial" panose="020B0604020202020204" pitchFamily="34" charset="0"/>
              </a:rPr>
              <a:t>kippenei.</a:t>
            </a:r>
            <a:endParaRPr lang="nl-NL" dirty="0"/>
          </a:p>
        </p:txBody>
      </p:sp>
      <p:pic>
        <p:nvPicPr>
          <p:cNvPr id="7" name="Afbeelding 6"/>
          <p:cNvPicPr>
            <a:picLocks noChangeAspect="1"/>
          </p:cNvPicPr>
          <p:nvPr/>
        </p:nvPicPr>
        <p:blipFill rotWithShape="1">
          <a:blip r:embed="rId3" cstate="screen">
            <a:extLst>
              <a:ext uri="{28A0092B-C50C-407E-A947-70E740481C1C}">
                <a14:useLocalDpi xmlns:a14="http://schemas.microsoft.com/office/drawing/2010/main"/>
              </a:ext>
            </a:extLst>
          </a:blip>
          <a:srcRect b="-2286"/>
          <a:stretch/>
        </p:blipFill>
        <p:spPr>
          <a:xfrm>
            <a:off x="563566" y="1030303"/>
            <a:ext cx="2306855" cy="3647814"/>
          </a:xfrm>
          <a:prstGeom prst="rect">
            <a:avLst/>
          </a:prstGeom>
        </p:spPr>
      </p:pic>
      <p:pic>
        <p:nvPicPr>
          <p:cNvPr id="8" name="Picture 2" descr="Boeket, Vogel, Struisvogel, Strauss, Vogel Boeket"/>
          <p:cNvPicPr>
            <a:picLocks noChangeAspect="1" noChangeArrowheads="1"/>
          </p:cNvPicPr>
          <p:nvPr/>
        </p:nvPicPr>
        <p:blipFill>
          <a:blip r:embed="rId4" cstate="screen">
            <a:extLst>
              <a:ext uri="{BEBA8EAE-BF5A-486C-A8C5-ECC9F3942E4B}">
                <a14:imgProps xmlns:a14="http://schemas.microsoft.com/office/drawing/2010/main">
                  <a14:imgLayer r:embed="rId5">
                    <a14:imgEffect>
                      <a14:backgroundRemoval t="6094" b="90000" l="8750" r="90000">
                        <a14:foregroundMark x1="8854" y1="35781" x2="8854" y2="35781"/>
                        <a14:foregroundMark x1="32188" y1="6094" x2="32188" y2="6094"/>
                        <a14:foregroundMark x1="22396" y1="67813" x2="22396" y2="67813"/>
                        <a14:foregroundMark x1="29063" y1="77500" x2="29063" y2="77500"/>
                        <a14:foregroundMark x1="26458" y1="63906" x2="26458" y2="63906"/>
                        <a14:foregroundMark x1="22500" y1="76563" x2="22500" y2="76563"/>
                        <a14:foregroundMark x1="20208" y1="78906" x2="20208" y2="78906"/>
                      </a14:backgroundRemoval>
                    </a14:imgEffect>
                  </a14:imgLayer>
                </a14:imgProps>
              </a:ext>
              <a:ext uri="{28A0092B-C50C-407E-A947-70E740481C1C}">
                <a14:useLocalDpi xmlns:a14="http://schemas.microsoft.com/office/drawing/2010/main"/>
              </a:ext>
            </a:extLst>
          </a:blip>
          <a:srcRect/>
          <a:stretch>
            <a:fillRect/>
          </a:stretch>
        </p:blipFill>
        <p:spPr bwMode="auto">
          <a:xfrm>
            <a:off x="4655113" y="2824119"/>
            <a:ext cx="3479072" cy="2319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109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Kleine vogels leggen kleine eieren</a:t>
            </a:r>
          </a:p>
        </p:txBody>
      </p:sp>
      <p:sp>
        <p:nvSpPr>
          <p:cNvPr id="3" name="Tijdelijke aanduiding voor inhoud 2"/>
          <p:cNvSpPr>
            <a:spLocks noGrp="1"/>
          </p:cNvSpPr>
          <p:nvPr>
            <p:ph idx="1"/>
          </p:nvPr>
        </p:nvSpPr>
        <p:spPr>
          <a:xfrm>
            <a:off x="3107985" y="1094941"/>
            <a:ext cx="5097761" cy="3357789"/>
          </a:xfrm>
        </p:spPr>
        <p:txBody>
          <a:bodyPr/>
          <a:lstStyle/>
          <a:p>
            <a:pPr marL="0" indent="0">
              <a:buNone/>
            </a:pPr>
            <a:r>
              <a:rPr lang="nl-NL" dirty="0">
                <a:solidFill>
                  <a:srgbClr val="202122"/>
                </a:solidFill>
                <a:latin typeface="Arial" panose="020B0604020202020204" pitchFamily="34" charset="0"/>
              </a:rPr>
              <a:t>De eieren van de kleinste vogel ter wereld - de </a:t>
            </a:r>
            <a:r>
              <a:rPr lang="nl-NL" dirty="0" err="1">
                <a:solidFill>
                  <a:srgbClr val="202122"/>
                </a:solidFill>
                <a:latin typeface="Arial" panose="020B0604020202020204" pitchFamily="34" charset="0"/>
              </a:rPr>
              <a:t>bijkolibrie</a:t>
            </a:r>
            <a:r>
              <a:rPr lang="nl-NL" dirty="0">
                <a:solidFill>
                  <a:srgbClr val="202122"/>
                </a:solidFill>
                <a:latin typeface="Arial" panose="020B0604020202020204" pitchFamily="34" charset="0"/>
              </a:rPr>
              <a:t> - zijn slechts 6 mm lang, wat kleiner is dan een erwt.</a:t>
            </a:r>
            <a:endParaRPr lang="nl-NL" u="sng" dirty="0"/>
          </a:p>
        </p:txBody>
      </p:sp>
      <p:pic>
        <p:nvPicPr>
          <p:cNvPr id="7" name="Afbeelding 6"/>
          <p:cNvPicPr>
            <a:picLocks noChangeAspect="1"/>
          </p:cNvPicPr>
          <p:nvPr/>
        </p:nvPicPr>
        <p:blipFill rotWithShape="1">
          <a:blip r:embed="rId3" cstate="screen">
            <a:extLst>
              <a:ext uri="{28A0092B-C50C-407E-A947-70E740481C1C}">
                <a14:useLocalDpi xmlns:a14="http://schemas.microsoft.com/office/drawing/2010/main"/>
              </a:ext>
            </a:extLst>
          </a:blip>
          <a:srcRect b="-2286"/>
          <a:stretch/>
        </p:blipFill>
        <p:spPr>
          <a:xfrm>
            <a:off x="563566" y="1030303"/>
            <a:ext cx="2306855" cy="3647814"/>
          </a:xfrm>
          <a:prstGeom prst="rect">
            <a:avLst/>
          </a:prstGeom>
        </p:spPr>
      </p:pic>
      <p:pic>
        <p:nvPicPr>
          <p:cNvPr id="6" name="Picture 2" descr="Hummingbird, Kuiken, Vogel, Veren, Vogels, Natuu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8562" y="1828644"/>
            <a:ext cx="2566210" cy="17108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ba, Cienaga De Zapata, Matanzas, Mellisuga Helenae"/>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107984" y="1828644"/>
            <a:ext cx="2568127" cy="1712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72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Eieren hebben verschillende kleuren</a:t>
            </a:r>
          </a:p>
        </p:txBody>
      </p:sp>
      <p:sp>
        <p:nvSpPr>
          <p:cNvPr id="2" name="Tijdelijke aanduiding voor inhoud 1"/>
          <p:cNvSpPr>
            <a:spLocks noGrp="1"/>
          </p:cNvSpPr>
          <p:nvPr>
            <p:ph idx="1"/>
          </p:nvPr>
        </p:nvSpPr>
        <p:spPr/>
        <p:txBody>
          <a:bodyPr/>
          <a:lstStyle/>
          <a:p>
            <a:endParaRPr lang="nl-NL"/>
          </a:p>
        </p:txBody>
      </p:sp>
      <p:pic>
        <p:nvPicPr>
          <p:cNvPr id="13" name="Afbeelding 5" descr="Afbeelding met buiten, gras, outdoor-object, roofvogelnest&#10;&#10;Automatisch gegenereerde beschrijving">
            <a:extLst>
              <a:ext uri="{FF2B5EF4-FFF2-40B4-BE49-F238E27FC236}">
                <a16:creationId xmlns:a16="http://schemas.microsoft.com/office/drawing/2014/main" id="{7E914432-EE66-4AAC-971B-F70F942FE30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140"/>
          <a:stretch/>
        </p:blipFill>
        <p:spPr>
          <a:xfrm>
            <a:off x="4627267" y="895133"/>
            <a:ext cx="3640233" cy="1749060"/>
          </a:xfrm>
          <a:prstGeom prst="rect">
            <a:avLst/>
          </a:prstGeom>
        </p:spPr>
      </p:pic>
      <p:pic>
        <p:nvPicPr>
          <p:cNvPr id="14" name="Picture 10" descr="Nest, Eieren, Fuut Eieren, Lente, Fuut, Broedseizoen"/>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4627317" y="2771964"/>
            <a:ext cx="3640183" cy="1701026"/>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Merel Nest, Blackbird, Ei, Nest, Bird'S Nest, Vogel"/>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a:stretch/>
        </p:blipFill>
        <p:spPr bwMode="auto">
          <a:xfrm>
            <a:off x="563568" y="895131"/>
            <a:ext cx="3948499" cy="174166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i, Nest, Vogel, Robin, Geboorte, Lente, Het Leven"/>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563568" y="2771964"/>
            <a:ext cx="3948500" cy="1678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8939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Niet alleen tijdens Pasen</a:t>
            </a:r>
            <a:r>
              <a:rPr lang="nl-NL" dirty="0" smtClean="0"/>
              <a:t>!</a:t>
            </a:r>
            <a:endParaRPr lang="nl-NL" dirty="0"/>
          </a:p>
        </p:txBody>
      </p:sp>
      <p:sp>
        <p:nvSpPr>
          <p:cNvPr id="2" name="Tijdelijke aanduiding voor inhoud 1"/>
          <p:cNvSpPr>
            <a:spLocks noGrp="1"/>
          </p:cNvSpPr>
          <p:nvPr>
            <p:ph idx="1"/>
          </p:nvPr>
        </p:nvSpPr>
        <p:spPr/>
        <p:txBody>
          <a:bodyPr/>
          <a:lstStyle/>
          <a:p>
            <a:endParaRPr lang="nl-NL"/>
          </a:p>
        </p:txBody>
      </p:sp>
      <p:pic>
        <p:nvPicPr>
          <p:cNvPr id="8" name="Picture 2" descr="Pasen, Easter Egg, Ei, Kleurrijke, Vrolijk Pasen, Kleu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63566" y="1030303"/>
            <a:ext cx="8015286" cy="32395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75052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In het ei</a:t>
            </a:r>
          </a:p>
        </p:txBody>
      </p:sp>
      <p:sp>
        <p:nvSpPr>
          <p:cNvPr id="3" name="Tijdelijke aanduiding voor inhoud 2"/>
          <p:cNvSpPr>
            <a:spLocks noGrp="1"/>
          </p:cNvSpPr>
          <p:nvPr>
            <p:ph idx="1"/>
          </p:nvPr>
        </p:nvSpPr>
        <p:spPr>
          <a:xfrm>
            <a:off x="5478449" y="1030303"/>
            <a:ext cx="3100406" cy="3458356"/>
          </a:xfrm>
        </p:spPr>
        <p:txBody>
          <a:bodyPr/>
          <a:lstStyle/>
          <a:p>
            <a:pPr marL="0" indent="0">
              <a:buNone/>
            </a:pPr>
            <a:r>
              <a:rPr lang="nl-NL" dirty="0"/>
              <a:t>Er zitten twee hagelsnoeren in het ei. Dat zijn een soort kabeltjes, die de dooier op zijn plaats houden. </a:t>
            </a:r>
          </a:p>
        </p:txBody>
      </p:sp>
      <p:pic>
        <p:nvPicPr>
          <p:cNvPr id="7" name="Afbeelding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3566" y="947781"/>
            <a:ext cx="4724051" cy="3544494"/>
          </a:xfrm>
          <a:prstGeom prst="rect">
            <a:avLst/>
          </a:prstGeom>
        </p:spPr>
      </p:pic>
      <p:sp>
        <p:nvSpPr>
          <p:cNvPr id="8" name="Pijl-omlaag 1"/>
          <p:cNvSpPr/>
          <p:nvPr/>
        </p:nvSpPr>
        <p:spPr>
          <a:xfrm rot="2944382">
            <a:off x="4334666" y="38346"/>
            <a:ext cx="884710" cy="1983914"/>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charset="0"/>
              <a:ea typeface="Arial" charset="0"/>
              <a:cs typeface="Arial" charset="0"/>
            </a:endParaRPr>
          </a:p>
        </p:txBody>
      </p:sp>
    </p:spTree>
    <p:extLst>
      <p:ext uri="{BB962C8B-B14F-4D97-AF65-F5344CB8AC3E}">
        <p14:creationId xmlns:p14="http://schemas.microsoft.com/office/powerpoint/2010/main" val="31865616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In het ei</a:t>
            </a:r>
          </a:p>
        </p:txBody>
      </p:sp>
      <p:sp>
        <p:nvSpPr>
          <p:cNvPr id="3" name="Tijdelijke aanduiding voor inhoud 2"/>
          <p:cNvSpPr>
            <a:spLocks noGrp="1"/>
          </p:cNvSpPr>
          <p:nvPr>
            <p:ph idx="1"/>
          </p:nvPr>
        </p:nvSpPr>
        <p:spPr>
          <a:xfrm>
            <a:off x="5478448" y="930983"/>
            <a:ext cx="3100406" cy="3458356"/>
          </a:xfrm>
        </p:spPr>
        <p:txBody>
          <a:bodyPr/>
          <a:lstStyle/>
          <a:p>
            <a:pPr marL="0" indent="0">
              <a:buNone/>
            </a:pPr>
            <a:r>
              <a:rPr lang="nl-NL" dirty="0"/>
              <a:t>In een eierdooier zit een klein vlekje. Dit is het kiemschijfje. </a:t>
            </a:r>
            <a:br>
              <a:rPr lang="nl-NL" dirty="0"/>
            </a:br>
            <a:r>
              <a:rPr lang="nl-NL" dirty="0"/>
              <a:t>Als een ei bevrucht is, groeit uit dit kiemschijfje een kuiken. </a:t>
            </a:r>
          </a:p>
        </p:txBody>
      </p:sp>
      <p:pic>
        <p:nvPicPr>
          <p:cNvPr id="6" name="Afbeelding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3903" y="926398"/>
            <a:ext cx="4789374" cy="3592031"/>
          </a:xfrm>
          <a:prstGeom prst="rect">
            <a:avLst/>
          </a:prstGeom>
        </p:spPr>
      </p:pic>
      <p:sp>
        <p:nvSpPr>
          <p:cNvPr id="8" name="Pijl-omlaag 1"/>
          <p:cNvSpPr/>
          <p:nvPr/>
        </p:nvSpPr>
        <p:spPr>
          <a:xfrm rot="2944382">
            <a:off x="3545488" y="1326458"/>
            <a:ext cx="884710" cy="1983914"/>
          </a:xfrm>
          <a:prstGeom prst="downArrow">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latin typeface="Arial" charset="0"/>
              <a:ea typeface="Arial" charset="0"/>
              <a:cs typeface="Arial" charset="0"/>
            </a:endParaRPr>
          </a:p>
        </p:txBody>
      </p:sp>
    </p:spTree>
    <p:extLst>
      <p:ext uri="{BB962C8B-B14F-4D97-AF65-F5344CB8AC3E}">
        <p14:creationId xmlns:p14="http://schemas.microsoft.com/office/powerpoint/2010/main" val="356511729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a:t>In het ei</a:t>
            </a:r>
          </a:p>
        </p:txBody>
      </p:sp>
      <p:pic>
        <p:nvPicPr>
          <p:cNvPr id="7" name="Afbeelding 6"/>
          <p:cNvPicPr>
            <a:picLocks noChangeAspect="1"/>
          </p:cNvPicPr>
          <p:nvPr/>
        </p:nvPicPr>
        <p:blipFill rotWithShape="1">
          <a:blip r:embed="rId2" cstate="screen">
            <a:extLst>
              <a:ext uri="{28A0092B-C50C-407E-A947-70E740481C1C}">
                <a14:useLocalDpi xmlns:a14="http://schemas.microsoft.com/office/drawing/2010/main"/>
              </a:ext>
            </a:extLst>
          </a:blip>
          <a:srcRect b="-283"/>
          <a:stretch/>
        </p:blipFill>
        <p:spPr>
          <a:xfrm>
            <a:off x="2313829" y="330244"/>
            <a:ext cx="4245997" cy="4513169"/>
          </a:xfrm>
          <a:prstGeom prst="rect">
            <a:avLst/>
          </a:prstGeom>
        </p:spPr>
      </p:pic>
      <p:sp>
        <p:nvSpPr>
          <p:cNvPr id="2" name="Tijdelijke aanduiding voor inhoud 1"/>
          <p:cNvSpPr>
            <a:spLocks noGrp="1"/>
          </p:cNvSpPr>
          <p:nvPr>
            <p:ph idx="1"/>
          </p:nvPr>
        </p:nvSpPr>
        <p:spPr/>
        <p:txBody>
          <a:bodyPr/>
          <a:lstStyle/>
          <a:p>
            <a:endParaRPr lang="nl-NL" dirty="0"/>
          </a:p>
        </p:txBody>
      </p:sp>
    </p:spTree>
    <p:extLst>
      <p:ext uri="{BB962C8B-B14F-4D97-AF65-F5344CB8AC3E}">
        <p14:creationId xmlns:p14="http://schemas.microsoft.com/office/powerpoint/2010/main" val="2993995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IVN-thema (4:3)">
  <a:themeElements>
    <a:clrScheme name="IVN Primair Palet">
      <a:dk1>
        <a:srgbClr val="000000"/>
      </a:dk1>
      <a:lt1>
        <a:srgbClr val="FFFFFF"/>
      </a:lt1>
      <a:dk2>
        <a:srgbClr val="44546A"/>
      </a:dk2>
      <a:lt2>
        <a:srgbClr val="E7E6E6"/>
      </a:lt2>
      <a:accent1>
        <a:srgbClr val="A3CC39"/>
      </a:accent1>
      <a:accent2>
        <a:srgbClr val="00ABC8"/>
      </a:accent2>
      <a:accent3>
        <a:srgbClr val="F78D1D"/>
      </a:accent3>
      <a:accent4>
        <a:srgbClr val="462E80"/>
      </a:accent4>
      <a:accent5>
        <a:srgbClr val="DA1473"/>
      </a:accent5>
      <a:accent6>
        <a:srgbClr val="61BB46"/>
      </a:accent6>
      <a:hlink>
        <a:srgbClr val="0563C1"/>
      </a:hlink>
      <a:folHlink>
        <a:srgbClr val="954F72"/>
      </a:folHlink>
    </a:clrScheme>
    <a:fontScheme name="Office-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a:latin typeface="Arial" charset="0"/>
            <a:ea typeface="Arial" charset="0"/>
            <a:cs typeface="Arial"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a:latin typeface="Arial" charset="0"/>
            <a:ea typeface="Arial" charset="0"/>
            <a:cs typeface="Arial" charset="0"/>
          </a:defRPr>
        </a:defPPr>
      </a:lstStyle>
    </a:txDef>
  </a:objectDefaults>
  <a:extraClrSchemeLst/>
  <a:extLst>
    <a:ext uri="{05A4C25C-085E-4340-85A3-A5531E510DB2}">
      <thm15:themeFamily xmlns:thm15="http://schemas.microsoft.com/office/thememl/2012/main" name="IVN Presentatie Template Breedbeeld 2017 V0_6 (96)" id="{4292BAA1-739B-AC45-925E-68D8E7C4E8B7}" vid="{8FA375D7-014A-5B47-8A32-E35AB78ADEC1}"/>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3238F5B5DFA342BCFBB31F822F4916" ma:contentTypeVersion="15" ma:contentTypeDescription="Een nieuw document maken." ma:contentTypeScope="" ma:versionID="c014ae66569ee0851d88ee3ea317bfc6">
  <xsd:schema xmlns:xsd="http://www.w3.org/2001/XMLSchema" xmlns:xs="http://www.w3.org/2001/XMLSchema" xmlns:p="http://schemas.microsoft.com/office/2006/metadata/properties" xmlns:ns2="433d1311-7921-4740-9fee-d7047ebc8cb5" xmlns:ns3="b50d1c6a-df8c-4b9f-a791-4009fbc2bee5" targetNamespace="http://schemas.microsoft.com/office/2006/metadata/properties" ma:root="true" ma:fieldsID="198eb06ed379f61d4ee7f2696407ba5d" ns2:_="" ns3:_="">
    <xsd:import namespace="433d1311-7921-4740-9fee-d7047ebc8cb5"/>
    <xsd:import namespace="b50d1c6a-df8c-4b9f-a791-4009fbc2bee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3d1311-7921-4740-9fee-d7047ebc8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17693a91-8ebc-4126-aa76-e83446bf0480"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50d1c6a-df8c-4b9f-a791-4009fbc2bee5"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c156664b-c652-4f9f-9224-47060533356f}" ma:internalName="TaxCatchAll" ma:showField="CatchAllData" ma:web="b50d1c6a-df8c-4b9f-a791-4009fbc2bee5">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33d1311-7921-4740-9fee-d7047ebc8cb5">
      <Terms xmlns="http://schemas.microsoft.com/office/infopath/2007/PartnerControls"/>
    </lcf76f155ced4ddcb4097134ff3c332f>
    <TaxCatchAll xmlns="b50d1c6a-df8c-4b9f-a791-4009fbc2bee5" xsi:nil="true"/>
  </documentManagement>
</p:properties>
</file>

<file path=customXml/itemProps1.xml><?xml version="1.0" encoding="utf-8"?>
<ds:datastoreItem xmlns:ds="http://schemas.openxmlformats.org/officeDocument/2006/customXml" ds:itemID="{1052BA1D-B594-421B-9007-E40B3822B047}"/>
</file>

<file path=customXml/itemProps2.xml><?xml version="1.0" encoding="utf-8"?>
<ds:datastoreItem xmlns:ds="http://schemas.openxmlformats.org/officeDocument/2006/customXml" ds:itemID="{D479B1E3-A3A5-42C9-AF55-3DAED2E38CBF}"/>
</file>

<file path=customXml/itemProps3.xml><?xml version="1.0" encoding="utf-8"?>
<ds:datastoreItem xmlns:ds="http://schemas.openxmlformats.org/officeDocument/2006/customXml" ds:itemID="{D9DFD3D8-84A7-4208-9B6C-D8B98B5951BC}"/>
</file>

<file path=docProps/app.xml><?xml version="1.0" encoding="utf-8"?>
<Properties xmlns="http://schemas.openxmlformats.org/officeDocument/2006/extended-properties" xmlns:vt="http://schemas.openxmlformats.org/officeDocument/2006/docPropsVTypes">
  <Template>IVN_Presentatie_Template_Breedbeeld_2017</Template>
  <TotalTime>458</TotalTime>
  <Words>849</Words>
  <Application>Microsoft Office PowerPoint</Application>
  <PresentationFormat>Diavoorstelling (16:9)</PresentationFormat>
  <Paragraphs>100</Paragraphs>
  <Slides>24</Slides>
  <Notes>22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24</vt:i4>
      </vt:variant>
    </vt:vector>
  </HeadingPairs>
  <TitlesOfParts>
    <vt:vector size="28" baseType="lpstr">
      <vt:lpstr>arial</vt:lpstr>
      <vt:lpstr>arial</vt:lpstr>
      <vt:lpstr>Calibri</vt:lpstr>
      <vt:lpstr>IVN-thema (4:3)</vt:lpstr>
      <vt:lpstr>Kom  uit je ei</vt:lpstr>
      <vt:lpstr>Alle vogels leggen eieren</vt:lpstr>
      <vt:lpstr>Grote vogels leggen grote eieren</vt:lpstr>
      <vt:lpstr>Kleine vogels leggen kleine eieren</vt:lpstr>
      <vt:lpstr>Eieren hebben verschillende kleuren</vt:lpstr>
      <vt:lpstr>Niet alleen tijdens Pasen!</vt:lpstr>
      <vt:lpstr>In het ei</vt:lpstr>
      <vt:lpstr>In het ei</vt:lpstr>
      <vt:lpstr>In het ei</vt:lpstr>
      <vt:lpstr>In het ei</vt:lpstr>
      <vt:lpstr>In het ei</vt:lpstr>
      <vt:lpstr>In het ei</vt:lpstr>
      <vt:lpstr>In het ei</vt:lpstr>
      <vt:lpstr>In het ei</vt:lpstr>
      <vt:lpstr>Het kuiken</vt:lpstr>
      <vt:lpstr>Het kuiken</vt:lpstr>
      <vt:lpstr>Het nest</vt:lpstr>
      <vt:lpstr>Het nest</vt:lpstr>
      <vt:lpstr>Het nest</vt:lpstr>
      <vt:lpstr>Het nest</vt:lpstr>
      <vt:lpstr>Paspoort wilde eend</vt:lpstr>
      <vt:lpstr>Paspoort Krakemik</vt:lpstr>
      <vt:lpstr>Paspoort Poelifinario</vt:lpstr>
      <vt:lpstr>PowerPoint-presentatie</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Kom  uit je ei</dc:title>
  <dc:subject/>
  <dc:creator>Dik Schaper</dc:creator>
  <cp:keywords/>
  <dc:description/>
  <cp:lastModifiedBy>Sophia van Dam</cp:lastModifiedBy>
  <cp:revision>8</cp:revision>
  <cp:lastPrinted>2017-08-09T09:23:42Z</cp:lastPrinted>
  <dcterms:created xsi:type="dcterms:W3CDTF">2021-03-15T08:43:44Z</dcterms:created>
  <dcterms:modified xsi:type="dcterms:W3CDTF">2021-03-24T15:37:12Z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0x010100483238F5B5DFA342BCFBB31F822F4916</vt:lpwstr>
  </property>
  <property fmtid="{D5CDD505-2E9C-101B-9397-08002B2CF9AE}" pid="3" name="Order">
    <vt:r8>281246500</vt:r8>
  </property>
</Properties>
</file>